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8" r:id="rId2"/>
  </p:sldIdLst>
  <p:sldSz cx="43891200" cy="32918400"/>
  <p:notesSz cx="6858000" cy="9144000"/>
  <p:defaultText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p:scale>
          <a:sx n="20" d="100"/>
          <a:sy n="20" d="100"/>
        </p:scale>
        <p:origin x="1650" y="2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351288" indent="0" algn="ctr">
              <a:buNone/>
              <a:defRPr>
                <a:solidFill>
                  <a:schemeClr val="tx1">
                    <a:tint val="75000"/>
                  </a:schemeClr>
                </a:solidFill>
              </a:defRPr>
            </a:lvl2pPr>
            <a:lvl3pPr marL="4702576" indent="0" algn="ctr">
              <a:buNone/>
              <a:defRPr>
                <a:solidFill>
                  <a:schemeClr val="tx1">
                    <a:tint val="75000"/>
                  </a:schemeClr>
                </a:solidFill>
              </a:defRPr>
            </a:lvl3pPr>
            <a:lvl4pPr marL="7053864" indent="0" algn="ctr">
              <a:buNone/>
              <a:defRPr>
                <a:solidFill>
                  <a:schemeClr val="tx1">
                    <a:tint val="75000"/>
                  </a:schemeClr>
                </a:solidFill>
              </a:defRPr>
            </a:lvl4pPr>
            <a:lvl5pPr marL="9405153" indent="0" algn="ctr">
              <a:buNone/>
              <a:defRPr>
                <a:solidFill>
                  <a:schemeClr val="tx1">
                    <a:tint val="75000"/>
                  </a:schemeClr>
                </a:solidFill>
              </a:defRPr>
            </a:lvl5pPr>
            <a:lvl6pPr marL="11756441" indent="0" algn="ctr">
              <a:buNone/>
              <a:defRPr>
                <a:solidFill>
                  <a:schemeClr val="tx1">
                    <a:tint val="75000"/>
                  </a:schemeClr>
                </a:solidFill>
              </a:defRPr>
            </a:lvl6pPr>
            <a:lvl7pPr marL="14107729" indent="0" algn="ctr">
              <a:buNone/>
              <a:defRPr>
                <a:solidFill>
                  <a:schemeClr val="tx1">
                    <a:tint val="75000"/>
                  </a:schemeClr>
                </a:solidFill>
              </a:defRPr>
            </a:lvl7pPr>
            <a:lvl8pPr marL="16459017" indent="0" algn="ctr">
              <a:buNone/>
              <a:defRPr>
                <a:solidFill>
                  <a:schemeClr val="tx1">
                    <a:tint val="75000"/>
                  </a:schemeClr>
                </a:solidFill>
              </a:defRPr>
            </a:lvl8pPr>
            <a:lvl9pPr marL="188103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C9CA871-B306-BF45-8C90-87D9877B8FBE}"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206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10300">
                <a:solidFill>
                  <a:schemeClr val="tx1">
                    <a:tint val="75000"/>
                  </a:schemeClr>
                </a:solidFill>
              </a:defRPr>
            </a:lvl1pPr>
            <a:lvl2pPr marL="2351288" indent="0">
              <a:buNone/>
              <a:defRPr sz="9300">
                <a:solidFill>
                  <a:schemeClr val="tx1">
                    <a:tint val="75000"/>
                  </a:schemeClr>
                </a:solidFill>
              </a:defRPr>
            </a:lvl2pPr>
            <a:lvl3pPr marL="4702576" indent="0">
              <a:buNone/>
              <a:defRPr sz="8200">
                <a:solidFill>
                  <a:schemeClr val="tx1">
                    <a:tint val="75000"/>
                  </a:schemeClr>
                </a:solidFill>
              </a:defRPr>
            </a:lvl3pPr>
            <a:lvl4pPr marL="7053864" indent="0">
              <a:buNone/>
              <a:defRPr sz="7200">
                <a:solidFill>
                  <a:schemeClr val="tx1">
                    <a:tint val="75000"/>
                  </a:schemeClr>
                </a:solidFill>
              </a:defRPr>
            </a:lvl4pPr>
            <a:lvl5pPr marL="9405153" indent="0">
              <a:buNone/>
              <a:defRPr sz="7200">
                <a:solidFill>
                  <a:schemeClr val="tx1">
                    <a:tint val="75000"/>
                  </a:schemeClr>
                </a:solidFill>
              </a:defRPr>
            </a:lvl5pPr>
            <a:lvl6pPr marL="11756441" indent="0">
              <a:buNone/>
              <a:defRPr sz="7200">
                <a:solidFill>
                  <a:schemeClr val="tx1">
                    <a:tint val="75000"/>
                  </a:schemeClr>
                </a:solidFill>
              </a:defRPr>
            </a:lvl6pPr>
            <a:lvl7pPr marL="14107729" indent="0">
              <a:buNone/>
              <a:defRPr sz="7200">
                <a:solidFill>
                  <a:schemeClr val="tx1">
                    <a:tint val="75000"/>
                  </a:schemeClr>
                </a:solidFill>
              </a:defRPr>
            </a:lvl7pPr>
            <a:lvl8pPr marL="16459017" indent="0">
              <a:buNone/>
              <a:defRPr sz="7200">
                <a:solidFill>
                  <a:schemeClr val="tx1">
                    <a:tint val="75000"/>
                  </a:schemeClr>
                </a:solidFill>
              </a:defRPr>
            </a:lvl8pPr>
            <a:lvl9pPr marL="18810305" indent="0">
              <a:buNone/>
              <a:defRPr sz="7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CA871-B306-BF45-8C90-87D9877B8FBE}"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C9CA871-B306-BF45-8C90-87D9877B8FBE}"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2"/>
            <a:ext cx="19392902"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4" name="Content Placeholder 3"/>
          <p:cNvSpPr>
            <a:spLocks noGrp="1"/>
          </p:cNvSpPr>
          <p:nvPr>
            <p:ph sz="half" idx="2"/>
          </p:nvPr>
        </p:nvSpPr>
        <p:spPr>
          <a:xfrm>
            <a:off x="2194561" y="10439400"/>
            <a:ext cx="19392902"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9CA871-B306-BF45-8C90-87D9877B8FBE}" type="datetimeFigureOut">
              <a:rPr lang="en-US" smtClean="0"/>
              <a:pPr/>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9CA871-B306-BF45-8C90-87D9877B8FBE}" type="datetimeFigureOut">
              <a:rPr lang="en-US" smtClean="0"/>
              <a:pPr/>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CA871-B306-BF45-8C90-87D9877B8FBE}" type="datetimeFigureOut">
              <a:rPr lang="en-US" smtClean="0"/>
              <a:pPr/>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103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6500"/>
            </a:lvl1pPr>
            <a:lvl2pPr>
              <a:defRPr sz="14400"/>
            </a:lvl2pPr>
            <a:lvl3pPr>
              <a:defRPr sz="12300"/>
            </a:lvl3pPr>
            <a:lvl4pPr>
              <a:defRPr sz="10300"/>
            </a:lvl4pPr>
            <a:lvl5pPr>
              <a:defRPr sz="10300"/>
            </a:lvl5pPr>
            <a:lvl6pPr>
              <a:defRPr sz="10300"/>
            </a:lvl6pPr>
            <a:lvl7pPr>
              <a:defRPr sz="10300"/>
            </a:lvl7pPr>
            <a:lvl8pPr>
              <a:defRPr sz="10300"/>
            </a:lvl8pPr>
            <a:lvl9pPr>
              <a:defRPr sz="10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BC9CA871-B306-BF45-8C90-87D9877B8FBE}"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103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6500"/>
            </a:lvl1pPr>
            <a:lvl2pPr marL="2351288" indent="0">
              <a:buNone/>
              <a:defRPr sz="14400"/>
            </a:lvl2pPr>
            <a:lvl3pPr marL="4702576" indent="0">
              <a:buNone/>
              <a:defRPr sz="12300"/>
            </a:lvl3pPr>
            <a:lvl4pPr marL="7053864" indent="0">
              <a:buNone/>
              <a:defRPr sz="10300"/>
            </a:lvl4pPr>
            <a:lvl5pPr marL="9405153" indent="0">
              <a:buNone/>
              <a:defRPr sz="10300"/>
            </a:lvl5pPr>
            <a:lvl6pPr marL="11756441" indent="0">
              <a:buNone/>
              <a:defRPr sz="10300"/>
            </a:lvl6pPr>
            <a:lvl7pPr marL="14107729" indent="0">
              <a:buNone/>
              <a:defRPr sz="10300"/>
            </a:lvl7pPr>
            <a:lvl8pPr marL="16459017" indent="0">
              <a:buNone/>
              <a:defRPr sz="10300"/>
            </a:lvl8pPr>
            <a:lvl9pPr marL="18810305" indent="0">
              <a:buNone/>
              <a:defRPr sz="103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BC9CA871-B306-BF45-8C90-87D9877B8FBE}"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70258" tIns="235129" rIns="470258" bIns="235129"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70258" tIns="235129" rIns="470258" bIns="23512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70258" tIns="235129" rIns="470258" bIns="235129" rtlCol="0" anchor="ctr"/>
          <a:lstStyle>
            <a:lvl1pPr algn="l">
              <a:defRPr sz="6200">
                <a:solidFill>
                  <a:schemeClr val="tx1">
                    <a:tint val="75000"/>
                  </a:schemeClr>
                </a:solidFill>
              </a:defRPr>
            </a:lvl1pPr>
          </a:lstStyle>
          <a:p>
            <a:fld id="{BC9CA871-B306-BF45-8C90-87D9877B8FBE}" type="datetimeFigureOut">
              <a:rPr lang="en-US" smtClean="0"/>
              <a:pPr/>
              <a:t>10/26/2023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70258" tIns="235129" rIns="470258" bIns="235129" rtlCol="0" anchor="ctr"/>
          <a:lstStyle>
            <a:lvl1pPr algn="ctr">
              <a:defRPr sz="6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70258" tIns="235129" rIns="470258" bIns="235129" rtlCol="0" anchor="ctr"/>
          <a:lstStyle>
            <a:lvl1pPr algn="r">
              <a:defRPr sz="6200">
                <a:solidFill>
                  <a:schemeClr val="tx1">
                    <a:tint val="75000"/>
                  </a:schemeClr>
                </a:solidFill>
              </a:defRPr>
            </a:lvl1pPr>
          </a:lstStyle>
          <a:p>
            <a:fld id="{16D03179-C513-FB4B-BCD3-2D203EDC4A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2351288" rtl="0" eaLnBrk="1" latinLnBrk="0" hangingPunct="1">
        <a:spcBef>
          <a:spcPct val="0"/>
        </a:spcBef>
        <a:buNone/>
        <a:defRPr sz="22600" kern="1200">
          <a:solidFill>
            <a:schemeClr val="tx1"/>
          </a:solidFill>
          <a:latin typeface="+mj-lt"/>
          <a:ea typeface="+mj-ea"/>
          <a:cs typeface="+mj-cs"/>
        </a:defRPr>
      </a:lvl1pPr>
    </p:titleStyle>
    <p:bodyStyle>
      <a:lvl1pPr marL="1763466" indent="-1763466" algn="l" defTabSz="2351288" rtl="0" eaLnBrk="1" latinLnBrk="0" hangingPunct="1">
        <a:spcBef>
          <a:spcPct val="20000"/>
        </a:spcBef>
        <a:buFont typeface="Arial"/>
        <a:buChar char="•"/>
        <a:defRPr sz="16500" kern="1200">
          <a:solidFill>
            <a:schemeClr val="tx1"/>
          </a:solidFill>
          <a:latin typeface="+mn-lt"/>
          <a:ea typeface="+mn-ea"/>
          <a:cs typeface="+mn-cs"/>
        </a:defRPr>
      </a:lvl1pPr>
      <a:lvl2pPr marL="3820843" indent="-1469555" algn="l" defTabSz="2351288" rtl="0" eaLnBrk="1" latinLnBrk="0" hangingPunct="1">
        <a:spcBef>
          <a:spcPct val="20000"/>
        </a:spcBef>
        <a:buFont typeface="Arial"/>
        <a:buChar char="–"/>
        <a:defRPr sz="14400" kern="1200">
          <a:solidFill>
            <a:schemeClr val="tx1"/>
          </a:solidFill>
          <a:latin typeface="+mn-lt"/>
          <a:ea typeface="+mn-ea"/>
          <a:cs typeface="+mn-cs"/>
        </a:defRPr>
      </a:lvl2pPr>
      <a:lvl3pPr marL="5878220" indent="-1175644" algn="l" defTabSz="2351288" rtl="0" eaLnBrk="1" latinLnBrk="0" hangingPunct="1">
        <a:spcBef>
          <a:spcPct val="20000"/>
        </a:spcBef>
        <a:buFont typeface="Arial"/>
        <a:buChar char="•"/>
        <a:defRPr sz="12300" kern="1200">
          <a:solidFill>
            <a:schemeClr val="tx1"/>
          </a:solidFill>
          <a:latin typeface="+mn-lt"/>
          <a:ea typeface="+mn-ea"/>
          <a:cs typeface="+mn-cs"/>
        </a:defRPr>
      </a:lvl3pPr>
      <a:lvl4pPr marL="8229509" indent="-1175644" algn="l" defTabSz="2351288" rtl="0" eaLnBrk="1" latinLnBrk="0" hangingPunct="1">
        <a:spcBef>
          <a:spcPct val="20000"/>
        </a:spcBef>
        <a:buFont typeface="Arial"/>
        <a:buChar char="–"/>
        <a:defRPr sz="10300" kern="1200">
          <a:solidFill>
            <a:schemeClr val="tx1"/>
          </a:solidFill>
          <a:latin typeface="+mn-lt"/>
          <a:ea typeface="+mn-ea"/>
          <a:cs typeface="+mn-cs"/>
        </a:defRPr>
      </a:lvl4pPr>
      <a:lvl5pPr marL="10580797" indent="-1175644" algn="l" defTabSz="2351288" rtl="0" eaLnBrk="1" latinLnBrk="0" hangingPunct="1">
        <a:spcBef>
          <a:spcPct val="20000"/>
        </a:spcBef>
        <a:buFont typeface="Arial"/>
        <a:buChar char="»"/>
        <a:defRPr sz="10300" kern="1200">
          <a:solidFill>
            <a:schemeClr val="tx1"/>
          </a:solidFill>
          <a:latin typeface="+mn-lt"/>
          <a:ea typeface="+mn-ea"/>
          <a:cs typeface="+mn-cs"/>
        </a:defRPr>
      </a:lvl5pPr>
      <a:lvl6pPr marL="12932085" indent="-1175644" algn="l" defTabSz="2351288" rtl="0" eaLnBrk="1" latinLnBrk="0" hangingPunct="1">
        <a:spcBef>
          <a:spcPct val="20000"/>
        </a:spcBef>
        <a:buFont typeface="Arial"/>
        <a:buChar char="•"/>
        <a:defRPr sz="10300" kern="1200">
          <a:solidFill>
            <a:schemeClr val="tx1"/>
          </a:solidFill>
          <a:latin typeface="+mn-lt"/>
          <a:ea typeface="+mn-ea"/>
          <a:cs typeface="+mn-cs"/>
        </a:defRPr>
      </a:lvl6pPr>
      <a:lvl7pPr marL="15283373" indent="-1175644" algn="l" defTabSz="2351288" rtl="0" eaLnBrk="1" latinLnBrk="0" hangingPunct="1">
        <a:spcBef>
          <a:spcPct val="20000"/>
        </a:spcBef>
        <a:buFont typeface="Arial"/>
        <a:buChar char="•"/>
        <a:defRPr sz="10300" kern="1200">
          <a:solidFill>
            <a:schemeClr val="tx1"/>
          </a:solidFill>
          <a:latin typeface="+mn-lt"/>
          <a:ea typeface="+mn-ea"/>
          <a:cs typeface="+mn-cs"/>
        </a:defRPr>
      </a:lvl7pPr>
      <a:lvl8pPr marL="17634661" indent="-1175644" algn="l" defTabSz="2351288" rtl="0" eaLnBrk="1" latinLnBrk="0" hangingPunct="1">
        <a:spcBef>
          <a:spcPct val="20000"/>
        </a:spcBef>
        <a:buFont typeface="Arial"/>
        <a:buChar char="•"/>
        <a:defRPr sz="10300" kern="1200">
          <a:solidFill>
            <a:schemeClr val="tx1"/>
          </a:solidFill>
          <a:latin typeface="+mn-lt"/>
          <a:ea typeface="+mn-ea"/>
          <a:cs typeface="+mn-cs"/>
        </a:defRPr>
      </a:lvl8pPr>
      <a:lvl9pPr marL="19985949" indent="-1175644" algn="l" defTabSz="2351288" rtl="0" eaLnBrk="1" latinLnBrk="0" hangingPunct="1">
        <a:spcBef>
          <a:spcPct val="20000"/>
        </a:spcBef>
        <a:buFont typeface="Arial"/>
        <a:buChar char="•"/>
        <a:defRPr sz="10300" kern="1200">
          <a:solidFill>
            <a:schemeClr val="tx1"/>
          </a:solidFill>
          <a:latin typeface="+mn-lt"/>
          <a:ea typeface="+mn-ea"/>
          <a:cs typeface="+mn-cs"/>
        </a:defRPr>
      </a:lvl9pPr>
    </p:bodyStyle>
    <p:other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png"/><Relationship Id="rId9"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Text Box 14872"/>
          <p:cNvSpPr txBox="1">
            <a:spLocks noChangeArrowheads="1"/>
          </p:cNvSpPr>
          <p:nvPr/>
        </p:nvSpPr>
        <p:spPr bwMode="auto">
          <a:xfrm>
            <a:off x="313750" y="14140497"/>
            <a:ext cx="16014657" cy="9528742"/>
          </a:xfrm>
          <a:prstGeom prst="rect">
            <a:avLst/>
          </a:prstGeom>
          <a:ln w="76200">
            <a:noFill/>
            <a:miter lim="800000"/>
            <a:headEnd/>
            <a:tailEnd/>
          </a:ln>
          <a:effec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3600" dirty="0">
                <a:latin typeface="Calibri" panose="020F0502020204030204" pitchFamily="34" charset="0"/>
                <a:ea typeface="PMingLiU" pitchFamily="18" charset="-120"/>
                <a:cs typeface="Calibri" panose="020F0502020204030204" pitchFamily="34" charset="0"/>
              </a:rPr>
              <a:t>A couple of methods were implemented before running the logistic regression models. To start with, a subset of the variable age was applied to eliminated all patients under 20 years old due to unusual, low decimal values; these values might have been imputed. Additionally, there were many variables in our dataset, indicating that at least one variable will be insignificant towards the response variable. To address this potential issue, a variable selection method was utilized, more specifically, a stepwise regression. The entry level significance at .10 and the staying level significance at .05 enabled us to have interpretable independent variables. </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Regarding assumptions, the variance inflation factor was included to assess multicollinearity among all predictor variables for both models.  Of course, all the variables needed to be quantitative, so a data step method in SAS was necessary to recode the categorical variables (gender and </a:t>
            </a:r>
            <a:r>
              <a:rPr lang="en-US" altLang="zh-TW" sz="3600" dirty="0" err="1">
                <a:latin typeface="Calibri" panose="020F0502020204030204" pitchFamily="34" charset="0"/>
                <a:ea typeface="PMingLiU" pitchFamily="18" charset="-120"/>
                <a:cs typeface="Calibri" panose="020F0502020204030204" pitchFamily="34" charset="0"/>
              </a:rPr>
              <a:t>smoking_status</a:t>
            </a:r>
            <a:r>
              <a:rPr lang="en-US" altLang="zh-TW" sz="3600" dirty="0">
                <a:latin typeface="Calibri" panose="020F0502020204030204" pitchFamily="34" charset="0"/>
                <a:ea typeface="PMingLiU" pitchFamily="18" charset="-120"/>
                <a:cs typeface="Calibri" panose="020F0502020204030204" pitchFamily="34" charset="0"/>
              </a:rPr>
              <a:t>) into integers. There is also an obvious sign of skewing in our boxplot distribution of average glucose levels, but the sample of 4143 patients is large enough to be normally distributed via the central limit theorem.</a:t>
            </a:r>
          </a:p>
        </p:txBody>
      </p:sp>
      <p:sp>
        <p:nvSpPr>
          <p:cNvPr id="10" name="AutoShape 15648"/>
          <p:cNvSpPr>
            <a:spLocks noChangeArrowheads="1"/>
          </p:cNvSpPr>
          <p:nvPr/>
        </p:nvSpPr>
        <p:spPr bwMode="auto">
          <a:xfrm>
            <a:off x="27651460" y="3940796"/>
            <a:ext cx="15800319" cy="1207016"/>
          </a:xfrm>
          <a:prstGeom prst="plaque">
            <a:avLst>
              <a:gd name="adj" fmla="val 16667"/>
            </a:avLst>
          </a:prstGeom>
          <a:gradFill flip="none" rotWithShape="1">
            <a:gsLst>
              <a:gs pos="9000">
                <a:srgbClr val="FFCC00"/>
              </a:gs>
              <a:gs pos="60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RESULTS/INTERPRETATIONS</a:t>
            </a:r>
            <a:endParaRPr lang="en-US" sz="4400" dirty="0">
              <a:latin typeface="Palatino Linotype" panose="02040502050505030304" pitchFamily="18" charset="0"/>
              <a:cs typeface="Times New Roman" pitchFamily="18" charset="0"/>
            </a:endParaRPr>
          </a:p>
        </p:txBody>
      </p:sp>
      <p:sp>
        <p:nvSpPr>
          <p:cNvPr id="16" name="AutoShape 19167"/>
          <p:cNvSpPr>
            <a:spLocks noChangeArrowheads="1"/>
          </p:cNvSpPr>
          <p:nvPr/>
        </p:nvSpPr>
        <p:spPr bwMode="auto">
          <a:xfrm>
            <a:off x="313750" y="3965671"/>
            <a:ext cx="16042059" cy="1233216"/>
          </a:xfrm>
          <a:prstGeom prst="plaque">
            <a:avLst>
              <a:gd name="adj" fmla="val 16667"/>
            </a:avLst>
          </a:prstGeom>
          <a:gradFill flip="none" rotWithShape="1">
            <a:gsLst>
              <a:gs pos="9000">
                <a:srgbClr val="FFCC00"/>
              </a:gs>
              <a:gs pos="61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INTRODUCTION</a:t>
            </a:r>
            <a:endParaRPr lang="en-US" sz="4400" dirty="0">
              <a:latin typeface="Palatino Linotype" panose="02040502050505030304" pitchFamily="18" charset="0"/>
              <a:cs typeface="Times New Roman" pitchFamily="18" charset="0"/>
            </a:endParaRPr>
          </a:p>
        </p:txBody>
      </p:sp>
      <p:sp>
        <p:nvSpPr>
          <p:cNvPr id="17" name="AutoShape 19168"/>
          <p:cNvSpPr>
            <a:spLocks noChangeArrowheads="1"/>
          </p:cNvSpPr>
          <p:nvPr/>
        </p:nvSpPr>
        <p:spPr bwMode="auto">
          <a:xfrm>
            <a:off x="0" y="13258949"/>
            <a:ext cx="16244924" cy="754584"/>
          </a:xfrm>
          <a:prstGeom prst="plaque">
            <a:avLst>
              <a:gd name="adj" fmla="val 28205"/>
            </a:avLst>
          </a:prstGeom>
          <a:gradFill flip="none" rotWithShape="1">
            <a:gsLst>
              <a:gs pos="9000">
                <a:srgbClr val="FFCC00"/>
              </a:gs>
              <a:gs pos="60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METHODS/ASSUMPTIONS</a:t>
            </a:r>
            <a:endParaRPr lang="en-US" sz="4400" dirty="0">
              <a:latin typeface="Palatino Linotype" panose="02040502050505030304" pitchFamily="18" charset="0"/>
              <a:cs typeface="Times New Roman" pitchFamily="18" charset="0"/>
            </a:endParaRPr>
          </a:p>
        </p:txBody>
      </p:sp>
      <p:sp useBgFill="1">
        <p:nvSpPr>
          <p:cNvPr id="21" name="Text Box 18909"/>
          <p:cNvSpPr txBox="1">
            <a:spLocks noChangeArrowheads="1"/>
          </p:cNvSpPr>
          <p:nvPr/>
        </p:nvSpPr>
        <p:spPr bwMode="auto">
          <a:xfrm>
            <a:off x="313750" y="5328800"/>
            <a:ext cx="15320671" cy="6758753"/>
          </a:xfrm>
          <a:prstGeom prst="rect">
            <a:avLst/>
          </a:prstGeom>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3600" dirty="0">
                <a:latin typeface="Calibri" panose="020F0502020204030204" pitchFamily="34" charset="0"/>
                <a:ea typeface="PMingLiU" pitchFamily="18" charset="-120"/>
                <a:cs typeface="Calibri" panose="020F0502020204030204" pitchFamily="34" charset="0"/>
              </a:rPr>
              <a:t>With stroke and heart disease ranking among the top five leading causes of death in the United States, it is crucial to adopt a data-driven approach that address these public health challenges. Stroke occurs when there is a sudden interruption of blood flow to the brain and heart disease refers to any condition that affects the cardiovascular system in a negative way. Both tragedies are affecting the core parts of our bodies, resulting in detrimental consequences. By using advanced statistical modeling and analysis of a 4143-sample dataset, our goal is to break down the relationships between variables like age, glucose levels, hypertension, smoking status, and gender to predict the likelihood of individuals developing heart disease and stroke. This approach will not only provide insights into the roots of these medical conditions but will also supply healthcare professionals with the tools needed to make credible decisions for their patients.</a:t>
            </a:r>
          </a:p>
        </p:txBody>
      </p:sp>
      <p:sp useBgFill="1">
        <p:nvSpPr>
          <p:cNvPr id="23" name="Text Box 18909"/>
          <p:cNvSpPr txBox="1">
            <a:spLocks noChangeArrowheads="1"/>
          </p:cNvSpPr>
          <p:nvPr/>
        </p:nvSpPr>
        <p:spPr bwMode="auto">
          <a:xfrm>
            <a:off x="27651460" y="24364322"/>
            <a:ext cx="15432109" cy="7312751"/>
          </a:xfrm>
          <a:prstGeom prst="rect">
            <a:avLst/>
          </a:prstGeom>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3600" dirty="0">
                <a:latin typeface="Calibri" panose="020F0502020204030204" pitchFamily="34" charset="0"/>
                <a:ea typeface="PMingLiU" pitchFamily="18" charset="-120"/>
                <a:cs typeface="Calibri" panose="020F0502020204030204" pitchFamily="34" charset="0"/>
              </a:rPr>
              <a:t>The presented results provide us insights into the odds factors of stroke and heart disease. All these findings make intuitive sense except for the gender variable;</a:t>
            </a:r>
          </a:p>
          <a:p>
            <a:pPr eaLnBrk="1" hangingPunct="1"/>
            <a:r>
              <a:rPr lang="en-US" altLang="zh-TW" sz="3600" dirty="0">
                <a:latin typeface="Calibri" panose="020F0502020204030204" pitchFamily="34" charset="0"/>
                <a:ea typeface="PMingLiU" pitchFamily="18" charset="-120"/>
                <a:cs typeface="Calibri" panose="020F0502020204030204" pitchFamily="34" charset="0"/>
              </a:rPr>
              <a:t>a recommended future study is to investigate the reasons why males have significantly higher odds of experiencing heart disease than females. Unlike age and gender, most of these variables are modifiable through lifestyle changes and medical management:</a:t>
            </a:r>
          </a:p>
          <a:p>
            <a:pPr algn="ctr" eaLnBrk="1" hangingPunct="1"/>
            <a:r>
              <a:rPr lang="en-US" altLang="zh-TW" sz="3600" b="1" u="sng" dirty="0">
                <a:latin typeface="Calibri" panose="020F0502020204030204" pitchFamily="34" charset="0"/>
                <a:ea typeface="PMingLiU" pitchFamily="18" charset="-120"/>
                <a:cs typeface="Calibri" panose="020F0502020204030204" pitchFamily="34" charset="0"/>
              </a:rPr>
              <a:t>Modifiable Variables</a:t>
            </a:r>
          </a:p>
          <a:p>
            <a:pPr eaLnBrk="1" hangingPunct="1"/>
            <a:r>
              <a:rPr lang="en-US" altLang="zh-TW" sz="3600" b="1" dirty="0">
                <a:latin typeface="Calibri" panose="020F0502020204030204" pitchFamily="34" charset="0"/>
                <a:ea typeface="PMingLiU" pitchFamily="18" charset="-120"/>
                <a:cs typeface="Calibri" panose="020F0502020204030204" pitchFamily="34" charset="0"/>
              </a:rPr>
              <a:t>Stroke: </a:t>
            </a:r>
            <a:r>
              <a:rPr lang="en-US" altLang="zh-TW" sz="3600" dirty="0">
                <a:latin typeface="Calibri" panose="020F0502020204030204" pitchFamily="34" charset="0"/>
                <a:ea typeface="PMingLiU" pitchFamily="18" charset="-120"/>
                <a:cs typeface="Calibri" panose="020F0502020204030204" pitchFamily="34" charset="0"/>
              </a:rPr>
              <a:t>Average glucose level and high blood pressure (hypertension)</a:t>
            </a:r>
            <a:endParaRPr lang="en-US" altLang="zh-TW" sz="3600" b="1" dirty="0">
              <a:latin typeface="Calibri" panose="020F0502020204030204" pitchFamily="34" charset="0"/>
              <a:ea typeface="PMingLiU" pitchFamily="18" charset="-120"/>
              <a:cs typeface="Calibri" panose="020F0502020204030204" pitchFamily="34" charset="0"/>
            </a:endParaRPr>
          </a:p>
          <a:p>
            <a:pPr eaLnBrk="1" hangingPunct="1"/>
            <a:r>
              <a:rPr lang="en-US" altLang="zh-TW" sz="3600" b="1" dirty="0">
                <a:latin typeface="Calibri" panose="020F0502020204030204" pitchFamily="34" charset="0"/>
                <a:ea typeface="PMingLiU" pitchFamily="18" charset="-120"/>
                <a:cs typeface="Calibri" panose="020F0502020204030204" pitchFamily="34" charset="0"/>
              </a:rPr>
              <a:t>Heart Disease: </a:t>
            </a:r>
            <a:r>
              <a:rPr lang="en-US" altLang="zh-TW" sz="3600" dirty="0">
                <a:latin typeface="Calibri" panose="020F0502020204030204" pitchFamily="34" charset="0"/>
                <a:ea typeface="PMingLiU" pitchFamily="18" charset="-120"/>
                <a:cs typeface="Calibri" panose="020F0502020204030204" pitchFamily="34" charset="0"/>
              </a:rPr>
              <a:t>Average glucose level and smoking status</a:t>
            </a:r>
          </a:p>
          <a:p>
            <a:pPr eaLnBrk="1" hangingPunct="1"/>
            <a:endParaRPr lang="en-US" altLang="zh-TW" sz="3600" b="1"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By lowering average glucose levels and hypertension, as well as putting an end to smoking, individuals can make positive lifestyle changes and reduce their vulnerability to these serious conditions.</a:t>
            </a:r>
          </a:p>
        </p:txBody>
      </p:sp>
      <p:sp useBgFill="1">
        <p:nvSpPr>
          <p:cNvPr id="24" name="Text Box 18909"/>
          <p:cNvSpPr txBox="1">
            <a:spLocks noChangeArrowheads="1"/>
          </p:cNvSpPr>
          <p:nvPr/>
        </p:nvSpPr>
        <p:spPr bwMode="auto">
          <a:xfrm>
            <a:off x="27657540" y="5080307"/>
            <a:ext cx="15502603" cy="17838709"/>
          </a:xfrm>
          <a:prstGeom prst="rect">
            <a:avLst/>
          </a:prstGeom>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3600" b="1" u="sng" dirty="0">
                <a:latin typeface="Calibri" panose="020F0502020204030204" pitchFamily="34" charset="0"/>
                <a:ea typeface="PMingLiU" pitchFamily="18" charset="-120"/>
                <a:cs typeface="Calibri" panose="020F0502020204030204" pitchFamily="34" charset="0"/>
              </a:rPr>
              <a:t>Stroke Interpretations</a:t>
            </a:r>
          </a:p>
          <a:p>
            <a:pPr eaLnBrk="1" hangingPunct="1"/>
            <a:r>
              <a:rPr lang="en-US" altLang="zh-TW" sz="3600" dirty="0">
                <a:latin typeface="Calibri" panose="020F0502020204030204" pitchFamily="34" charset="0"/>
                <a:ea typeface="PMingLiU" pitchFamily="18" charset="-120"/>
                <a:cs typeface="Calibri" panose="020F0502020204030204" pitchFamily="34" charset="0"/>
              </a:rPr>
              <a:t>An increase in age by one year is associated with an increase in odds of experiencing stroke by approximately 7.4%, given that all other variables are held constant. This relationship was observed in the subset of patients aged 20 years and over.</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An increase in average glucose level in the blood by one milligram per deciliter (mg/dl) is associated with an increase in odds of experiencing stroke by approximately 0.4%, given that all other variables are held constant. </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As compared to patients who do not have high blood pressure, patients who do have high blood pressure are associated with an increase in odds of experiencing stroke by approximately 46.5%, given that all other variables are held constant.</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algn="ctr" eaLnBrk="1" hangingPunct="1"/>
            <a:r>
              <a:rPr lang="en-US" altLang="zh-TW" sz="3600" b="1" u="sng" dirty="0">
                <a:latin typeface="Calibri" panose="020F0502020204030204" pitchFamily="34" charset="0"/>
                <a:ea typeface="PMingLiU" pitchFamily="18" charset="-120"/>
                <a:cs typeface="Calibri" panose="020F0502020204030204" pitchFamily="34" charset="0"/>
              </a:rPr>
              <a:t>Heart Disease Interpretations</a:t>
            </a:r>
          </a:p>
          <a:p>
            <a:pPr eaLnBrk="1" hangingPunct="1"/>
            <a:r>
              <a:rPr lang="en-US" altLang="zh-TW" sz="3600" dirty="0">
                <a:latin typeface="Calibri" panose="020F0502020204030204" pitchFamily="34" charset="0"/>
                <a:ea typeface="PMingLiU" pitchFamily="18" charset="-120"/>
                <a:cs typeface="Calibri" panose="020F0502020204030204" pitchFamily="34" charset="0"/>
              </a:rPr>
              <a:t>An increase in age by one year is associated with an increase in odds of experiencing heart disease by approximately 8.2%, given that all other variables are held constant. This relationship was observed in the subset of patients aged 20 years and over.</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An increase in average glucose level in the blood by one milligram per deciliter (mg/dl) is associated with an increase in odds of experiencing heart disease by approximately 0.6%, given that all other variables are held constant. </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As compared to being female, being male is associated with an increase in odds of experiencing heart disease by approximately 118%, given that all other variables are held constant.</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As compared to patients who’s never smoked, being a smoker is associated with an increase in odds of experiencing heart disease by approximately 103.7%, given that all other variables are held constant.</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p:txBody>
      </p:sp>
      <p:sp>
        <p:nvSpPr>
          <p:cNvPr id="26" name="AutoShape 15648"/>
          <p:cNvSpPr>
            <a:spLocks noChangeArrowheads="1"/>
          </p:cNvSpPr>
          <p:nvPr/>
        </p:nvSpPr>
        <p:spPr bwMode="auto">
          <a:xfrm>
            <a:off x="27651460" y="23203697"/>
            <a:ext cx="15222683" cy="1109124"/>
          </a:xfrm>
          <a:prstGeom prst="plaque">
            <a:avLst>
              <a:gd name="adj" fmla="val 16667"/>
            </a:avLst>
          </a:prstGeom>
          <a:gradFill flip="none" rotWithShape="1">
            <a:gsLst>
              <a:gs pos="9000">
                <a:srgbClr val="FFCC00"/>
              </a:gs>
              <a:gs pos="60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DISCUSSION</a:t>
            </a:r>
          </a:p>
        </p:txBody>
      </p:sp>
      <p:sp>
        <p:nvSpPr>
          <p:cNvPr id="30" name="Rectangle 90"/>
          <p:cNvSpPr>
            <a:spLocks noChangeArrowheads="1"/>
          </p:cNvSpPr>
          <p:nvPr/>
        </p:nvSpPr>
        <p:spPr bwMode="auto">
          <a:xfrm>
            <a:off x="133552" y="64022"/>
            <a:ext cx="43624090" cy="2737706"/>
          </a:xfrm>
          <a:prstGeom prst="rect">
            <a:avLst/>
          </a:prstGeom>
          <a:gradFill>
            <a:gsLst>
              <a:gs pos="9000">
                <a:srgbClr val="FFCC00"/>
              </a:gs>
              <a:gs pos="41000">
                <a:srgbClr val="FFCC66"/>
              </a:gs>
              <a:gs pos="100000">
                <a:schemeClr val="bg1"/>
              </a:gs>
              <a:gs pos="100000">
                <a:schemeClr val="bg1"/>
              </a:gs>
            </a:gsLst>
            <a:lin ang="5400000" scaled="1"/>
          </a:gradFill>
          <a:ln>
            <a:noFill/>
          </a:ln>
        </p:spPr>
        <p:txBody>
          <a:bodyPr wrap="square" lIns="225903" tIns="112951" rIns="225903" bIns="112951">
            <a:spAutoFit/>
          </a:bodyPr>
          <a:lstStyle/>
          <a:p>
            <a:pPr algn="ctr" defTabSz="161150" fontAlgn="base">
              <a:spcBef>
                <a:spcPct val="0"/>
              </a:spcBef>
              <a:spcAft>
                <a:spcPct val="0"/>
              </a:spcAft>
            </a:pPr>
            <a:r>
              <a:rPr lang="en-US" sz="6600" b="1" dirty="0">
                <a:latin typeface="Calibri" panose="020F0502020204030204" pitchFamily="34" charset="0"/>
                <a:ea typeface="Calibri" panose="020F0502020204030204" pitchFamily="34" charset="0"/>
                <a:cs typeface="Times New Roman" panose="02020603050405020304" pitchFamily="18" charset="0"/>
              </a:rPr>
              <a:t>Stroke and Heart Disease Prediction</a:t>
            </a:r>
          </a:p>
          <a:p>
            <a:pPr algn="ctr" defTabSz="161150" fontAlgn="base">
              <a:spcBef>
                <a:spcPct val="0"/>
              </a:spcBef>
              <a:spcAft>
                <a:spcPct val="0"/>
              </a:spcAft>
            </a:pPr>
            <a:r>
              <a:rPr lang="en-US" sz="4800" dirty="0">
                <a:latin typeface="Calibri" panose="020F0502020204030204" pitchFamily="34" charset="0"/>
                <a:ea typeface="Calibri" panose="020F0502020204030204" pitchFamily="34" charset="0"/>
                <a:cs typeface="Times New Roman" panose="02020603050405020304" pitchFamily="18" charset="0"/>
              </a:rPr>
              <a:t>Richard Murad, Kennesaw State University </a:t>
            </a:r>
          </a:p>
          <a:p>
            <a:pPr algn="ctr" defTabSz="161150" fontAlgn="base">
              <a:lnSpc>
                <a:spcPct val="107000"/>
              </a:lnSpc>
            </a:pPr>
            <a:r>
              <a:rPr lang="en-US" sz="4800" dirty="0">
                <a:latin typeface="Calibri" panose="020F0502020204030204" pitchFamily="34" charset="0"/>
                <a:ea typeface="Calibri" panose="020F0502020204030204" pitchFamily="34" charset="0"/>
                <a:cs typeface="Times New Roman" panose="02020603050405020304" pitchFamily="18" charset="0"/>
              </a:rPr>
              <a:t>Faculty Advisor: Dr. Marla M. Bell</a:t>
            </a:r>
          </a:p>
        </p:txBody>
      </p:sp>
      <p:pic>
        <p:nvPicPr>
          <p:cNvPr id="29" name="Picture 26">
            <a:extLst>
              <a:ext uri="{FF2B5EF4-FFF2-40B4-BE49-F238E27FC236}">
                <a16:creationId xmlns:a16="http://schemas.microsoft.com/office/drawing/2014/main" id="{D55DA734-8C55-4A3B-A43E-30763D669091}"/>
              </a:ext>
            </a:extLst>
          </p:cNvPr>
          <p:cNvPicPr>
            <a:picLocks noChangeAspect="1"/>
          </p:cNvPicPr>
          <p:nvPr/>
        </p:nvPicPr>
        <p:blipFill>
          <a:blip r:embed="rId2"/>
          <a:srcRect/>
          <a:stretch/>
        </p:blipFill>
        <p:spPr bwMode="auto">
          <a:xfrm>
            <a:off x="354587" y="966838"/>
            <a:ext cx="9333110" cy="2973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E6021F7E-F0B6-CD80-3862-AC4899450D7B}"/>
              </a:ext>
            </a:extLst>
          </p:cNvPr>
          <p:cNvSpPr txBox="1"/>
          <p:nvPr/>
        </p:nvSpPr>
        <p:spPr>
          <a:xfrm>
            <a:off x="17895377" y="10247383"/>
            <a:ext cx="7725457" cy="1446550"/>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Table 1: </a:t>
            </a:r>
            <a:r>
              <a:rPr lang="en-US" sz="4400" dirty="0">
                <a:latin typeface="Calibri" panose="020F0502020204030204" pitchFamily="34" charset="0"/>
                <a:ea typeface="Calibri" panose="020F0502020204030204" pitchFamily="34" charset="0"/>
                <a:cs typeface="Calibri" panose="020F0502020204030204" pitchFamily="34" charset="0"/>
              </a:rPr>
              <a:t>VIF Values for Both Models</a:t>
            </a:r>
          </a:p>
        </p:txBody>
      </p:sp>
      <p:sp>
        <p:nvSpPr>
          <p:cNvPr id="19" name="TextBox 18">
            <a:extLst>
              <a:ext uri="{FF2B5EF4-FFF2-40B4-BE49-F238E27FC236}">
                <a16:creationId xmlns:a16="http://schemas.microsoft.com/office/drawing/2014/main" id="{CF2FC2B9-80A1-FE7F-3523-424359C8191C}"/>
              </a:ext>
            </a:extLst>
          </p:cNvPr>
          <p:cNvSpPr txBox="1"/>
          <p:nvPr/>
        </p:nvSpPr>
        <p:spPr>
          <a:xfrm>
            <a:off x="16358913" y="25857396"/>
            <a:ext cx="11168627" cy="769441"/>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Table 2: </a:t>
            </a:r>
            <a:r>
              <a:rPr lang="en-US" sz="4400" dirty="0">
                <a:latin typeface="Calibri" panose="020F0502020204030204" pitchFamily="34" charset="0"/>
                <a:ea typeface="Calibri" panose="020F0502020204030204" pitchFamily="34" charset="0"/>
                <a:cs typeface="Calibri" panose="020F0502020204030204" pitchFamily="34" charset="0"/>
              </a:rPr>
              <a:t>Odds Ratio Estimates</a:t>
            </a:r>
          </a:p>
        </p:txBody>
      </p:sp>
      <p:sp>
        <p:nvSpPr>
          <p:cNvPr id="20" name="TextBox 19">
            <a:extLst>
              <a:ext uri="{FF2B5EF4-FFF2-40B4-BE49-F238E27FC236}">
                <a16:creationId xmlns:a16="http://schemas.microsoft.com/office/drawing/2014/main" id="{CD75446A-5595-9B73-2F21-B9205692EA68}"/>
              </a:ext>
            </a:extLst>
          </p:cNvPr>
          <p:cNvSpPr txBox="1"/>
          <p:nvPr/>
        </p:nvSpPr>
        <p:spPr>
          <a:xfrm>
            <a:off x="17068350" y="3981541"/>
            <a:ext cx="9866567" cy="1446550"/>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Figure 1: </a:t>
            </a:r>
            <a:r>
              <a:rPr lang="en-US" sz="4400" dirty="0">
                <a:latin typeface="Calibri" panose="020F0502020204030204" pitchFamily="34" charset="0"/>
                <a:ea typeface="Calibri" panose="020F0502020204030204" pitchFamily="34" charset="0"/>
                <a:cs typeface="Calibri" panose="020F0502020204030204" pitchFamily="34" charset="0"/>
              </a:rPr>
              <a:t>Boxplot distribution of Quantitative Variables</a:t>
            </a:r>
          </a:p>
        </p:txBody>
      </p:sp>
      <p:sp>
        <p:nvSpPr>
          <p:cNvPr id="22" name="TextBox 21">
            <a:extLst>
              <a:ext uri="{FF2B5EF4-FFF2-40B4-BE49-F238E27FC236}">
                <a16:creationId xmlns:a16="http://schemas.microsoft.com/office/drawing/2014/main" id="{4EA36505-4A32-AE62-B454-A7E4747109EA}"/>
              </a:ext>
            </a:extLst>
          </p:cNvPr>
          <p:cNvSpPr txBox="1"/>
          <p:nvPr/>
        </p:nvSpPr>
        <p:spPr>
          <a:xfrm>
            <a:off x="17136580" y="18171512"/>
            <a:ext cx="9613295" cy="1446550"/>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Figure 2: </a:t>
            </a:r>
            <a:r>
              <a:rPr lang="en-US" sz="4400" dirty="0">
                <a:latin typeface="Calibri" panose="020F0502020204030204" pitchFamily="34" charset="0"/>
                <a:ea typeface="Calibri" panose="020F0502020204030204" pitchFamily="34" charset="0"/>
                <a:cs typeface="Calibri" panose="020F0502020204030204" pitchFamily="34" charset="0"/>
              </a:rPr>
              <a:t>ROC Curve for Stroke Model (left) and Heart Disease Model (right)</a:t>
            </a:r>
          </a:p>
        </p:txBody>
      </p:sp>
      <p:pic>
        <p:nvPicPr>
          <p:cNvPr id="8" name="Picture 7">
            <a:extLst>
              <a:ext uri="{FF2B5EF4-FFF2-40B4-BE49-F238E27FC236}">
                <a16:creationId xmlns:a16="http://schemas.microsoft.com/office/drawing/2014/main" id="{1D4CFD02-F014-4AAF-100F-F411CA61C922}"/>
              </a:ext>
            </a:extLst>
          </p:cNvPr>
          <p:cNvPicPr>
            <a:picLocks noChangeAspect="1"/>
          </p:cNvPicPr>
          <p:nvPr/>
        </p:nvPicPr>
        <p:blipFill>
          <a:blip r:embed="rId3"/>
          <a:stretch>
            <a:fillRect/>
          </a:stretch>
        </p:blipFill>
        <p:spPr>
          <a:xfrm>
            <a:off x="16377882" y="20120189"/>
            <a:ext cx="5248361" cy="5248361"/>
          </a:xfrm>
          <a:prstGeom prst="rect">
            <a:avLst/>
          </a:prstGeom>
        </p:spPr>
      </p:pic>
      <p:pic>
        <p:nvPicPr>
          <p:cNvPr id="12" name="Picture 11">
            <a:extLst>
              <a:ext uri="{FF2B5EF4-FFF2-40B4-BE49-F238E27FC236}">
                <a16:creationId xmlns:a16="http://schemas.microsoft.com/office/drawing/2014/main" id="{80EDA50D-6D79-C43B-3608-5F2DD0B20E95}"/>
              </a:ext>
            </a:extLst>
          </p:cNvPr>
          <p:cNvPicPr>
            <a:picLocks noChangeAspect="1"/>
          </p:cNvPicPr>
          <p:nvPr/>
        </p:nvPicPr>
        <p:blipFill>
          <a:blip r:embed="rId4"/>
          <a:stretch>
            <a:fillRect/>
          </a:stretch>
        </p:blipFill>
        <p:spPr>
          <a:xfrm>
            <a:off x="21899012" y="20120189"/>
            <a:ext cx="5485759" cy="5254481"/>
          </a:xfrm>
          <a:prstGeom prst="rect">
            <a:avLst/>
          </a:prstGeom>
        </p:spPr>
      </p:pic>
      <p:pic>
        <p:nvPicPr>
          <p:cNvPr id="28" name="Picture 27">
            <a:extLst>
              <a:ext uri="{FF2B5EF4-FFF2-40B4-BE49-F238E27FC236}">
                <a16:creationId xmlns:a16="http://schemas.microsoft.com/office/drawing/2014/main" id="{7F637DC7-9AF4-785F-0536-BFBAA7F4E73A}"/>
              </a:ext>
            </a:extLst>
          </p:cNvPr>
          <p:cNvPicPr>
            <a:picLocks noChangeAspect="1"/>
          </p:cNvPicPr>
          <p:nvPr/>
        </p:nvPicPr>
        <p:blipFill>
          <a:blip r:embed="rId5"/>
          <a:stretch>
            <a:fillRect/>
          </a:stretch>
        </p:blipFill>
        <p:spPr>
          <a:xfrm>
            <a:off x="16595709" y="26964355"/>
            <a:ext cx="10324796" cy="2124157"/>
          </a:xfrm>
          <a:prstGeom prst="rect">
            <a:avLst/>
          </a:prstGeom>
        </p:spPr>
      </p:pic>
      <p:pic>
        <p:nvPicPr>
          <p:cNvPr id="31" name="Picture 30">
            <a:extLst>
              <a:ext uri="{FF2B5EF4-FFF2-40B4-BE49-F238E27FC236}">
                <a16:creationId xmlns:a16="http://schemas.microsoft.com/office/drawing/2014/main" id="{0B4F9C69-B12B-2DCD-9FCD-12CFF86563C6}"/>
              </a:ext>
            </a:extLst>
          </p:cNvPr>
          <p:cNvPicPr>
            <a:picLocks noChangeAspect="1"/>
          </p:cNvPicPr>
          <p:nvPr/>
        </p:nvPicPr>
        <p:blipFill>
          <a:blip r:embed="rId6"/>
          <a:stretch>
            <a:fillRect/>
          </a:stretch>
        </p:blipFill>
        <p:spPr>
          <a:xfrm>
            <a:off x="16090067" y="29650375"/>
            <a:ext cx="11336075" cy="2100339"/>
          </a:xfrm>
          <a:prstGeom prst="rect">
            <a:avLst/>
          </a:prstGeom>
        </p:spPr>
      </p:pic>
      <p:pic>
        <p:nvPicPr>
          <p:cNvPr id="3" name="Picture 2" descr="A diagram of a box plot&#10;&#10;Description automatically generated">
            <a:extLst>
              <a:ext uri="{FF2B5EF4-FFF2-40B4-BE49-F238E27FC236}">
                <a16:creationId xmlns:a16="http://schemas.microsoft.com/office/drawing/2014/main" id="{63C91466-BB1C-E857-7540-45170DEA0B23}"/>
              </a:ext>
            </a:extLst>
          </p:cNvPr>
          <p:cNvPicPr>
            <a:picLocks noChangeAspect="1"/>
          </p:cNvPicPr>
          <p:nvPr/>
        </p:nvPicPr>
        <p:blipFill>
          <a:blip r:embed="rId7"/>
          <a:stretch>
            <a:fillRect/>
          </a:stretch>
        </p:blipFill>
        <p:spPr>
          <a:xfrm>
            <a:off x="16162470" y="5747696"/>
            <a:ext cx="5595637" cy="4196728"/>
          </a:xfrm>
          <a:prstGeom prst="rect">
            <a:avLst/>
          </a:prstGeom>
        </p:spPr>
      </p:pic>
      <p:pic>
        <p:nvPicPr>
          <p:cNvPr id="5" name="Picture 4" descr="A diagram of a box plot&#10;&#10;Description automatically generated">
            <a:extLst>
              <a:ext uri="{FF2B5EF4-FFF2-40B4-BE49-F238E27FC236}">
                <a16:creationId xmlns:a16="http://schemas.microsoft.com/office/drawing/2014/main" id="{799C2924-1B9B-5184-E64C-5C6F7F981D55}"/>
              </a:ext>
            </a:extLst>
          </p:cNvPr>
          <p:cNvPicPr>
            <a:picLocks noChangeAspect="1"/>
          </p:cNvPicPr>
          <p:nvPr/>
        </p:nvPicPr>
        <p:blipFill>
          <a:blip r:embed="rId8"/>
          <a:stretch>
            <a:fillRect/>
          </a:stretch>
        </p:blipFill>
        <p:spPr>
          <a:xfrm>
            <a:off x="21858680" y="5739374"/>
            <a:ext cx="5595637" cy="4196726"/>
          </a:xfrm>
          <a:prstGeom prst="rect">
            <a:avLst/>
          </a:prstGeom>
        </p:spPr>
      </p:pic>
      <p:pic>
        <p:nvPicPr>
          <p:cNvPr id="13" name="Picture 12">
            <a:extLst>
              <a:ext uri="{FF2B5EF4-FFF2-40B4-BE49-F238E27FC236}">
                <a16:creationId xmlns:a16="http://schemas.microsoft.com/office/drawing/2014/main" id="{F9271364-5DB2-7F60-39E9-59B2E4EAFDB8}"/>
              </a:ext>
            </a:extLst>
          </p:cNvPr>
          <p:cNvPicPr>
            <a:picLocks noChangeAspect="1"/>
          </p:cNvPicPr>
          <p:nvPr/>
        </p:nvPicPr>
        <p:blipFill>
          <a:blip r:embed="rId9"/>
          <a:stretch>
            <a:fillRect/>
          </a:stretch>
        </p:blipFill>
        <p:spPr>
          <a:xfrm>
            <a:off x="18517905" y="12015136"/>
            <a:ext cx="6616078" cy="2629191"/>
          </a:xfrm>
          <a:prstGeom prst="rect">
            <a:avLst/>
          </a:prstGeom>
        </p:spPr>
      </p:pic>
      <p:pic>
        <p:nvPicPr>
          <p:cNvPr id="14" name="Picture 13">
            <a:extLst>
              <a:ext uri="{FF2B5EF4-FFF2-40B4-BE49-F238E27FC236}">
                <a16:creationId xmlns:a16="http://schemas.microsoft.com/office/drawing/2014/main" id="{7D24A0D5-FC85-070D-803F-141A8C0D71EA}"/>
              </a:ext>
            </a:extLst>
          </p:cNvPr>
          <p:cNvPicPr>
            <a:picLocks noChangeAspect="1"/>
          </p:cNvPicPr>
          <p:nvPr/>
        </p:nvPicPr>
        <p:blipFill>
          <a:blip r:embed="rId10"/>
          <a:stretch>
            <a:fillRect/>
          </a:stretch>
        </p:blipFill>
        <p:spPr>
          <a:xfrm>
            <a:off x="18517905" y="14994042"/>
            <a:ext cx="6616078" cy="2923957"/>
          </a:xfrm>
          <a:prstGeom prst="rect">
            <a:avLst/>
          </a:prstGeom>
        </p:spPr>
      </p:pic>
      <p:sp>
        <p:nvSpPr>
          <p:cNvPr id="18" name="AutoShape 19168">
            <a:extLst>
              <a:ext uri="{FF2B5EF4-FFF2-40B4-BE49-F238E27FC236}">
                <a16:creationId xmlns:a16="http://schemas.microsoft.com/office/drawing/2014/main" id="{1D7F6A11-D25C-6F45-F804-E60172EB3B78}"/>
              </a:ext>
            </a:extLst>
          </p:cNvPr>
          <p:cNvSpPr>
            <a:spLocks noChangeArrowheads="1"/>
          </p:cNvSpPr>
          <p:nvPr/>
        </p:nvSpPr>
        <p:spPr bwMode="auto">
          <a:xfrm>
            <a:off x="313750" y="24667527"/>
            <a:ext cx="16244924" cy="754584"/>
          </a:xfrm>
          <a:prstGeom prst="plaque">
            <a:avLst>
              <a:gd name="adj" fmla="val 28205"/>
            </a:avLst>
          </a:prstGeom>
          <a:gradFill flip="none" rotWithShape="1">
            <a:gsLst>
              <a:gs pos="9000">
                <a:srgbClr val="FFCC00"/>
              </a:gs>
              <a:gs pos="60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CODE FOR SAS PROCEDURES</a:t>
            </a:r>
            <a:endParaRPr lang="en-US" sz="4400" dirty="0">
              <a:latin typeface="Palatino Linotype" panose="02040502050505030304" pitchFamily="18" charset="0"/>
              <a:cs typeface="Times New Roman" pitchFamily="18" charset="0"/>
            </a:endParaRPr>
          </a:p>
        </p:txBody>
      </p:sp>
      <p:sp useBgFill="1">
        <p:nvSpPr>
          <p:cNvPr id="27" name="Text Box 18909">
            <a:extLst>
              <a:ext uri="{FF2B5EF4-FFF2-40B4-BE49-F238E27FC236}">
                <a16:creationId xmlns:a16="http://schemas.microsoft.com/office/drawing/2014/main" id="{E8AC5621-A1E6-7B98-45B4-DA3D12C01B69}"/>
              </a:ext>
            </a:extLst>
          </p:cNvPr>
          <p:cNvSpPr txBox="1">
            <a:spLocks noChangeArrowheads="1"/>
          </p:cNvSpPr>
          <p:nvPr/>
        </p:nvSpPr>
        <p:spPr bwMode="auto">
          <a:xfrm>
            <a:off x="354587" y="25533810"/>
            <a:ext cx="15432109" cy="7312751"/>
          </a:xfrm>
          <a:prstGeom prst="rect">
            <a:avLst/>
          </a:prstGeom>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r>
              <a:rPr lang="en-US" sz="1800" dirty="0">
                <a:solidFill>
                  <a:srgbClr val="008000"/>
                </a:solidFill>
                <a:latin typeface="Courier New" panose="02070309020205020404" pitchFamily="49" charset="0"/>
              </a:rPr>
              <a:t>*Variable Selection Model 1;</a:t>
            </a:r>
            <a:endParaRPr lang="en-US" sz="180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logistic</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stroke1;</a:t>
            </a:r>
          </a:p>
          <a:p>
            <a:r>
              <a:rPr lang="en-US" sz="1800" b="0" dirty="0">
                <a:solidFill>
                  <a:srgbClr val="0000FF"/>
                </a:solidFill>
                <a:latin typeface="Courier New" panose="02070309020205020404" pitchFamily="49" charset="0"/>
              </a:rPr>
              <a:t>class</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 gender </a:t>
            </a:r>
            <a:r>
              <a:rPr lang="en-US" sz="1800" b="0" dirty="0" err="1">
                <a:solidFill>
                  <a:srgbClr val="000000"/>
                </a:solidFill>
                <a:latin typeface="Courier New" panose="02070309020205020404" pitchFamily="49" charset="0"/>
              </a:rPr>
              <a:t>residence_type</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ever_married</a:t>
            </a:r>
            <a:r>
              <a:rPr lang="en-US" sz="1800" b="0" dirty="0">
                <a:solidFill>
                  <a:srgbClr val="000000"/>
                </a:solidFill>
                <a:latin typeface="Courier New" panose="02070309020205020404" pitchFamily="49" charset="0"/>
              </a:rPr>
              <a:t>; </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stroke = age </a:t>
            </a:r>
            <a:r>
              <a:rPr lang="en-US" sz="1800" b="0" dirty="0" err="1">
                <a:solidFill>
                  <a:srgbClr val="000000"/>
                </a:solidFill>
                <a:latin typeface="Courier New" panose="02070309020205020404" pitchFamily="49" charset="0"/>
              </a:rPr>
              <a:t>bmi</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heart_disease</a:t>
            </a:r>
            <a:r>
              <a:rPr lang="en-US" sz="1800" b="0" dirty="0">
                <a:solidFill>
                  <a:srgbClr val="000000"/>
                </a:solidFill>
                <a:latin typeface="Courier New" panose="02070309020205020404" pitchFamily="49" charset="0"/>
              </a:rPr>
              <a:t> hypertension gender </a:t>
            </a:r>
            <a:r>
              <a:rPr lang="en-US" sz="1800" b="0" dirty="0" err="1">
                <a:solidFill>
                  <a:srgbClr val="000000"/>
                </a:solidFill>
                <a:latin typeface="Courier New" panose="02070309020205020404" pitchFamily="49" charset="0"/>
              </a:rPr>
              <a:t>residence_type</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ever_married</a:t>
            </a:r>
            <a:endParaRPr lang="en-US" sz="1800" b="0" dirty="0">
              <a:solidFill>
                <a:srgbClr val="000000"/>
              </a:solidFill>
              <a:latin typeface="Courier New" panose="02070309020205020404" pitchFamily="49" charset="0"/>
            </a:endParaRPr>
          </a:p>
          <a:p>
            <a:r>
              <a:rPr lang="en-US" sz="1800" b="0" dirty="0">
                <a:solidFill>
                  <a:srgbClr val="000000"/>
                </a:solidFill>
                <a:latin typeface="Courier New" panose="02070309020205020404" pitchFamily="49" charset="0"/>
              </a:rPr>
              <a:t>/</a:t>
            </a:r>
            <a:r>
              <a:rPr lang="en-US" sz="1800" b="0" dirty="0">
                <a:solidFill>
                  <a:srgbClr val="0000FF"/>
                </a:solidFill>
                <a:latin typeface="Courier New" panose="02070309020205020404" pitchFamily="49" charset="0"/>
              </a:rPr>
              <a:t>selection</a:t>
            </a:r>
            <a:r>
              <a:rPr lang="en-US" sz="1800" b="0" dirty="0">
                <a:solidFill>
                  <a:srgbClr val="000000"/>
                </a:solidFill>
                <a:latin typeface="Courier New" panose="02070309020205020404" pitchFamily="49" charset="0"/>
              </a:rPr>
              <a:t> = stepwise </a:t>
            </a:r>
            <a:r>
              <a:rPr lang="en-US" sz="1800" b="0" dirty="0" err="1">
                <a:solidFill>
                  <a:srgbClr val="0000FF"/>
                </a:solidFill>
                <a:latin typeface="Courier New" panose="02070309020205020404" pitchFamily="49" charset="0"/>
              </a:rPr>
              <a:t>slentry</a:t>
            </a:r>
            <a:r>
              <a:rPr lang="en-US" sz="1800" b="0" dirty="0">
                <a:solidFill>
                  <a:srgbClr val="000000"/>
                </a:solidFill>
                <a:latin typeface="Courier New" panose="02070309020205020404" pitchFamily="49" charset="0"/>
              </a:rPr>
              <a:t> = </a:t>
            </a:r>
            <a:r>
              <a:rPr lang="en-US" sz="1800" b="1" dirty="0">
                <a:solidFill>
                  <a:srgbClr val="008080"/>
                </a:solidFill>
                <a:latin typeface="Courier New" panose="02070309020205020404" pitchFamily="49" charset="0"/>
              </a:rPr>
              <a:t>.10</a:t>
            </a:r>
            <a:r>
              <a:rPr lang="en-US" sz="1800" b="0" dirty="0">
                <a:solidFill>
                  <a:srgbClr val="000000"/>
                </a:solidFill>
                <a:latin typeface="Courier New" panose="02070309020205020404" pitchFamily="49" charset="0"/>
              </a:rPr>
              <a:t> </a:t>
            </a:r>
            <a:r>
              <a:rPr lang="en-US" sz="1800" b="0" dirty="0" err="1">
                <a:solidFill>
                  <a:srgbClr val="0000FF"/>
                </a:solidFill>
                <a:latin typeface="Courier New" panose="02070309020205020404" pitchFamily="49" charset="0"/>
              </a:rPr>
              <a:t>slstay</a:t>
            </a:r>
            <a:r>
              <a:rPr lang="en-US" sz="1800" b="0" dirty="0">
                <a:solidFill>
                  <a:srgbClr val="000000"/>
                </a:solidFill>
                <a:latin typeface="Courier New" panose="02070309020205020404" pitchFamily="49" charset="0"/>
              </a:rPr>
              <a:t>=</a:t>
            </a:r>
            <a:r>
              <a:rPr lang="en-US" sz="1800" b="1" dirty="0">
                <a:solidFill>
                  <a:srgbClr val="008080"/>
                </a:solidFill>
                <a:latin typeface="Courier New" panose="02070309020205020404" pitchFamily="49" charset="0"/>
              </a:rPr>
              <a:t>.05</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r>
              <a:rPr lang="en-US" sz="1800" b="0" dirty="0">
                <a:solidFill>
                  <a:srgbClr val="008000"/>
                </a:solidFill>
                <a:latin typeface="Courier New" panose="02070309020205020404" pitchFamily="49" charset="0"/>
              </a:rPr>
              <a:t>*Variable Selection Model 2;</a:t>
            </a:r>
            <a:endParaRPr lang="en-US" sz="1800" b="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logistic</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stroke1;</a:t>
            </a:r>
          </a:p>
          <a:p>
            <a:r>
              <a:rPr lang="en-US" sz="1800" b="0" dirty="0">
                <a:solidFill>
                  <a:srgbClr val="0000FF"/>
                </a:solidFill>
                <a:latin typeface="Courier New" panose="02070309020205020404" pitchFamily="49" charset="0"/>
              </a:rPr>
              <a:t>class</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 gender </a:t>
            </a:r>
            <a:r>
              <a:rPr lang="en-US" sz="1800" b="0" dirty="0" err="1">
                <a:solidFill>
                  <a:srgbClr val="000000"/>
                </a:solidFill>
                <a:latin typeface="Courier New" panose="02070309020205020404" pitchFamily="49" charset="0"/>
              </a:rPr>
              <a:t>residence_type</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ever_married</a:t>
            </a:r>
            <a:r>
              <a:rPr lang="en-US" sz="1800" b="0" dirty="0">
                <a:solidFill>
                  <a:srgbClr val="000000"/>
                </a:solidFill>
                <a:latin typeface="Courier New" panose="02070309020205020404" pitchFamily="49" charset="0"/>
              </a:rPr>
              <a:t>; </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heart_disease</a:t>
            </a:r>
            <a:r>
              <a:rPr lang="en-US" sz="1800" b="0" dirty="0">
                <a:solidFill>
                  <a:srgbClr val="000000"/>
                </a:solidFill>
                <a:latin typeface="Courier New" panose="02070309020205020404" pitchFamily="49" charset="0"/>
              </a:rPr>
              <a:t> = age </a:t>
            </a:r>
            <a:r>
              <a:rPr lang="en-US" sz="1800" b="0" dirty="0" err="1">
                <a:solidFill>
                  <a:srgbClr val="000000"/>
                </a:solidFill>
                <a:latin typeface="Courier New" panose="02070309020205020404" pitchFamily="49" charset="0"/>
              </a:rPr>
              <a:t>bmi</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stroke hypertension gender </a:t>
            </a:r>
            <a:r>
              <a:rPr lang="en-US" sz="1800" b="0" dirty="0" err="1">
                <a:solidFill>
                  <a:srgbClr val="000000"/>
                </a:solidFill>
                <a:latin typeface="Courier New" panose="02070309020205020404" pitchFamily="49" charset="0"/>
              </a:rPr>
              <a:t>residence_type</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ever_married</a:t>
            </a:r>
            <a:endParaRPr lang="en-US" sz="1800" b="0" dirty="0">
              <a:solidFill>
                <a:srgbClr val="000000"/>
              </a:solidFill>
              <a:latin typeface="Courier New" panose="02070309020205020404" pitchFamily="49" charset="0"/>
            </a:endParaRPr>
          </a:p>
          <a:p>
            <a:r>
              <a:rPr lang="en-US" sz="1800" b="0" dirty="0">
                <a:solidFill>
                  <a:srgbClr val="000000"/>
                </a:solidFill>
                <a:latin typeface="Courier New" panose="02070309020205020404" pitchFamily="49" charset="0"/>
              </a:rPr>
              <a:t>/</a:t>
            </a:r>
            <a:r>
              <a:rPr lang="en-US" sz="1800" b="0" dirty="0">
                <a:solidFill>
                  <a:srgbClr val="0000FF"/>
                </a:solidFill>
                <a:latin typeface="Courier New" panose="02070309020205020404" pitchFamily="49" charset="0"/>
              </a:rPr>
              <a:t>selection</a:t>
            </a:r>
            <a:r>
              <a:rPr lang="en-US" sz="1800" b="0" dirty="0">
                <a:solidFill>
                  <a:srgbClr val="000000"/>
                </a:solidFill>
                <a:latin typeface="Courier New" panose="02070309020205020404" pitchFamily="49" charset="0"/>
              </a:rPr>
              <a:t> = stepwise </a:t>
            </a:r>
            <a:r>
              <a:rPr lang="en-US" sz="1800" b="0" dirty="0" err="1">
                <a:solidFill>
                  <a:srgbClr val="0000FF"/>
                </a:solidFill>
                <a:latin typeface="Courier New" panose="02070309020205020404" pitchFamily="49" charset="0"/>
              </a:rPr>
              <a:t>slentry</a:t>
            </a:r>
            <a:r>
              <a:rPr lang="en-US" sz="1800" b="0" dirty="0">
                <a:solidFill>
                  <a:srgbClr val="000000"/>
                </a:solidFill>
                <a:latin typeface="Courier New" panose="02070309020205020404" pitchFamily="49" charset="0"/>
              </a:rPr>
              <a:t> = </a:t>
            </a:r>
            <a:r>
              <a:rPr lang="en-US" sz="1800" b="1" dirty="0">
                <a:solidFill>
                  <a:srgbClr val="008080"/>
                </a:solidFill>
                <a:latin typeface="Courier New" panose="02070309020205020404" pitchFamily="49" charset="0"/>
              </a:rPr>
              <a:t>.10</a:t>
            </a:r>
            <a:r>
              <a:rPr lang="en-US" sz="1800" b="0" dirty="0">
                <a:solidFill>
                  <a:srgbClr val="000000"/>
                </a:solidFill>
                <a:latin typeface="Courier New" panose="02070309020205020404" pitchFamily="49" charset="0"/>
              </a:rPr>
              <a:t> </a:t>
            </a:r>
            <a:r>
              <a:rPr lang="en-US" sz="1800" b="0" dirty="0" err="1">
                <a:solidFill>
                  <a:srgbClr val="0000FF"/>
                </a:solidFill>
                <a:latin typeface="Courier New" panose="02070309020205020404" pitchFamily="49" charset="0"/>
              </a:rPr>
              <a:t>slstay</a:t>
            </a:r>
            <a:r>
              <a:rPr lang="en-US" sz="1800" b="0" dirty="0">
                <a:solidFill>
                  <a:srgbClr val="000000"/>
                </a:solidFill>
                <a:latin typeface="Courier New" panose="02070309020205020404" pitchFamily="49" charset="0"/>
              </a:rPr>
              <a:t>=</a:t>
            </a:r>
            <a:r>
              <a:rPr lang="en-US" sz="1800" b="1" dirty="0">
                <a:solidFill>
                  <a:srgbClr val="008080"/>
                </a:solidFill>
                <a:latin typeface="Courier New" panose="02070309020205020404" pitchFamily="49" charset="0"/>
              </a:rPr>
              <a:t>.05</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endParaRPr lang="en-US" sz="1800" dirty="0">
              <a:solidFill>
                <a:srgbClr val="008000"/>
              </a:solidFill>
              <a:latin typeface="Courier New" panose="02070309020205020404" pitchFamily="49" charset="0"/>
            </a:endParaRPr>
          </a:p>
          <a:p>
            <a:r>
              <a:rPr lang="en-US" sz="1800" dirty="0">
                <a:solidFill>
                  <a:srgbClr val="008000"/>
                </a:solidFill>
                <a:latin typeface="Courier New" panose="02070309020205020404" pitchFamily="49" charset="0"/>
              </a:rPr>
              <a:t>*Model 1;</a:t>
            </a:r>
            <a:endParaRPr lang="en-US" sz="1800" b="1" dirty="0">
              <a:solidFill>
                <a:srgbClr val="00008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logistic</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stroke1 </a:t>
            </a:r>
            <a:r>
              <a:rPr lang="en-US" sz="1800" b="0" dirty="0">
                <a:solidFill>
                  <a:srgbClr val="0000FF"/>
                </a:solidFill>
                <a:latin typeface="Courier New" panose="02070309020205020404" pitchFamily="49" charset="0"/>
              </a:rPr>
              <a:t>descending</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plots</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oddsratio</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cldisplay</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serifarrow</a:t>
            </a:r>
            <a:r>
              <a:rPr lang="en-US" sz="1800" b="0" dirty="0">
                <a:solidFill>
                  <a:srgbClr val="000000"/>
                </a:solidFill>
                <a:latin typeface="Courier New" panose="02070309020205020404" pitchFamily="49" charset="0"/>
              </a:rPr>
              <a:t>) roc);</a:t>
            </a:r>
          </a:p>
          <a:p>
            <a:r>
              <a:rPr lang="en-US" sz="1800" b="0" dirty="0">
                <a:solidFill>
                  <a:srgbClr val="0000FF"/>
                </a:solidFill>
                <a:latin typeface="Courier New" panose="02070309020205020404" pitchFamily="49" charset="0"/>
              </a:rPr>
              <a:t>class</a:t>
            </a:r>
            <a:r>
              <a:rPr lang="en-US" sz="1800" b="0" dirty="0">
                <a:solidFill>
                  <a:srgbClr val="000000"/>
                </a:solidFill>
                <a:latin typeface="Courier New" panose="02070309020205020404" pitchFamily="49" charset="0"/>
              </a:rPr>
              <a:t> hypertension(</a:t>
            </a:r>
            <a:r>
              <a:rPr lang="en-US" sz="1800" b="0" dirty="0">
                <a:solidFill>
                  <a:srgbClr val="0000FF"/>
                </a:solidFill>
                <a:latin typeface="Courier New" panose="02070309020205020404" pitchFamily="49" charset="0"/>
              </a:rPr>
              <a:t>ref</a:t>
            </a:r>
            <a:r>
              <a:rPr lang="en-US" sz="1800" b="0" dirty="0">
                <a:solidFill>
                  <a:srgbClr val="000000"/>
                </a:solidFill>
                <a:latin typeface="Courier New" panose="02070309020205020404" pitchFamily="49" charset="0"/>
              </a:rPr>
              <a:t>=</a:t>
            </a:r>
            <a:r>
              <a:rPr lang="en-US" sz="1800" b="0" dirty="0">
                <a:solidFill>
                  <a:srgbClr val="800080"/>
                </a:solidFill>
                <a:latin typeface="Courier New" panose="02070309020205020404" pitchFamily="49" charset="0"/>
              </a:rPr>
              <a:t>'0'</a:t>
            </a:r>
            <a:r>
              <a:rPr lang="en-US" sz="1800" b="0" dirty="0">
                <a:solidFill>
                  <a:srgbClr val="000000"/>
                </a:solidFill>
                <a:latin typeface="Courier New" panose="02070309020205020404" pitchFamily="49" charset="0"/>
              </a:rPr>
              <a:t>);</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stroke = age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hypertension / </a:t>
            </a:r>
            <a:r>
              <a:rPr lang="en-US" sz="1800" b="0" dirty="0" err="1">
                <a:solidFill>
                  <a:srgbClr val="0000FF"/>
                </a:solidFill>
                <a:latin typeface="Courier New" panose="02070309020205020404" pitchFamily="49" charset="0"/>
              </a:rPr>
              <a:t>lackfit</a:t>
            </a:r>
            <a:r>
              <a:rPr lang="en-US" sz="1800" b="0" dirty="0">
                <a:solidFill>
                  <a:srgbClr val="000000"/>
                </a:solidFill>
                <a:latin typeface="Courier New" panose="02070309020205020404" pitchFamily="49" charset="0"/>
              </a:rPr>
              <a:t> aggregate </a:t>
            </a:r>
            <a:r>
              <a:rPr lang="en-US" sz="1800" b="0" dirty="0">
                <a:solidFill>
                  <a:srgbClr val="0000FF"/>
                </a:solidFill>
                <a:latin typeface="Courier New" panose="02070309020205020404" pitchFamily="49" charset="0"/>
              </a:rPr>
              <a:t>scale</a:t>
            </a:r>
            <a:r>
              <a:rPr lang="en-US" sz="1800" b="0" dirty="0">
                <a:solidFill>
                  <a:srgbClr val="000000"/>
                </a:solidFill>
                <a:latin typeface="Courier New" panose="02070309020205020404" pitchFamily="49" charset="0"/>
              </a:rPr>
              <a:t>=none ;</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r>
              <a:rPr lang="en-US" sz="1800" dirty="0">
                <a:solidFill>
                  <a:srgbClr val="008000"/>
                </a:solidFill>
                <a:latin typeface="Courier New" panose="02070309020205020404" pitchFamily="49" charset="0"/>
              </a:rPr>
              <a:t>*Model 2;</a:t>
            </a:r>
            <a:endParaRPr lang="en-US" sz="1800" b="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logistic</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stroke1 </a:t>
            </a:r>
            <a:r>
              <a:rPr lang="en-US" sz="1800" b="0" dirty="0">
                <a:solidFill>
                  <a:srgbClr val="0000FF"/>
                </a:solidFill>
                <a:latin typeface="Courier New" panose="02070309020205020404" pitchFamily="49" charset="0"/>
              </a:rPr>
              <a:t>descending</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plots</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oddsratio</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cldisplay</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serifarrow</a:t>
            </a:r>
            <a:r>
              <a:rPr lang="en-US" sz="1800" b="0" dirty="0">
                <a:solidFill>
                  <a:srgbClr val="000000"/>
                </a:solidFill>
                <a:latin typeface="Courier New" panose="02070309020205020404" pitchFamily="49" charset="0"/>
              </a:rPr>
              <a:t>) roc);</a:t>
            </a:r>
          </a:p>
          <a:p>
            <a:r>
              <a:rPr lang="en-US" sz="1800" b="0" dirty="0">
                <a:solidFill>
                  <a:srgbClr val="0000FF"/>
                </a:solidFill>
                <a:latin typeface="Courier New" panose="02070309020205020404" pitchFamily="49" charset="0"/>
              </a:rPr>
              <a:t>class</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a:t>
            </a:r>
            <a:r>
              <a:rPr lang="en-US" sz="1800" b="0" dirty="0">
                <a:solidFill>
                  <a:srgbClr val="0000FF"/>
                </a:solidFill>
                <a:latin typeface="Courier New" panose="02070309020205020404" pitchFamily="49" charset="0"/>
              </a:rPr>
              <a:t>ref</a:t>
            </a:r>
            <a:r>
              <a:rPr lang="en-US" sz="1800" b="0" dirty="0">
                <a:solidFill>
                  <a:srgbClr val="000000"/>
                </a:solidFill>
                <a:latin typeface="Courier New" panose="02070309020205020404" pitchFamily="49" charset="0"/>
              </a:rPr>
              <a:t>=</a:t>
            </a:r>
            <a:r>
              <a:rPr lang="en-US" sz="1800" b="0" dirty="0">
                <a:solidFill>
                  <a:srgbClr val="800080"/>
                </a:solidFill>
                <a:latin typeface="Courier New" panose="02070309020205020404" pitchFamily="49" charset="0"/>
              </a:rPr>
              <a:t>'never smoked'</a:t>
            </a:r>
            <a:r>
              <a:rPr lang="en-US" sz="1800" b="0" dirty="0">
                <a:solidFill>
                  <a:srgbClr val="000000"/>
                </a:solidFill>
                <a:latin typeface="Courier New" panose="02070309020205020404" pitchFamily="49" charset="0"/>
              </a:rPr>
              <a:t>) gender(</a:t>
            </a:r>
            <a:r>
              <a:rPr lang="en-US" sz="1800" b="0" dirty="0">
                <a:solidFill>
                  <a:srgbClr val="0000FF"/>
                </a:solidFill>
                <a:latin typeface="Courier New" panose="02070309020205020404" pitchFamily="49" charset="0"/>
              </a:rPr>
              <a:t>ref</a:t>
            </a:r>
            <a:r>
              <a:rPr lang="en-US" sz="1800" b="0" dirty="0">
                <a:solidFill>
                  <a:srgbClr val="000000"/>
                </a:solidFill>
                <a:latin typeface="Courier New" panose="02070309020205020404" pitchFamily="49" charset="0"/>
              </a:rPr>
              <a:t>=</a:t>
            </a:r>
            <a:r>
              <a:rPr lang="en-US" sz="1800" b="0" dirty="0">
                <a:solidFill>
                  <a:srgbClr val="800080"/>
                </a:solidFill>
                <a:latin typeface="Courier New" panose="02070309020205020404" pitchFamily="49" charset="0"/>
              </a:rPr>
              <a:t>'Female'</a:t>
            </a:r>
            <a:r>
              <a:rPr lang="en-US" sz="1800" b="0" dirty="0">
                <a:solidFill>
                  <a:srgbClr val="000000"/>
                </a:solidFill>
                <a:latin typeface="Courier New" panose="02070309020205020404" pitchFamily="49" charset="0"/>
              </a:rPr>
              <a:t>);</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heart_disease</a:t>
            </a:r>
            <a:r>
              <a:rPr lang="en-US" sz="1800" b="0" dirty="0">
                <a:solidFill>
                  <a:srgbClr val="000000"/>
                </a:solidFill>
                <a:latin typeface="Courier New" panose="02070309020205020404" pitchFamily="49" charset="0"/>
              </a:rPr>
              <a:t> = age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 gender / </a:t>
            </a:r>
            <a:r>
              <a:rPr lang="en-US" sz="1800" b="0" dirty="0" err="1">
                <a:solidFill>
                  <a:srgbClr val="0000FF"/>
                </a:solidFill>
                <a:latin typeface="Courier New" panose="02070309020205020404" pitchFamily="49" charset="0"/>
              </a:rPr>
              <a:t>lackfit</a:t>
            </a:r>
            <a:r>
              <a:rPr lang="en-US" sz="1800" b="0" dirty="0">
                <a:solidFill>
                  <a:srgbClr val="000000"/>
                </a:solidFill>
                <a:latin typeface="Courier New" panose="02070309020205020404" pitchFamily="49" charset="0"/>
              </a:rPr>
              <a:t> aggregate </a:t>
            </a:r>
            <a:r>
              <a:rPr lang="en-US" sz="1800" b="0" dirty="0">
                <a:solidFill>
                  <a:srgbClr val="0000FF"/>
                </a:solidFill>
                <a:latin typeface="Courier New" panose="02070309020205020404" pitchFamily="49" charset="0"/>
              </a:rPr>
              <a:t>scale</a:t>
            </a:r>
            <a:r>
              <a:rPr lang="en-US" sz="1800" b="0" dirty="0">
                <a:solidFill>
                  <a:srgbClr val="000000"/>
                </a:solidFill>
                <a:latin typeface="Courier New" panose="02070309020205020404" pitchFamily="49" charset="0"/>
              </a:rPr>
              <a:t>=none;</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endParaRPr lang="en-US" altLang="zh-TW" sz="36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theme/theme1.xml><?xml version="1.0" encoding="utf-8"?>
<a:theme xmlns:a="http://schemas.openxmlformats.org/drawingml/2006/main" name="KSUTheme">
  <a:themeElements>
    <a:clrScheme name="Custom 2">
      <a:dk1>
        <a:sysClr val="windowText" lastClr="000000"/>
      </a:dk1>
      <a:lt1>
        <a:sysClr val="window" lastClr="FFFFFF"/>
      </a:lt1>
      <a:dk2>
        <a:srgbClr val="DE9F1F"/>
      </a:dk2>
      <a:lt2>
        <a:srgbClr val="E2C47C"/>
      </a:lt2>
      <a:accent1>
        <a:srgbClr val="6C0521"/>
      </a:accent1>
      <a:accent2>
        <a:srgbClr val="000000"/>
      </a:accent2>
      <a:accent3>
        <a:srgbClr val="DE9F1F"/>
      </a:accent3>
      <a:accent4>
        <a:srgbClr val="EFC23A"/>
      </a:accent4>
      <a:accent5>
        <a:srgbClr val="474949"/>
      </a:accent5>
      <a:accent6>
        <a:srgbClr val="989B9A"/>
      </a:accent6>
      <a:hlink>
        <a:srgbClr val="6C0521"/>
      </a:hlink>
      <a:folHlink>
        <a:srgbClr val="000000"/>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KSU_theme.thmx</Template>
  <TotalTime>6985</TotalTime>
  <Words>1081</Words>
  <Application>Microsoft Office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Courier New</vt:lpstr>
      <vt:lpstr>Gill Sans MT</vt:lpstr>
      <vt:lpstr>Palatino Linotype</vt:lpstr>
      <vt:lpstr>KSUTheme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Ferguson</dc:creator>
  <cp:lastModifiedBy>Richard Murad</cp:lastModifiedBy>
  <cp:revision>137</cp:revision>
  <cp:lastPrinted>2010-08-23T14:37:47Z</cp:lastPrinted>
  <dcterms:created xsi:type="dcterms:W3CDTF">2011-09-28T16:46:38Z</dcterms:created>
  <dcterms:modified xsi:type="dcterms:W3CDTF">2023-10-27T01:21:40Z</dcterms:modified>
</cp:coreProperties>
</file>