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8" r:id="rId2"/>
  </p:sldIdLst>
  <p:sldSz cx="43891200" cy="32918400"/>
  <p:notesSz cx="6858000" cy="9144000"/>
  <p:defaultTextStyle>
    <a:defPPr>
      <a:defRPr lang="en-US"/>
    </a:defPPr>
    <a:lvl1pPr marL="0" algn="l" defTabSz="2351288" rtl="0" eaLnBrk="1" latinLnBrk="0" hangingPunct="1">
      <a:defRPr sz="9300" kern="1200">
        <a:solidFill>
          <a:schemeClr val="tx1"/>
        </a:solidFill>
        <a:latin typeface="+mn-lt"/>
        <a:ea typeface="+mn-ea"/>
        <a:cs typeface="+mn-cs"/>
      </a:defRPr>
    </a:lvl1pPr>
    <a:lvl2pPr marL="2351288" algn="l" defTabSz="2351288" rtl="0" eaLnBrk="1" latinLnBrk="0" hangingPunct="1">
      <a:defRPr sz="9300" kern="1200">
        <a:solidFill>
          <a:schemeClr val="tx1"/>
        </a:solidFill>
        <a:latin typeface="+mn-lt"/>
        <a:ea typeface="+mn-ea"/>
        <a:cs typeface="+mn-cs"/>
      </a:defRPr>
    </a:lvl2pPr>
    <a:lvl3pPr marL="4702576" algn="l" defTabSz="2351288" rtl="0" eaLnBrk="1" latinLnBrk="0" hangingPunct="1">
      <a:defRPr sz="9300" kern="1200">
        <a:solidFill>
          <a:schemeClr val="tx1"/>
        </a:solidFill>
        <a:latin typeface="+mn-lt"/>
        <a:ea typeface="+mn-ea"/>
        <a:cs typeface="+mn-cs"/>
      </a:defRPr>
    </a:lvl3pPr>
    <a:lvl4pPr marL="7053864" algn="l" defTabSz="2351288" rtl="0" eaLnBrk="1" latinLnBrk="0" hangingPunct="1">
      <a:defRPr sz="9300" kern="1200">
        <a:solidFill>
          <a:schemeClr val="tx1"/>
        </a:solidFill>
        <a:latin typeface="+mn-lt"/>
        <a:ea typeface="+mn-ea"/>
        <a:cs typeface="+mn-cs"/>
      </a:defRPr>
    </a:lvl4pPr>
    <a:lvl5pPr marL="9405153" algn="l" defTabSz="2351288" rtl="0" eaLnBrk="1" latinLnBrk="0" hangingPunct="1">
      <a:defRPr sz="9300" kern="1200">
        <a:solidFill>
          <a:schemeClr val="tx1"/>
        </a:solidFill>
        <a:latin typeface="+mn-lt"/>
        <a:ea typeface="+mn-ea"/>
        <a:cs typeface="+mn-cs"/>
      </a:defRPr>
    </a:lvl5pPr>
    <a:lvl6pPr marL="11756441" algn="l" defTabSz="2351288" rtl="0" eaLnBrk="1" latinLnBrk="0" hangingPunct="1">
      <a:defRPr sz="9300" kern="1200">
        <a:solidFill>
          <a:schemeClr val="tx1"/>
        </a:solidFill>
        <a:latin typeface="+mn-lt"/>
        <a:ea typeface="+mn-ea"/>
        <a:cs typeface="+mn-cs"/>
      </a:defRPr>
    </a:lvl6pPr>
    <a:lvl7pPr marL="14107729" algn="l" defTabSz="2351288" rtl="0" eaLnBrk="1" latinLnBrk="0" hangingPunct="1">
      <a:defRPr sz="9300" kern="1200">
        <a:solidFill>
          <a:schemeClr val="tx1"/>
        </a:solidFill>
        <a:latin typeface="+mn-lt"/>
        <a:ea typeface="+mn-ea"/>
        <a:cs typeface="+mn-cs"/>
      </a:defRPr>
    </a:lvl7pPr>
    <a:lvl8pPr marL="16459017" algn="l" defTabSz="2351288" rtl="0" eaLnBrk="1" latinLnBrk="0" hangingPunct="1">
      <a:defRPr sz="9300" kern="1200">
        <a:solidFill>
          <a:schemeClr val="tx1"/>
        </a:solidFill>
        <a:latin typeface="+mn-lt"/>
        <a:ea typeface="+mn-ea"/>
        <a:cs typeface="+mn-cs"/>
      </a:defRPr>
    </a:lvl8pPr>
    <a:lvl9pPr marL="18810305" algn="l" defTabSz="2351288" rtl="0" eaLnBrk="1" latinLnBrk="0" hangingPunct="1">
      <a:defRPr sz="9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napToObjects="1">
      <p:cViewPr varScale="1">
        <p:scale>
          <a:sx n="17" d="100"/>
          <a:sy n="17" d="100"/>
        </p:scale>
        <p:origin x="1896" y="110"/>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351288" indent="0" algn="ctr">
              <a:buNone/>
              <a:defRPr>
                <a:solidFill>
                  <a:schemeClr val="tx1">
                    <a:tint val="75000"/>
                  </a:schemeClr>
                </a:solidFill>
              </a:defRPr>
            </a:lvl2pPr>
            <a:lvl3pPr marL="4702576" indent="0" algn="ctr">
              <a:buNone/>
              <a:defRPr>
                <a:solidFill>
                  <a:schemeClr val="tx1">
                    <a:tint val="75000"/>
                  </a:schemeClr>
                </a:solidFill>
              </a:defRPr>
            </a:lvl3pPr>
            <a:lvl4pPr marL="7053864" indent="0" algn="ctr">
              <a:buNone/>
              <a:defRPr>
                <a:solidFill>
                  <a:schemeClr val="tx1">
                    <a:tint val="75000"/>
                  </a:schemeClr>
                </a:solidFill>
              </a:defRPr>
            </a:lvl4pPr>
            <a:lvl5pPr marL="9405153" indent="0" algn="ctr">
              <a:buNone/>
              <a:defRPr>
                <a:solidFill>
                  <a:schemeClr val="tx1">
                    <a:tint val="75000"/>
                  </a:schemeClr>
                </a:solidFill>
              </a:defRPr>
            </a:lvl5pPr>
            <a:lvl6pPr marL="11756441" indent="0" algn="ctr">
              <a:buNone/>
              <a:defRPr>
                <a:solidFill>
                  <a:schemeClr val="tx1">
                    <a:tint val="75000"/>
                  </a:schemeClr>
                </a:solidFill>
              </a:defRPr>
            </a:lvl6pPr>
            <a:lvl7pPr marL="14107729" indent="0" algn="ctr">
              <a:buNone/>
              <a:defRPr>
                <a:solidFill>
                  <a:schemeClr val="tx1">
                    <a:tint val="75000"/>
                  </a:schemeClr>
                </a:solidFill>
              </a:defRPr>
            </a:lvl7pPr>
            <a:lvl8pPr marL="16459017" indent="0" algn="ctr">
              <a:buNone/>
              <a:defRPr>
                <a:solidFill>
                  <a:schemeClr val="tx1">
                    <a:tint val="75000"/>
                  </a:schemeClr>
                </a:solidFill>
              </a:defRPr>
            </a:lvl8pPr>
            <a:lvl9pPr marL="188103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C9CA871-B306-BF45-8C90-87D9877B8FBE}" type="datetimeFigureOut">
              <a:rPr lang="en-US" smtClean="0"/>
              <a:pPr/>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9CA871-B306-BF45-8C90-87D9877B8FBE}" type="datetimeFigureOut">
              <a:rPr lang="en-US" smtClean="0"/>
              <a:pPr/>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9CA871-B306-BF45-8C90-87D9877B8FBE}" type="datetimeFigureOut">
              <a:rPr lang="en-US" smtClean="0"/>
              <a:pPr/>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9CA871-B306-BF45-8C90-87D9877B8FBE}" type="datetimeFigureOut">
              <a:rPr lang="en-US" smtClean="0"/>
              <a:pPr/>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206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10300">
                <a:solidFill>
                  <a:schemeClr val="tx1">
                    <a:tint val="75000"/>
                  </a:schemeClr>
                </a:solidFill>
              </a:defRPr>
            </a:lvl1pPr>
            <a:lvl2pPr marL="2351288" indent="0">
              <a:buNone/>
              <a:defRPr sz="9300">
                <a:solidFill>
                  <a:schemeClr val="tx1">
                    <a:tint val="75000"/>
                  </a:schemeClr>
                </a:solidFill>
              </a:defRPr>
            </a:lvl2pPr>
            <a:lvl3pPr marL="4702576" indent="0">
              <a:buNone/>
              <a:defRPr sz="8200">
                <a:solidFill>
                  <a:schemeClr val="tx1">
                    <a:tint val="75000"/>
                  </a:schemeClr>
                </a:solidFill>
              </a:defRPr>
            </a:lvl3pPr>
            <a:lvl4pPr marL="7053864" indent="0">
              <a:buNone/>
              <a:defRPr sz="7200">
                <a:solidFill>
                  <a:schemeClr val="tx1">
                    <a:tint val="75000"/>
                  </a:schemeClr>
                </a:solidFill>
              </a:defRPr>
            </a:lvl4pPr>
            <a:lvl5pPr marL="9405153" indent="0">
              <a:buNone/>
              <a:defRPr sz="7200">
                <a:solidFill>
                  <a:schemeClr val="tx1">
                    <a:tint val="75000"/>
                  </a:schemeClr>
                </a:solidFill>
              </a:defRPr>
            </a:lvl5pPr>
            <a:lvl6pPr marL="11756441" indent="0">
              <a:buNone/>
              <a:defRPr sz="7200">
                <a:solidFill>
                  <a:schemeClr val="tx1">
                    <a:tint val="75000"/>
                  </a:schemeClr>
                </a:solidFill>
              </a:defRPr>
            </a:lvl6pPr>
            <a:lvl7pPr marL="14107729" indent="0">
              <a:buNone/>
              <a:defRPr sz="7200">
                <a:solidFill>
                  <a:schemeClr val="tx1">
                    <a:tint val="75000"/>
                  </a:schemeClr>
                </a:solidFill>
              </a:defRPr>
            </a:lvl7pPr>
            <a:lvl8pPr marL="16459017" indent="0">
              <a:buNone/>
              <a:defRPr sz="7200">
                <a:solidFill>
                  <a:schemeClr val="tx1">
                    <a:tint val="75000"/>
                  </a:schemeClr>
                </a:solidFill>
              </a:defRPr>
            </a:lvl8pPr>
            <a:lvl9pPr marL="18810305" indent="0">
              <a:buNone/>
              <a:defRPr sz="7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CA871-B306-BF45-8C90-87D9877B8FBE}" type="datetimeFigureOut">
              <a:rPr lang="en-US" smtClean="0"/>
              <a:pPr/>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C9CA871-B306-BF45-8C90-87D9877B8FBE}" type="datetimeFigureOut">
              <a:rPr lang="en-US" smtClean="0"/>
              <a:pPr/>
              <a:t>8/19/2023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2"/>
            <a:ext cx="19392902" cy="3070858"/>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a:t>Click to edit Master text styles</a:t>
            </a:r>
          </a:p>
        </p:txBody>
      </p:sp>
      <p:sp>
        <p:nvSpPr>
          <p:cNvPr id="4" name="Content Placeholder 3"/>
          <p:cNvSpPr>
            <a:spLocks noGrp="1"/>
          </p:cNvSpPr>
          <p:nvPr>
            <p:ph sz="half" idx="2"/>
          </p:nvPr>
        </p:nvSpPr>
        <p:spPr>
          <a:xfrm>
            <a:off x="2194561" y="10439400"/>
            <a:ext cx="19392902" cy="18966182"/>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a:t>Click to 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9CA871-B306-BF45-8C90-87D9877B8FBE}" type="datetimeFigureOut">
              <a:rPr lang="en-US" smtClean="0"/>
              <a:pPr/>
              <a:t>8/19/2023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C9CA871-B306-BF45-8C90-87D9877B8FBE}" type="datetimeFigureOut">
              <a:rPr lang="en-US" smtClean="0"/>
              <a:pPr/>
              <a:t>8/19/2023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9CA871-B306-BF45-8C90-87D9877B8FBE}" type="datetimeFigureOut">
              <a:rPr lang="en-US" smtClean="0"/>
              <a:pPr/>
              <a:t>8/19/2023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103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6500"/>
            </a:lvl1pPr>
            <a:lvl2pPr>
              <a:defRPr sz="14400"/>
            </a:lvl2pPr>
            <a:lvl3pPr>
              <a:defRPr sz="12300"/>
            </a:lvl3pPr>
            <a:lvl4pPr>
              <a:defRPr sz="10300"/>
            </a:lvl4pPr>
            <a:lvl5pPr>
              <a:defRPr sz="10300"/>
            </a:lvl5pPr>
            <a:lvl6pPr>
              <a:defRPr sz="10300"/>
            </a:lvl6pPr>
            <a:lvl7pPr>
              <a:defRPr sz="10300"/>
            </a:lvl7pPr>
            <a:lvl8pPr>
              <a:defRPr sz="10300"/>
            </a:lvl8pPr>
            <a:lvl9pPr>
              <a:defRPr sz="10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a:t>Click to edit Master text styles</a:t>
            </a:r>
          </a:p>
        </p:txBody>
      </p:sp>
      <p:sp>
        <p:nvSpPr>
          <p:cNvPr id="5" name="Date Placeholder 4"/>
          <p:cNvSpPr>
            <a:spLocks noGrp="1"/>
          </p:cNvSpPr>
          <p:nvPr>
            <p:ph type="dt" sz="half" idx="10"/>
          </p:nvPr>
        </p:nvSpPr>
        <p:spPr/>
        <p:txBody>
          <a:bodyPr/>
          <a:lstStyle/>
          <a:p>
            <a:fld id="{BC9CA871-B306-BF45-8C90-87D9877B8FBE}" type="datetimeFigureOut">
              <a:rPr lang="en-US" smtClean="0"/>
              <a:pPr/>
              <a:t>8/19/2023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103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6500"/>
            </a:lvl1pPr>
            <a:lvl2pPr marL="2351288" indent="0">
              <a:buNone/>
              <a:defRPr sz="14400"/>
            </a:lvl2pPr>
            <a:lvl3pPr marL="4702576" indent="0">
              <a:buNone/>
              <a:defRPr sz="12300"/>
            </a:lvl3pPr>
            <a:lvl4pPr marL="7053864" indent="0">
              <a:buNone/>
              <a:defRPr sz="10300"/>
            </a:lvl4pPr>
            <a:lvl5pPr marL="9405153" indent="0">
              <a:buNone/>
              <a:defRPr sz="10300"/>
            </a:lvl5pPr>
            <a:lvl6pPr marL="11756441" indent="0">
              <a:buNone/>
              <a:defRPr sz="10300"/>
            </a:lvl6pPr>
            <a:lvl7pPr marL="14107729" indent="0">
              <a:buNone/>
              <a:defRPr sz="10300"/>
            </a:lvl7pPr>
            <a:lvl8pPr marL="16459017" indent="0">
              <a:buNone/>
              <a:defRPr sz="10300"/>
            </a:lvl8pPr>
            <a:lvl9pPr marL="18810305" indent="0">
              <a:buNone/>
              <a:defRPr sz="103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a:t>Click to edit Master text styles</a:t>
            </a:r>
          </a:p>
        </p:txBody>
      </p:sp>
      <p:sp>
        <p:nvSpPr>
          <p:cNvPr id="5" name="Date Placeholder 4"/>
          <p:cNvSpPr>
            <a:spLocks noGrp="1"/>
          </p:cNvSpPr>
          <p:nvPr>
            <p:ph type="dt" sz="half" idx="10"/>
          </p:nvPr>
        </p:nvSpPr>
        <p:spPr/>
        <p:txBody>
          <a:bodyPr/>
          <a:lstStyle/>
          <a:p>
            <a:fld id="{BC9CA871-B306-BF45-8C90-87D9877B8FBE}" type="datetimeFigureOut">
              <a:rPr lang="en-US" smtClean="0"/>
              <a:pPr/>
              <a:t>8/19/2023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70258" tIns="235129" rIns="470258" bIns="235129"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70258" tIns="235129" rIns="470258" bIns="23512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70258" tIns="235129" rIns="470258" bIns="235129" rtlCol="0" anchor="ctr"/>
          <a:lstStyle>
            <a:lvl1pPr algn="l">
              <a:defRPr sz="6200">
                <a:solidFill>
                  <a:schemeClr val="tx1">
                    <a:tint val="75000"/>
                  </a:schemeClr>
                </a:solidFill>
              </a:defRPr>
            </a:lvl1pPr>
          </a:lstStyle>
          <a:p>
            <a:fld id="{BC9CA871-B306-BF45-8C90-87D9877B8FBE}" type="datetimeFigureOut">
              <a:rPr lang="en-US" smtClean="0"/>
              <a:pPr/>
              <a:t>8/19/2023</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70258" tIns="235129" rIns="470258" bIns="235129" rtlCol="0" anchor="ctr"/>
          <a:lstStyle>
            <a:lvl1pPr algn="ctr">
              <a:defRPr sz="6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70258" tIns="235129" rIns="470258" bIns="235129" rtlCol="0" anchor="ctr"/>
          <a:lstStyle>
            <a:lvl1pPr algn="r">
              <a:defRPr sz="6200">
                <a:solidFill>
                  <a:schemeClr val="tx1">
                    <a:tint val="75000"/>
                  </a:schemeClr>
                </a:solidFill>
              </a:defRPr>
            </a:lvl1pPr>
          </a:lstStyle>
          <a:p>
            <a:fld id="{16D03179-C513-FB4B-BCD3-2D203EDC4A7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2351288" rtl="0" eaLnBrk="1" latinLnBrk="0" hangingPunct="1">
        <a:spcBef>
          <a:spcPct val="0"/>
        </a:spcBef>
        <a:buNone/>
        <a:defRPr sz="22600" kern="1200">
          <a:solidFill>
            <a:schemeClr val="tx1"/>
          </a:solidFill>
          <a:latin typeface="+mj-lt"/>
          <a:ea typeface="+mj-ea"/>
          <a:cs typeface="+mj-cs"/>
        </a:defRPr>
      </a:lvl1pPr>
    </p:titleStyle>
    <p:bodyStyle>
      <a:lvl1pPr marL="1763466" indent="-1763466" algn="l" defTabSz="2351288" rtl="0" eaLnBrk="1" latinLnBrk="0" hangingPunct="1">
        <a:spcBef>
          <a:spcPct val="20000"/>
        </a:spcBef>
        <a:buFont typeface="Arial"/>
        <a:buChar char="•"/>
        <a:defRPr sz="16500" kern="1200">
          <a:solidFill>
            <a:schemeClr val="tx1"/>
          </a:solidFill>
          <a:latin typeface="+mn-lt"/>
          <a:ea typeface="+mn-ea"/>
          <a:cs typeface="+mn-cs"/>
        </a:defRPr>
      </a:lvl1pPr>
      <a:lvl2pPr marL="3820843" indent="-1469555" algn="l" defTabSz="2351288" rtl="0" eaLnBrk="1" latinLnBrk="0" hangingPunct="1">
        <a:spcBef>
          <a:spcPct val="20000"/>
        </a:spcBef>
        <a:buFont typeface="Arial"/>
        <a:buChar char="–"/>
        <a:defRPr sz="14400" kern="1200">
          <a:solidFill>
            <a:schemeClr val="tx1"/>
          </a:solidFill>
          <a:latin typeface="+mn-lt"/>
          <a:ea typeface="+mn-ea"/>
          <a:cs typeface="+mn-cs"/>
        </a:defRPr>
      </a:lvl2pPr>
      <a:lvl3pPr marL="5878220" indent="-1175644" algn="l" defTabSz="2351288" rtl="0" eaLnBrk="1" latinLnBrk="0" hangingPunct="1">
        <a:spcBef>
          <a:spcPct val="20000"/>
        </a:spcBef>
        <a:buFont typeface="Arial"/>
        <a:buChar char="•"/>
        <a:defRPr sz="12300" kern="1200">
          <a:solidFill>
            <a:schemeClr val="tx1"/>
          </a:solidFill>
          <a:latin typeface="+mn-lt"/>
          <a:ea typeface="+mn-ea"/>
          <a:cs typeface="+mn-cs"/>
        </a:defRPr>
      </a:lvl3pPr>
      <a:lvl4pPr marL="8229509" indent="-1175644" algn="l" defTabSz="2351288" rtl="0" eaLnBrk="1" latinLnBrk="0" hangingPunct="1">
        <a:spcBef>
          <a:spcPct val="20000"/>
        </a:spcBef>
        <a:buFont typeface="Arial"/>
        <a:buChar char="–"/>
        <a:defRPr sz="10300" kern="1200">
          <a:solidFill>
            <a:schemeClr val="tx1"/>
          </a:solidFill>
          <a:latin typeface="+mn-lt"/>
          <a:ea typeface="+mn-ea"/>
          <a:cs typeface="+mn-cs"/>
        </a:defRPr>
      </a:lvl4pPr>
      <a:lvl5pPr marL="10580797" indent="-1175644" algn="l" defTabSz="2351288" rtl="0" eaLnBrk="1" latinLnBrk="0" hangingPunct="1">
        <a:spcBef>
          <a:spcPct val="20000"/>
        </a:spcBef>
        <a:buFont typeface="Arial"/>
        <a:buChar char="»"/>
        <a:defRPr sz="10300" kern="1200">
          <a:solidFill>
            <a:schemeClr val="tx1"/>
          </a:solidFill>
          <a:latin typeface="+mn-lt"/>
          <a:ea typeface="+mn-ea"/>
          <a:cs typeface="+mn-cs"/>
        </a:defRPr>
      </a:lvl5pPr>
      <a:lvl6pPr marL="12932085" indent="-1175644" algn="l" defTabSz="2351288" rtl="0" eaLnBrk="1" latinLnBrk="0" hangingPunct="1">
        <a:spcBef>
          <a:spcPct val="20000"/>
        </a:spcBef>
        <a:buFont typeface="Arial"/>
        <a:buChar char="•"/>
        <a:defRPr sz="10300" kern="1200">
          <a:solidFill>
            <a:schemeClr val="tx1"/>
          </a:solidFill>
          <a:latin typeface="+mn-lt"/>
          <a:ea typeface="+mn-ea"/>
          <a:cs typeface="+mn-cs"/>
        </a:defRPr>
      </a:lvl6pPr>
      <a:lvl7pPr marL="15283373" indent="-1175644" algn="l" defTabSz="2351288" rtl="0" eaLnBrk="1" latinLnBrk="0" hangingPunct="1">
        <a:spcBef>
          <a:spcPct val="20000"/>
        </a:spcBef>
        <a:buFont typeface="Arial"/>
        <a:buChar char="•"/>
        <a:defRPr sz="10300" kern="1200">
          <a:solidFill>
            <a:schemeClr val="tx1"/>
          </a:solidFill>
          <a:latin typeface="+mn-lt"/>
          <a:ea typeface="+mn-ea"/>
          <a:cs typeface="+mn-cs"/>
        </a:defRPr>
      </a:lvl7pPr>
      <a:lvl8pPr marL="17634661" indent="-1175644" algn="l" defTabSz="2351288" rtl="0" eaLnBrk="1" latinLnBrk="0" hangingPunct="1">
        <a:spcBef>
          <a:spcPct val="20000"/>
        </a:spcBef>
        <a:buFont typeface="Arial"/>
        <a:buChar char="•"/>
        <a:defRPr sz="10300" kern="1200">
          <a:solidFill>
            <a:schemeClr val="tx1"/>
          </a:solidFill>
          <a:latin typeface="+mn-lt"/>
          <a:ea typeface="+mn-ea"/>
          <a:cs typeface="+mn-cs"/>
        </a:defRPr>
      </a:lvl8pPr>
      <a:lvl9pPr marL="19985949" indent="-1175644" algn="l" defTabSz="2351288" rtl="0" eaLnBrk="1" latinLnBrk="0" hangingPunct="1">
        <a:spcBef>
          <a:spcPct val="20000"/>
        </a:spcBef>
        <a:buFont typeface="Arial"/>
        <a:buChar char="•"/>
        <a:defRPr sz="10300" kern="1200">
          <a:solidFill>
            <a:schemeClr val="tx1"/>
          </a:solidFill>
          <a:latin typeface="+mn-lt"/>
          <a:ea typeface="+mn-ea"/>
          <a:cs typeface="+mn-cs"/>
        </a:defRPr>
      </a:lvl9pPr>
    </p:bodyStyle>
    <p:otherStyle>
      <a:defPPr>
        <a:defRPr lang="en-US"/>
      </a:defPPr>
      <a:lvl1pPr marL="0" algn="l" defTabSz="2351288" rtl="0" eaLnBrk="1" latinLnBrk="0" hangingPunct="1">
        <a:defRPr sz="9300" kern="1200">
          <a:solidFill>
            <a:schemeClr val="tx1"/>
          </a:solidFill>
          <a:latin typeface="+mn-lt"/>
          <a:ea typeface="+mn-ea"/>
          <a:cs typeface="+mn-cs"/>
        </a:defRPr>
      </a:lvl1pPr>
      <a:lvl2pPr marL="2351288" algn="l" defTabSz="2351288" rtl="0" eaLnBrk="1" latinLnBrk="0" hangingPunct="1">
        <a:defRPr sz="9300" kern="1200">
          <a:solidFill>
            <a:schemeClr val="tx1"/>
          </a:solidFill>
          <a:latin typeface="+mn-lt"/>
          <a:ea typeface="+mn-ea"/>
          <a:cs typeface="+mn-cs"/>
        </a:defRPr>
      </a:lvl2pPr>
      <a:lvl3pPr marL="4702576" algn="l" defTabSz="2351288" rtl="0" eaLnBrk="1" latinLnBrk="0" hangingPunct="1">
        <a:defRPr sz="9300" kern="1200">
          <a:solidFill>
            <a:schemeClr val="tx1"/>
          </a:solidFill>
          <a:latin typeface="+mn-lt"/>
          <a:ea typeface="+mn-ea"/>
          <a:cs typeface="+mn-cs"/>
        </a:defRPr>
      </a:lvl3pPr>
      <a:lvl4pPr marL="7053864" algn="l" defTabSz="2351288" rtl="0" eaLnBrk="1" latinLnBrk="0" hangingPunct="1">
        <a:defRPr sz="9300" kern="1200">
          <a:solidFill>
            <a:schemeClr val="tx1"/>
          </a:solidFill>
          <a:latin typeface="+mn-lt"/>
          <a:ea typeface="+mn-ea"/>
          <a:cs typeface="+mn-cs"/>
        </a:defRPr>
      </a:lvl4pPr>
      <a:lvl5pPr marL="9405153" algn="l" defTabSz="2351288" rtl="0" eaLnBrk="1" latinLnBrk="0" hangingPunct="1">
        <a:defRPr sz="9300" kern="1200">
          <a:solidFill>
            <a:schemeClr val="tx1"/>
          </a:solidFill>
          <a:latin typeface="+mn-lt"/>
          <a:ea typeface="+mn-ea"/>
          <a:cs typeface="+mn-cs"/>
        </a:defRPr>
      </a:lvl5pPr>
      <a:lvl6pPr marL="11756441" algn="l" defTabSz="2351288" rtl="0" eaLnBrk="1" latinLnBrk="0" hangingPunct="1">
        <a:defRPr sz="9300" kern="1200">
          <a:solidFill>
            <a:schemeClr val="tx1"/>
          </a:solidFill>
          <a:latin typeface="+mn-lt"/>
          <a:ea typeface="+mn-ea"/>
          <a:cs typeface="+mn-cs"/>
        </a:defRPr>
      </a:lvl6pPr>
      <a:lvl7pPr marL="14107729" algn="l" defTabSz="2351288" rtl="0" eaLnBrk="1" latinLnBrk="0" hangingPunct="1">
        <a:defRPr sz="9300" kern="1200">
          <a:solidFill>
            <a:schemeClr val="tx1"/>
          </a:solidFill>
          <a:latin typeface="+mn-lt"/>
          <a:ea typeface="+mn-ea"/>
          <a:cs typeface="+mn-cs"/>
        </a:defRPr>
      </a:lvl7pPr>
      <a:lvl8pPr marL="16459017" algn="l" defTabSz="2351288" rtl="0" eaLnBrk="1" latinLnBrk="0" hangingPunct="1">
        <a:defRPr sz="9300" kern="1200">
          <a:solidFill>
            <a:schemeClr val="tx1"/>
          </a:solidFill>
          <a:latin typeface="+mn-lt"/>
          <a:ea typeface="+mn-ea"/>
          <a:cs typeface="+mn-cs"/>
        </a:defRPr>
      </a:lvl8pPr>
      <a:lvl9pPr marL="18810305" algn="l" defTabSz="2351288" rtl="0" eaLnBrk="1" latinLnBrk="0" hangingPunct="1">
        <a:defRPr sz="9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3F804306-F763-BC77-1894-1ED9BAC44417}"/>
              </a:ext>
            </a:extLst>
          </p:cNvPr>
          <p:cNvPicPr>
            <a:picLocks noChangeAspect="1"/>
          </p:cNvPicPr>
          <p:nvPr/>
        </p:nvPicPr>
        <p:blipFill>
          <a:blip r:embed="rId2"/>
          <a:stretch>
            <a:fillRect/>
          </a:stretch>
        </p:blipFill>
        <p:spPr>
          <a:xfrm>
            <a:off x="18212585" y="4264544"/>
            <a:ext cx="7620000" cy="6187810"/>
          </a:xfrm>
          <a:prstGeom prst="rect">
            <a:avLst/>
          </a:prstGeom>
        </p:spPr>
      </p:pic>
      <p:sp>
        <p:nvSpPr>
          <p:cNvPr id="26" name="AutoShape 15648"/>
          <p:cNvSpPr>
            <a:spLocks noChangeArrowheads="1"/>
          </p:cNvSpPr>
          <p:nvPr/>
        </p:nvSpPr>
        <p:spPr bwMode="auto">
          <a:xfrm>
            <a:off x="27901079" y="11530548"/>
            <a:ext cx="15222683" cy="1109124"/>
          </a:xfrm>
          <a:prstGeom prst="plaque">
            <a:avLst>
              <a:gd name="adj" fmla="val 16667"/>
            </a:avLst>
          </a:prstGeom>
          <a:gradFill flip="none" rotWithShape="1">
            <a:gsLst>
              <a:gs pos="9000">
                <a:srgbClr val="FFCC00"/>
              </a:gs>
              <a:gs pos="60000">
                <a:srgbClr val="FFCC66"/>
              </a:gs>
              <a:gs pos="100000">
                <a:schemeClr val="bg1"/>
              </a:gs>
              <a:gs pos="100000">
                <a:schemeClr val="bg1"/>
              </a:gs>
            </a:gsLst>
            <a:path path="shape">
              <a:fillToRect l="50000" t="50000" r="50000" b="50000"/>
            </a:path>
            <a:tileRect/>
          </a:gradFill>
          <a:ln w="12700">
            <a:no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CONCLUSIONS/INTERPRETATIONS</a:t>
            </a:r>
            <a:endParaRPr lang="en-US" sz="4400" dirty="0">
              <a:latin typeface="Palatino Linotype" panose="02040502050505030304" pitchFamily="18" charset="0"/>
              <a:cs typeface="Times New Roman" pitchFamily="18" charset="0"/>
            </a:endParaRPr>
          </a:p>
        </p:txBody>
      </p:sp>
      <p:sp useBgFill="1">
        <p:nvSpPr>
          <p:cNvPr id="7" name="Text Box 14872"/>
          <p:cNvSpPr txBox="1">
            <a:spLocks noChangeArrowheads="1"/>
          </p:cNvSpPr>
          <p:nvPr/>
        </p:nvSpPr>
        <p:spPr bwMode="auto">
          <a:xfrm>
            <a:off x="777530" y="23845234"/>
            <a:ext cx="16014657" cy="8420747"/>
          </a:xfrm>
          <a:prstGeom prst="rect">
            <a:avLst/>
          </a:prstGeom>
          <a:ln w="76200">
            <a:noFill/>
            <a:miter lim="800000"/>
            <a:headEnd/>
            <a:tailEnd/>
          </a:ln>
          <a:effectLst/>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a:p>
            <a:pPr eaLnBrk="1" hangingPunct="1"/>
            <a:r>
              <a:rPr lang="en-US" altLang="zh-TW" sz="3600" dirty="0">
                <a:latin typeface="Calibri" panose="020F0502020204030204" pitchFamily="34" charset="0"/>
                <a:ea typeface="PMingLiU" pitchFamily="18" charset="-120"/>
                <a:cs typeface="Calibri" panose="020F0502020204030204" pitchFamily="34" charset="0"/>
              </a:rPr>
              <a:t>For these 1000 students, 6 variables were selected to run analyses on: (1) Parent College Decision, (2) Average High School Grade, (3) Both Parents’ Salary (in USD), (4) College Interest Level, (5) Student College Decision, and (6) Type of Institution.</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a:p>
            <a:pPr algn="ctr" eaLnBrk="1" hangingPunct="1"/>
            <a:r>
              <a:rPr lang="en-US" altLang="zh-TW" sz="3600" b="1" u="sng" dirty="0">
                <a:latin typeface="Calibri" panose="020F0502020204030204" pitchFamily="34" charset="0"/>
                <a:ea typeface="PMingLiU" pitchFamily="18" charset="-120"/>
                <a:cs typeface="Calibri" panose="020F0502020204030204" pitchFamily="34" charset="0"/>
              </a:rPr>
              <a:t>Data Cleaning Steps</a:t>
            </a:r>
          </a:p>
          <a:p>
            <a:pPr marL="571500" indent="-571500" eaLnBrk="1" hangingPunct="1">
              <a:buFont typeface="Arial" panose="020B0604020202020204" pitchFamily="34" charset="0"/>
              <a:buChar char="•"/>
            </a:pPr>
            <a:r>
              <a:rPr lang="en-US" altLang="zh-TW" sz="3600" b="1" dirty="0">
                <a:latin typeface="Calibri" panose="020F0502020204030204" pitchFamily="34" charset="0"/>
                <a:ea typeface="PMingLiU" pitchFamily="18" charset="-120"/>
                <a:cs typeface="Calibri" panose="020F0502020204030204" pitchFamily="34" charset="0"/>
              </a:rPr>
              <a:t>Variable Creation: </a:t>
            </a:r>
            <a:r>
              <a:rPr lang="en-US" altLang="zh-TW" sz="3600" dirty="0">
                <a:latin typeface="Calibri" panose="020F0502020204030204" pitchFamily="34" charset="0"/>
                <a:ea typeface="PMingLiU" pitchFamily="18" charset="-120"/>
                <a:cs typeface="Calibri" panose="020F0502020204030204" pitchFamily="34" charset="0"/>
              </a:rPr>
              <a:t>Converting the parents’ salary currency from Indonesian to US dollars (USD = IDR / 14,500) and creating the new variable using </a:t>
            </a:r>
            <a:r>
              <a:rPr lang="en-US" altLang="zh-TW" sz="3600" dirty="0" err="1">
                <a:latin typeface="Calibri" panose="020F0502020204030204" pitchFamily="34" charset="0"/>
                <a:ea typeface="PMingLiU" pitchFamily="18" charset="-120"/>
                <a:cs typeface="Calibri" panose="020F0502020204030204" pitchFamily="34" charset="0"/>
              </a:rPr>
              <a:t>mapply</a:t>
            </a:r>
            <a:r>
              <a:rPr lang="en-US" altLang="zh-TW" sz="3600" dirty="0">
                <a:latin typeface="Calibri" panose="020F0502020204030204" pitchFamily="34" charset="0"/>
                <a:ea typeface="PMingLiU" pitchFamily="18" charset="-120"/>
                <a:cs typeface="Calibri" panose="020F0502020204030204" pitchFamily="34" charset="0"/>
              </a:rPr>
              <a:t> function</a:t>
            </a:r>
          </a:p>
          <a:p>
            <a:pPr marL="571500" indent="-571500" eaLnBrk="1" hangingPunct="1">
              <a:buFont typeface="Arial" panose="020B0604020202020204" pitchFamily="34" charset="0"/>
              <a:buChar char="•"/>
            </a:pPr>
            <a:r>
              <a:rPr lang="en-US" altLang="zh-TW" sz="3600" b="1" dirty="0" err="1">
                <a:latin typeface="Calibri" panose="020F0502020204030204" pitchFamily="34" charset="0"/>
                <a:ea typeface="PMingLiU" pitchFamily="18" charset="-120"/>
                <a:cs typeface="Calibri" panose="020F0502020204030204" pitchFamily="34" charset="0"/>
              </a:rPr>
              <a:t>Subsetting</a:t>
            </a:r>
            <a:r>
              <a:rPr lang="en-US" altLang="zh-TW" sz="3600" b="1" dirty="0">
                <a:latin typeface="Calibri" panose="020F0502020204030204" pitchFamily="34" charset="0"/>
                <a:ea typeface="PMingLiU" pitchFamily="18" charset="-120"/>
                <a:cs typeface="Calibri" panose="020F0502020204030204" pitchFamily="34" charset="0"/>
              </a:rPr>
              <a:t> Variable: </a:t>
            </a:r>
            <a:r>
              <a:rPr lang="en-US" altLang="zh-TW" sz="3600" dirty="0">
                <a:latin typeface="Calibri" panose="020F0502020204030204" pitchFamily="34" charset="0"/>
                <a:ea typeface="PMingLiU" pitchFamily="18" charset="-120"/>
                <a:cs typeface="Calibri" panose="020F0502020204030204" pitchFamily="34" charset="0"/>
              </a:rPr>
              <a:t>Five different categories of college interest variable </a:t>
            </a:r>
            <a:r>
              <a:rPr lang="en-US" altLang="zh-TW" sz="3600" dirty="0" err="1">
                <a:latin typeface="Calibri" panose="020F0502020204030204" pitchFamily="34" charset="0"/>
                <a:ea typeface="PMingLiU" pitchFamily="18" charset="-120"/>
                <a:cs typeface="Calibri" panose="020F0502020204030204" pitchFamily="34" charset="0"/>
              </a:rPr>
              <a:t>subsetted</a:t>
            </a:r>
            <a:r>
              <a:rPr lang="en-US" altLang="zh-TW" sz="3600" dirty="0">
                <a:latin typeface="Calibri" panose="020F0502020204030204" pitchFamily="34" charset="0"/>
                <a:ea typeface="PMingLiU" pitchFamily="18" charset="-120"/>
                <a:cs typeface="Calibri" panose="020F0502020204030204" pitchFamily="34" charset="0"/>
              </a:rPr>
              <a:t> into two categories:  “Interested” and “Not Interested” </a:t>
            </a:r>
          </a:p>
          <a:p>
            <a:pPr marL="571500" indent="-571500" eaLnBrk="1" hangingPunct="1">
              <a:buFont typeface="Arial" panose="020B0604020202020204" pitchFamily="34" charset="0"/>
              <a:buChar char="•"/>
            </a:pPr>
            <a:r>
              <a:rPr lang="en-US" altLang="zh-TW" sz="3600" b="1" dirty="0">
                <a:latin typeface="Calibri" panose="020F0502020204030204" pitchFamily="34" charset="0"/>
                <a:ea typeface="PMingLiU" pitchFamily="18" charset="-120"/>
                <a:cs typeface="Calibri" panose="020F0502020204030204" pitchFamily="34" charset="0"/>
              </a:rPr>
              <a:t>Outlier Removal:</a:t>
            </a:r>
            <a:r>
              <a:rPr lang="en-US" altLang="zh-TW" sz="3600" dirty="0">
                <a:latin typeface="Calibri" panose="020F0502020204030204" pitchFamily="34" charset="0"/>
                <a:ea typeface="PMingLiU" pitchFamily="18" charset="-120"/>
                <a:cs typeface="Calibri" panose="020F0502020204030204" pitchFamily="34" charset="0"/>
              </a:rPr>
              <a:t> Two outliers removed in “Interested” group to satisfy normality assumption of t-test</a:t>
            </a:r>
          </a:p>
          <a:p>
            <a:pPr marL="571500" indent="-571500" eaLnBrk="1" hangingPunct="1">
              <a:buFont typeface="Arial" panose="020B0604020202020204" pitchFamily="34" charset="0"/>
              <a:buChar char="•"/>
            </a:pPr>
            <a:r>
              <a:rPr lang="en-US" altLang="zh-TW" sz="3600" dirty="0">
                <a:latin typeface="Calibri" panose="020F0502020204030204" pitchFamily="34" charset="0"/>
                <a:ea typeface="PMingLiU" pitchFamily="18" charset="-120"/>
                <a:cs typeface="Calibri" panose="020F0502020204030204" pitchFamily="34" charset="0"/>
              </a:rPr>
              <a:t>Removed the ‘House Area’ independent variable in our regression model due to homoscedasticity</a:t>
            </a:r>
          </a:p>
          <a:p>
            <a:pPr eaLnBrk="1" hangingPunct="1"/>
            <a:endParaRPr lang="en-US" altLang="zh-TW" sz="3600" b="1" dirty="0">
              <a:latin typeface="Calibri" panose="020F0502020204030204" pitchFamily="34" charset="0"/>
              <a:ea typeface="PMingLiU" pitchFamily="18" charset="-120"/>
              <a:cs typeface="Calibri" panose="020F0502020204030204" pitchFamily="34" charset="0"/>
            </a:endParaRPr>
          </a:p>
        </p:txBody>
      </p:sp>
      <p:sp>
        <p:nvSpPr>
          <p:cNvPr id="8" name="AutoShape 15646"/>
          <p:cNvSpPr>
            <a:spLocks noChangeArrowheads="1"/>
          </p:cNvSpPr>
          <p:nvPr/>
        </p:nvSpPr>
        <p:spPr bwMode="auto">
          <a:xfrm>
            <a:off x="498106" y="4104223"/>
            <a:ext cx="15879520" cy="1092646"/>
          </a:xfrm>
          <a:prstGeom prst="plaque">
            <a:avLst>
              <a:gd name="adj" fmla="val 16667"/>
            </a:avLst>
          </a:prstGeom>
          <a:gradFill flip="none" rotWithShape="1">
            <a:gsLst>
              <a:gs pos="11000">
                <a:srgbClr val="FFCC00"/>
              </a:gs>
              <a:gs pos="60000">
                <a:srgbClr val="FFCC66"/>
              </a:gs>
              <a:gs pos="100000">
                <a:schemeClr val="bg1"/>
              </a:gs>
              <a:gs pos="100000">
                <a:schemeClr val="bg1"/>
              </a:gs>
            </a:gsLst>
            <a:path path="shape">
              <a:fillToRect l="50000" t="50000" r="50000" b="50000"/>
            </a:path>
            <a:tileRect/>
          </a:gradFill>
          <a:ln w="12700">
            <a:noFill/>
            <a:miter lim="800000"/>
            <a:headEnd/>
            <a:tailEnd/>
          </a:ln>
          <a:effectLst/>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ABSTRACT</a:t>
            </a:r>
            <a:endParaRPr lang="en-US" sz="4400" dirty="0">
              <a:latin typeface="Palatino Linotype" panose="02040502050505030304" pitchFamily="18" charset="0"/>
              <a:cs typeface="Times New Roman" pitchFamily="18" charset="0"/>
            </a:endParaRPr>
          </a:p>
        </p:txBody>
      </p:sp>
      <p:sp useBgFill="1">
        <p:nvSpPr>
          <p:cNvPr id="14" name="Text Box 18909"/>
          <p:cNvSpPr txBox="1">
            <a:spLocks noChangeArrowheads="1"/>
          </p:cNvSpPr>
          <p:nvPr/>
        </p:nvSpPr>
        <p:spPr bwMode="auto">
          <a:xfrm>
            <a:off x="776143" y="5141353"/>
            <a:ext cx="15879519" cy="8420747"/>
          </a:xfrm>
          <a:prstGeom prst="rect">
            <a:avLst/>
          </a:prstGeom>
          <a:ln>
            <a:noFill/>
          </a:ln>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zh-TW" sz="3600" dirty="0">
                <a:latin typeface="Calibri" panose="020F0502020204030204" pitchFamily="34" charset="0"/>
                <a:ea typeface="PMingLiU" pitchFamily="18" charset="-120"/>
                <a:cs typeface="Calibri" panose="020F0502020204030204" pitchFamily="34" charset="0"/>
              </a:rPr>
              <a:t>The goal of this project is to use descriptive analytics to compare variables/groups regarding high school students in Indonesia. 1000 students were sampled and asked questions that include information on their grades in various subjects, their scores on standardized tests, their parents' level of education/occupation, and their demographic characteristics, such as gender and ethnicity. The dataset also includes a binary variable indicating whether the student went on to attend college after high school. With this information, we can use the college interest categorical variable to observe the difference in average high school grades between students interested in college and students not interested in college. A t-test will be used to see if the difference is significant or not. Another great hypothesis test is to see whether the parents' decision to go to college influences the child's decision to go to college. A chi-square test of independence can show us whether these two variables have a relationship or not. Lastly, a multiple linear regression model will be generated to see if the average monthly household salary and the type of institution will influence the students’ average high school grades.</a:t>
            </a:r>
          </a:p>
        </p:txBody>
      </p:sp>
      <p:sp>
        <p:nvSpPr>
          <p:cNvPr id="16" name="AutoShape 19167"/>
          <p:cNvSpPr>
            <a:spLocks noChangeArrowheads="1"/>
          </p:cNvSpPr>
          <p:nvPr/>
        </p:nvSpPr>
        <p:spPr bwMode="auto">
          <a:xfrm>
            <a:off x="613603" y="13808903"/>
            <a:ext cx="16042059" cy="1840368"/>
          </a:xfrm>
          <a:prstGeom prst="plaque">
            <a:avLst>
              <a:gd name="adj" fmla="val 16667"/>
            </a:avLst>
          </a:prstGeom>
          <a:gradFill flip="none" rotWithShape="1">
            <a:gsLst>
              <a:gs pos="9000">
                <a:srgbClr val="FFCC00"/>
              </a:gs>
              <a:gs pos="61000">
                <a:srgbClr val="FFCC66"/>
              </a:gs>
              <a:gs pos="100000">
                <a:schemeClr val="bg1"/>
              </a:gs>
              <a:gs pos="100000">
                <a:schemeClr val="bg1"/>
              </a:gs>
            </a:gsLst>
            <a:path path="shape">
              <a:fillToRect l="50000" t="50000" r="50000" b="50000"/>
            </a:path>
            <a:tileRect/>
          </a:gradFill>
          <a:ln w="12700">
            <a:no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INTRODUCTION/EXPECTATIONS</a:t>
            </a:r>
            <a:endParaRPr lang="en-US" sz="4400" dirty="0">
              <a:latin typeface="Palatino Linotype" panose="02040502050505030304" pitchFamily="18" charset="0"/>
              <a:cs typeface="Times New Roman" pitchFamily="18" charset="0"/>
            </a:endParaRPr>
          </a:p>
        </p:txBody>
      </p:sp>
      <p:sp useBgFill="1">
        <p:nvSpPr>
          <p:cNvPr id="21" name="Text Box 18909"/>
          <p:cNvSpPr txBox="1">
            <a:spLocks noChangeArrowheads="1"/>
          </p:cNvSpPr>
          <p:nvPr/>
        </p:nvSpPr>
        <p:spPr bwMode="auto">
          <a:xfrm>
            <a:off x="777530" y="15676605"/>
            <a:ext cx="15320671" cy="7312751"/>
          </a:xfrm>
          <a:prstGeom prst="rect">
            <a:avLst/>
          </a:prstGeom>
          <a:ln>
            <a:noFill/>
          </a:ln>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zh-TW" sz="3600" dirty="0">
                <a:latin typeface="Calibri" panose="020F0502020204030204" pitchFamily="34" charset="0"/>
                <a:ea typeface="PMingLiU" pitchFamily="18" charset="-120"/>
                <a:cs typeface="Calibri" panose="020F0502020204030204" pitchFamily="34" charset="0"/>
              </a:rPr>
              <a:t>Our variable choice consists of logical approaches that researches might find interesting. In our t-test, we expect the students that are interested in college to have a higher average high school grade than those who are not interested. This makes sense because if a student is interested in college, then they are most likely doing better in high school so they can have more college opportunities. We also expect the parents’ college decision to influence the child’s college decision. Since parents took that route, it is common for them to push their kids to take the same route. Our regression expectation is the most straightforward; of course, having more income in the family will allow more/better resources for the student, and that typically will help them score higher in their studies. As far as institution type, it makes sense for academic high school students to have a higher average grade since they are typically looking to get into college compared to vocational students, who are looking for a certificate to qualify them for a job.</a:t>
            </a:r>
          </a:p>
        </p:txBody>
      </p:sp>
      <p:sp useBgFill="1">
        <p:nvSpPr>
          <p:cNvPr id="23" name="Text Box 18909"/>
          <p:cNvSpPr txBox="1">
            <a:spLocks noChangeArrowheads="1"/>
          </p:cNvSpPr>
          <p:nvPr/>
        </p:nvSpPr>
        <p:spPr bwMode="auto">
          <a:xfrm>
            <a:off x="28071097" y="12801550"/>
            <a:ext cx="15432109" cy="10636738"/>
          </a:xfrm>
          <a:prstGeom prst="rect">
            <a:avLst/>
          </a:prstGeom>
          <a:ln>
            <a:noFill/>
          </a:ln>
          <a:extLst>
            <a:ext uri="{91240B29-F687-4F45-9708-019B960494DF}">
              <a14:hiddenLine xmlns:a14="http://schemas.microsoft.com/office/drawing/2010/main" w="76200">
                <a:solidFill>
                  <a:srgbClr val="000000"/>
                </a:solidFill>
                <a:miter lim="800000"/>
                <a:headEnd/>
                <a:tailEnd/>
              </a14:hiddenLine>
            </a:ext>
          </a:extLst>
        </p:spPr>
        <p:txBody>
          <a:bodyPr wrap="square" lIns="109708" tIns="54854" rIns="109708" bIns="54854">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zh-TW" sz="3600" b="1" dirty="0">
                <a:latin typeface="Calibri" panose="020F0502020204030204" pitchFamily="34" charset="0"/>
                <a:ea typeface="PMingLiU" pitchFamily="18" charset="-120"/>
                <a:cs typeface="Calibri" panose="020F0502020204030204" pitchFamily="34" charset="0"/>
              </a:rPr>
              <a:t>Unpaired Two Sample T-test</a:t>
            </a:r>
            <a:r>
              <a:rPr lang="en-US" altLang="zh-TW" sz="3600" dirty="0">
                <a:latin typeface="Calibri" panose="020F0502020204030204" pitchFamily="34" charset="0"/>
                <a:ea typeface="PMingLiU" pitchFamily="18" charset="-120"/>
                <a:cs typeface="Calibri" panose="020F0502020204030204" pitchFamily="34" charset="0"/>
              </a:rPr>
              <a:t>: P-value = 0.0005, Reject Null: students that are not interested in college have a higher average high school grade than students who are interested in college.</a:t>
            </a:r>
          </a:p>
          <a:p>
            <a:pPr eaLnBrk="1" hangingPunct="1"/>
            <a:r>
              <a:rPr lang="en-US" altLang="zh-TW" sz="3600" b="1" dirty="0">
                <a:latin typeface="Calibri" panose="020F0502020204030204" pitchFamily="34" charset="0"/>
                <a:ea typeface="PMingLiU" pitchFamily="18" charset="-120"/>
                <a:cs typeface="Calibri" panose="020F0502020204030204" pitchFamily="34" charset="0"/>
              </a:rPr>
              <a:t>Chi-Square Test of Independence: </a:t>
            </a:r>
            <a:r>
              <a:rPr lang="en-US" altLang="zh-TW" sz="3600" dirty="0">
                <a:latin typeface="Calibri" panose="020F0502020204030204" pitchFamily="34" charset="0"/>
                <a:ea typeface="PMingLiU" pitchFamily="18" charset="-120"/>
                <a:cs typeface="Calibri" panose="020F0502020204030204" pitchFamily="34" charset="0"/>
              </a:rPr>
              <a:t>P-value = 0.1454, Fail to Reject Null: there is no association between the ‘Parent College Decision’ and ‘Student College Decision’ variables. In other words, there is no significant difference in the proportion of parents who did go to college versus parents who didn’t go to college between students who did go to college versus students who didn't go to college.</a:t>
            </a:r>
          </a:p>
          <a:p>
            <a:pPr eaLnBrk="1" hangingPunct="1"/>
            <a:r>
              <a:rPr lang="en-US" altLang="zh-TW" sz="3600" b="1" dirty="0">
                <a:latin typeface="Calibri" panose="020F0502020204030204" pitchFamily="34" charset="0"/>
                <a:ea typeface="PMingLiU" pitchFamily="18" charset="-120"/>
                <a:cs typeface="Calibri" panose="020F0502020204030204" pitchFamily="34" charset="0"/>
              </a:rPr>
              <a:t>Multiple Linear Regression: </a:t>
            </a:r>
            <a:r>
              <a:rPr lang="en-US" altLang="zh-TW" sz="3600" dirty="0">
                <a:latin typeface="Calibri" panose="020F0502020204030204" pitchFamily="34" charset="0"/>
                <a:ea typeface="PMingLiU" pitchFamily="18" charset="-120"/>
                <a:cs typeface="Calibri" panose="020F0502020204030204" pitchFamily="34" charset="0"/>
              </a:rPr>
              <a:t> P-value of model = &lt;0.0001, the overall model is significant: 10.78% of the variation in the students’ average high school grades are explained by the monthly salary of both the parents and the type of high school the students went to (r^2 = 0.09407). Both predictor variables are significant (p-value &lt;0.001): for every one-hundred (US) dollar increase in the monthly salary of both parents, there is approximately a 1.13-point increase in the student average grade, given that all other variables are held constant; this association is statistically significant. As compared to vocational students, being an academic student is associated with an increase in average high school grades by 0.82 points, given that all other variables are held constant; this association is statistically significant.</a:t>
            </a:r>
          </a:p>
        </p:txBody>
      </p:sp>
      <p:sp>
        <p:nvSpPr>
          <p:cNvPr id="30" name="Rectangle 90"/>
          <p:cNvSpPr>
            <a:spLocks noChangeArrowheads="1"/>
          </p:cNvSpPr>
          <p:nvPr/>
        </p:nvSpPr>
        <p:spPr bwMode="auto">
          <a:xfrm>
            <a:off x="133552" y="64022"/>
            <a:ext cx="43624090" cy="2737706"/>
          </a:xfrm>
          <a:prstGeom prst="rect">
            <a:avLst/>
          </a:prstGeom>
          <a:gradFill>
            <a:gsLst>
              <a:gs pos="9000">
                <a:srgbClr val="FFCC00"/>
              </a:gs>
              <a:gs pos="41000">
                <a:srgbClr val="FFCC66"/>
              </a:gs>
              <a:gs pos="100000">
                <a:schemeClr val="bg1"/>
              </a:gs>
              <a:gs pos="100000">
                <a:schemeClr val="bg1"/>
              </a:gs>
            </a:gsLst>
            <a:lin ang="5400000" scaled="1"/>
          </a:gradFill>
          <a:ln>
            <a:noFill/>
          </a:ln>
        </p:spPr>
        <p:txBody>
          <a:bodyPr wrap="square" lIns="225903" tIns="112951" rIns="225903" bIns="112951">
            <a:spAutoFit/>
          </a:bodyPr>
          <a:lstStyle/>
          <a:p>
            <a:pPr algn="ctr" defTabSz="161150" fontAlgn="base">
              <a:spcBef>
                <a:spcPct val="0"/>
              </a:spcBef>
              <a:spcAft>
                <a:spcPct val="0"/>
              </a:spcAft>
            </a:pPr>
            <a:r>
              <a:rPr lang="en-US" sz="6600" b="1" dirty="0">
                <a:latin typeface="Calibri" panose="020F0502020204030204" pitchFamily="34" charset="0"/>
                <a:ea typeface="Calibri" panose="020F0502020204030204" pitchFamily="34" charset="0"/>
                <a:cs typeface="Times New Roman" panose="02020603050405020304" pitchFamily="18" charset="0"/>
              </a:rPr>
              <a:t>College Motivation Data Analysis in R (Descriptive)</a:t>
            </a:r>
          </a:p>
          <a:p>
            <a:pPr algn="ctr" defTabSz="161150" fontAlgn="base">
              <a:spcBef>
                <a:spcPct val="0"/>
              </a:spcBef>
              <a:spcAft>
                <a:spcPct val="0"/>
              </a:spcAft>
            </a:pPr>
            <a:r>
              <a:rPr lang="en-US" sz="4800" dirty="0">
                <a:latin typeface="Calibri" panose="020F0502020204030204" pitchFamily="34" charset="0"/>
                <a:ea typeface="Calibri" panose="020F0502020204030204" pitchFamily="34" charset="0"/>
                <a:cs typeface="Times New Roman" panose="02020603050405020304" pitchFamily="18" charset="0"/>
              </a:rPr>
              <a:t>Richard Murad, Kennesaw State University </a:t>
            </a:r>
          </a:p>
          <a:p>
            <a:pPr algn="ctr" defTabSz="161150" fontAlgn="base">
              <a:lnSpc>
                <a:spcPct val="107000"/>
              </a:lnSpc>
            </a:pPr>
            <a:r>
              <a:rPr lang="en-US" sz="4800" dirty="0">
                <a:latin typeface="Calibri" panose="020F0502020204030204" pitchFamily="34" charset="0"/>
                <a:ea typeface="Calibri" panose="020F0502020204030204" pitchFamily="34" charset="0"/>
                <a:cs typeface="Times New Roman" panose="02020603050405020304" pitchFamily="18" charset="0"/>
              </a:rPr>
              <a:t>Faculty Advisor: MinJae Woo, PhD</a:t>
            </a:r>
          </a:p>
        </p:txBody>
      </p:sp>
      <p:pic>
        <p:nvPicPr>
          <p:cNvPr id="29" name="Picture 26">
            <a:extLst>
              <a:ext uri="{FF2B5EF4-FFF2-40B4-BE49-F238E27FC236}">
                <a16:creationId xmlns:a16="http://schemas.microsoft.com/office/drawing/2014/main" id="{D55DA734-8C55-4A3B-A43E-30763D669091}"/>
              </a:ext>
            </a:extLst>
          </p:cNvPr>
          <p:cNvPicPr>
            <a:picLocks noChangeAspect="1"/>
          </p:cNvPicPr>
          <p:nvPr/>
        </p:nvPicPr>
        <p:blipFill>
          <a:blip r:embed="rId3"/>
          <a:srcRect/>
          <a:stretch/>
        </p:blipFill>
        <p:spPr bwMode="auto">
          <a:xfrm>
            <a:off x="354587" y="966838"/>
            <a:ext cx="9333110" cy="2973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AutoShape 15648">
            <a:extLst>
              <a:ext uri="{FF2B5EF4-FFF2-40B4-BE49-F238E27FC236}">
                <a16:creationId xmlns:a16="http://schemas.microsoft.com/office/drawing/2014/main" id="{23003761-120F-9A19-FAC0-638C11C52FD9}"/>
              </a:ext>
            </a:extLst>
          </p:cNvPr>
          <p:cNvSpPr>
            <a:spLocks noChangeArrowheads="1"/>
          </p:cNvSpPr>
          <p:nvPr/>
        </p:nvSpPr>
        <p:spPr bwMode="auto">
          <a:xfrm>
            <a:off x="27901079" y="23907789"/>
            <a:ext cx="15321978" cy="1084697"/>
          </a:xfrm>
          <a:prstGeom prst="plaque">
            <a:avLst>
              <a:gd name="adj" fmla="val 16667"/>
            </a:avLst>
          </a:prstGeom>
          <a:gradFill flip="none" rotWithShape="1">
            <a:gsLst>
              <a:gs pos="9000">
                <a:srgbClr val="FFCC00"/>
              </a:gs>
              <a:gs pos="60000">
                <a:srgbClr val="FFCC66"/>
              </a:gs>
              <a:gs pos="100000">
                <a:schemeClr val="bg1"/>
              </a:gs>
              <a:gs pos="100000">
                <a:schemeClr val="bg1"/>
              </a:gs>
            </a:gsLst>
            <a:path path="shape">
              <a:fillToRect l="50000" t="50000" r="50000" b="50000"/>
            </a:path>
            <a:tileRect/>
          </a:gradFill>
          <a:ln w="12700">
            <a:no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DESCRIPTION of USED VARIABLES</a:t>
            </a:r>
            <a:endParaRPr lang="en-US" sz="4400" dirty="0">
              <a:latin typeface="Palatino Linotype" panose="02040502050505030304" pitchFamily="18" charset="0"/>
              <a:cs typeface="Times New Roman" pitchFamily="18" charset="0"/>
            </a:endParaRPr>
          </a:p>
        </p:txBody>
      </p:sp>
      <p:sp>
        <p:nvSpPr>
          <p:cNvPr id="5" name="TextBox 4">
            <a:extLst>
              <a:ext uri="{FF2B5EF4-FFF2-40B4-BE49-F238E27FC236}">
                <a16:creationId xmlns:a16="http://schemas.microsoft.com/office/drawing/2014/main" id="{A37013C3-68EC-3FD6-24CB-8478564F1A47}"/>
              </a:ext>
            </a:extLst>
          </p:cNvPr>
          <p:cNvSpPr txBox="1"/>
          <p:nvPr/>
        </p:nvSpPr>
        <p:spPr>
          <a:xfrm>
            <a:off x="28071097" y="24992486"/>
            <a:ext cx="15583338" cy="3970318"/>
          </a:xfrm>
          <a:prstGeom prst="rect">
            <a:avLst/>
          </a:prstGeom>
          <a:noFill/>
        </p:spPr>
        <p:txBody>
          <a:bodyPr wrap="square" rtlCol="0">
            <a:spAutoFit/>
          </a:bodyPr>
          <a:lstStyle/>
          <a:p>
            <a:pPr eaLnBrk="1" hangingPunct="1"/>
            <a:r>
              <a:rPr lang="en-US" altLang="zh-TW" sz="3600" b="1" dirty="0" err="1">
                <a:latin typeface="Calibri" panose="020F0502020204030204" pitchFamily="34" charset="0"/>
                <a:ea typeface="PMingLiU" pitchFamily="18" charset="-120"/>
                <a:cs typeface="Calibri" panose="020F0502020204030204" pitchFamily="34" charset="0"/>
              </a:rPr>
              <a:t>parent_was_in_college</a:t>
            </a:r>
            <a:r>
              <a:rPr lang="en-US" altLang="zh-TW" sz="3600" b="1" dirty="0">
                <a:latin typeface="Calibri" panose="020F0502020204030204" pitchFamily="34" charset="0"/>
                <a:ea typeface="PMingLiU" pitchFamily="18" charset="-120"/>
                <a:cs typeface="Calibri" panose="020F0502020204030204" pitchFamily="34" charset="0"/>
              </a:rPr>
              <a:t>: </a:t>
            </a:r>
            <a:r>
              <a:rPr lang="en-US" altLang="zh-TW" sz="3600" dirty="0">
                <a:latin typeface="Calibri" panose="020F0502020204030204" pitchFamily="34" charset="0"/>
                <a:ea typeface="PMingLiU" pitchFamily="18" charset="-120"/>
                <a:cs typeface="Calibri" panose="020F0502020204030204" pitchFamily="34" charset="0"/>
              </a:rPr>
              <a:t>Did at least one parent go to college? Yes or No</a:t>
            </a:r>
          </a:p>
          <a:p>
            <a:pPr eaLnBrk="1" hangingPunct="1"/>
            <a:r>
              <a:rPr lang="en-US" altLang="zh-TW" sz="3600" b="1" dirty="0" err="1">
                <a:latin typeface="Calibri" panose="020F0502020204030204" pitchFamily="34" charset="0"/>
                <a:ea typeface="PMingLiU" pitchFamily="18" charset="-120"/>
                <a:cs typeface="Calibri" panose="020F0502020204030204" pitchFamily="34" charset="0"/>
              </a:rPr>
              <a:t>average_grades</a:t>
            </a:r>
            <a:r>
              <a:rPr lang="en-US" altLang="zh-TW" sz="3600" b="1" dirty="0">
                <a:latin typeface="Calibri" panose="020F0502020204030204" pitchFamily="34" charset="0"/>
                <a:ea typeface="PMingLiU" pitchFamily="18" charset="-120"/>
                <a:cs typeface="Calibri" panose="020F0502020204030204" pitchFamily="34" charset="0"/>
              </a:rPr>
              <a:t>: </a:t>
            </a:r>
            <a:r>
              <a:rPr lang="en-US" altLang="zh-TW" sz="3600" dirty="0">
                <a:latin typeface="Calibri" panose="020F0502020204030204" pitchFamily="34" charset="0"/>
                <a:ea typeface="PMingLiU" pitchFamily="18" charset="-120"/>
                <a:cs typeface="Calibri" panose="020F0502020204030204" pitchFamily="34" charset="0"/>
              </a:rPr>
              <a:t>Average high school grades</a:t>
            </a:r>
          </a:p>
          <a:p>
            <a:pPr eaLnBrk="1" hangingPunct="1"/>
            <a:r>
              <a:rPr lang="en-US" altLang="zh-TW" sz="3600" b="1" dirty="0" err="1">
                <a:latin typeface="Calibri" panose="020F0502020204030204" pitchFamily="34" charset="0"/>
                <a:ea typeface="PMingLiU" pitchFamily="18" charset="-120"/>
                <a:cs typeface="Calibri" panose="020F0502020204030204" pitchFamily="34" charset="0"/>
              </a:rPr>
              <a:t>Parent_Salary_USD</a:t>
            </a:r>
            <a:r>
              <a:rPr lang="en-US" altLang="zh-TW" sz="3600" b="1" dirty="0">
                <a:latin typeface="Calibri" panose="020F0502020204030204" pitchFamily="34" charset="0"/>
                <a:ea typeface="PMingLiU" pitchFamily="18" charset="-120"/>
                <a:cs typeface="Calibri" panose="020F0502020204030204" pitchFamily="34" charset="0"/>
              </a:rPr>
              <a:t>: </a:t>
            </a:r>
            <a:r>
              <a:rPr lang="en-US" altLang="zh-TW" sz="3600" dirty="0">
                <a:latin typeface="Calibri" panose="020F0502020204030204" pitchFamily="34" charset="0"/>
                <a:ea typeface="PMingLiU" pitchFamily="18" charset="-120"/>
                <a:cs typeface="Calibri" panose="020F0502020204030204" pitchFamily="34" charset="0"/>
              </a:rPr>
              <a:t>Monthly salary for both parents in USD (converted from Indonesian Currency)</a:t>
            </a:r>
          </a:p>
          <a:p>
            <a:pPr eaLnBrk="1" hangingPunct="1"/>
            <a:r>
              <a:rPr lang="en-US" altLang="zh-TW" sz="3600" b="1" dirty="0">
                <a:latin typeface="Calibri" panose="020F0502020204030204" pitchFamily="34" charset="0"/>
                <a:ea typeface="PMingLiU" pitchFamily="18" charset="-120"/>
                <a:cs typeface="Calibri" panose="020F0502020204030204" pitchFamily="34" charset="0"/>
              </a:rPr>
              <a:t>interest</a:t>
            </a:r>
            <a:r>
              <a:rPr lang="en-US" altLang="zh-TW" sz="3600" dirty="0">
                <a:latin typeface="Calibri" panose="020F0502020204030204" pitchFamily="34" charset="0"/>
                <a:ea typeface="PMingLiU" pitchFamily="18" charset="-120"/>
                <a:cs typeface="Calibri" panose="020F0502020204030204" pitchFamily="34" charset="0"/>
              </a:rPr>
              <a:t>: student level of interest to go to college</a:t>
            </a:r>
          </a:p>
          <a:p>
            <a:pPr eaLnBrk="1" hangingPunct="1"/>
            <a:r>
              <a:rPr lang="en-US" altLang="zh-TW" sz="3600" b="1" dirty="0" err="1">
                <a:latin typeface="Calibri" panose="020F0502020204030204" pitchFamily="34" charset="0"/>
                <a:ea typeface="PMingLiU" pitchFamily="18" charset="-120"/>
                <a:cs typeface="Calibri" panose="020F0502020204030204" pitchFamily="34" charset="0"/>
              </a:rPr>
              <a:t>In_college</a:t>
            </a:r>
            <a:r>
              <a:rPr lang="en-US" altLang="zh-TW" sz="3600" b="1" dirty="0">
                <a:latin typeface="Calibri" panose="020F0502020204030204" pitchFamily="34" charset="0"/>
                <a:ea typeface="PMingLiU" pitchFamily="18" charset="-120"/>
                <a:cs typeface="Calibri" panose="020F0502020204030204" pitchFamily="34" charset="0"/>
              </a:rPr>
              <a:t>: </a:t>
            </a:r>
            <a:r>
              <a:rPr lang="en-US" altLang="zh-TW" sz="3600" dirty="0">
                <a:latin typeface="Calibri" panose="020F0502020204030204" pitchFamily="34" charset="0"/>
                <a:ea typeface="PMingLiU" pitchFamily="18" charset="-120"/>
                <a:cs typeface="Calibri" panose="020F0502020204030204" pitchFamily="34" charset="0"/>
              </a:rPr>
              <a:t>Did the student go to college? Yes or No</a:t>
            </a:r>
          </a:p>
          <a:p>
            <a:pPr eaLnBrk="1" hangingPunct="1"/>
            <a:r>
              <a:rPr lang="en-US" altLang="zh-TW" sz="3600" b="1" dirty="0" err="1">
                <a:latin typeface="Calibri" panose="020F0502020204030204" pitchFamily="34" charset="0"/>
                <a:ea typeface="PMingLiU" pitchFamily="18" charset="-120"/>
                <a:cs typeface="Calibri" panose="020F0502020204030204" pitchFamily="34" charset="0"/>
              </a:rPr>
              <a:t>type_of_school</a:t>
            </a:r>
            <a:r>
              <a:rPr lang="en-US" altLang="zh-TW" sz="3600" b="1" dirty="0">
                <a:latin typeface="Calibri" panose="020F0502020204030204" pitchFamily="34" charset="0"/>
                <a:ea typeface="PMingLiU" pitchFamily="18" charset="-120"/>
                <a:cs typeface="Calibri" panose="020F0502020204030204" pitchFamily="34" charset="0"/>
              </a:rPr>
              <a:t>: </a:t>
            </a:r>
            <a:r>
              <a:rPr lang="en-US" altLang="zh-TW" sz="3600" dirty="0">
                <a:latin typeface="Calibri" panose="020F0502020204030204" pitchFamily="34" charset="0"/>
                <a:ea typeface="PMingLiU" pitchFamily="18" charset="-120"/>
                <a:cs typeface="Calibri" panose="020F0502020204030204" pitchFamily="34" charset="0"/>
              </a:rPr>
              <a:t>High school institution type. Vocational or Academic</a:t>
            </a:r>
            <a:endParaRPr lang="en-US" altLang="zh-TW" sz="3600" b="1" dirty="0">
              <a:latin typeface="Calibri" panose="020F0502020204030204" pitchFamily="34" charset="0"/>
              <a:ea typeface="PMingLiU" pitchFamily="18" charset="-120"/>
              <a:cs typeface="Calibri" panose="020F0502020204030204" pitchFamily="34" charset="0"/>
            </a:endParaRPr>
          </a:p>
        </p:txBody>
      </p:sp>
      <p:sp>
        <p:nvSpPr>
          <p:cNvPr id="19" name="TextBox 18">
            <a:extLst>
              <a:ext uri="{FF2B5EF4-FFF2-40B4-BE49-F238E27FC236}">
                <a16:creationId xmlns:a16="http://schemas.microsoft.com/office/drawing/2014/main" id="{CF2FC2B9-80A1-FE7F-3523-424359C8191C}"/>
              </a:ext>
            </a:extLst>
          </p:cNvPr>
          <p:cNvSpPr txBox="1"/>
          <p:nvPr/>
        </p:nvSpPr>
        <p:spPr>
          <a:xfrm>
            <a:off x="15602571" y="3663690"/>
            <a:ext cx="12840035" cy="769441"/>
          </a:xfrm>
          <a:prstGeom prst="rect">
            <a:avLst/>
          </a:prstGeom>
          <a:noFill/>
        </p:spPr>
        <p:txBody>
          <a:bodyPr wrap="square" rtlCol="0">
            <a:spAutoFit/>
          </a:bodyPr>
          <a:lstStyle/>
          <a:p>
            <a:pPr algn="ctr"/>
            <a:r>
              <a:rPr lang="en-US" sz="4400" b="1" dirty="0">
                <a:latin typeface="Calibri" panose="020F0502020204030204" pitchFamily="34" charset="0"/>
                <a:ea typeface="Calibri" panose="020F0502020204030204" pitchFamily="34" charset="0"/>
                <a:cs typeface="Calibri" panose="020F0502020204030204" pitchFamily="34" charset="0"/>
              </a:rPr>
              <a:t>Figure 1: </a:t>
            </a:r>
            <a:r>
              <a:rPr lang="en-US" sz="4400" dirty="0">
                <a:latin typeface="Calibri" panose="020F0502020204030204" pitchFamily="34" charset="0"/>
                <a:ea typeface="Calibri" panose="020F0502020204030204" pitchFamily="34" charset="0"/>
                <a:cs typeface="Calibri" panose="020F0502020204030204" pitchFamily="34" charset="0"/>
              </a:rPr>
              <a:t>Boxplot Distribution</a:t>
            </a:r>
          </a:p>
        </p:txBody>
      </p:sp>
      <p:sp>
        <p:nvSpPr>
          <p:cNvPr id="20" name="TextBox 19">
            <a:extLst>
              <a:ext uri="{FF2B5EF4-FFF2-40B4-BE49-F238E27FC236}">
                <a16:creationId xmlns:a16="http://schemas.microsoft.com/office/drawing/2014/main" id="{CD75446A-5595-9B73-2F21-B9205692EA68}"/>
              </a:ext>
            </a:extLst>
          </p:cNvPr>
          <p:cNvSpPr txBox="1"/>
          <p:nvPr/>
        </p:nvSpPr>
        <p:spPr>
          <a:xfrm>
            <a:off x="17089302" y="10555527"/>
            <a:ext cx="9866567" cy="769441"/>
          </a:xfrm>
          <a:prstGeom prst="rect">
            <a:avLst/>
          </a:prstGeom>
          <a:noFill/>
        </p:spPr>
        <p:txBody>
          <a:bodyPr wrap="square" rtlCol="0">
            <a:spAutoFit/>
          </a:bodyPr>
          <a:lstStyle/>
          <a:p>
            <a:pPr algn="ctr"/>
            <a:r>
              <a:rPr lang="en-US" sz="4400" b="1" dirty="0">
                <a:latin typeface="Calibri" panose="020F0502020204030204" pitchFamily="34" charset="0"/>
                <a:ea typeface="Calibri" panose="020F0502020204030204" pitchFamily="34" charset="0"/>
                <a:cs typeface="Calibri" panose="020F0502020204030204" pitchFamily="34" charset="0"/>
              </a:rPr>
              <a:t>Figure 2: </a:t>
            </a:r>
            <a:r>
              <a:rPr lang="en-US" sz="4400" dirty="0">
                <a:latin typeface="Calibri" panose="020F0502020204030204" pitchFamily="34" charset="0"/>
                <a:ea typeface="Calibri" panose="020F0502020204030204" pitchFamily="34" charset="0"/>
                <a:cs typeface="Calibri" panose="020F0502020204030204" pitchFamily="34" charset="0"/>
              </a:rPr>
              <a:t>Output of T-Test</a:t>
            </a:r>
          </a:p>
        </p:txBody>
      </p:sp>
      <p:sp>
        <p:nvSpPr>
          <p:cNvPr id="25" name="TextBox 24">
            <a:extLst>
              <a:ext uri="{FF2B5EF4-FFF2-40B4-BE49-F238E27FC236}">
                <a16:creationId xmlns:a16="http://schemas.microsoft.com/office/drawing/2014/main" id="{76D71953-76BB-EDAE-9F40-96767028EEF8}"/>
              </a:ext>
            </a:extLst>
          </p:cNvPr>
          <p:cNvSpPr txBox="1"/>
          <p:nvPr/>
        </p:nvSpPr>
        <p:spPr>
          <a:xfrm>
            <a:off x="18056218" y="15536203"/>
            <a:ext cx="7932731" cy="769441"/>
          </a:xfrm>
          <a:prstGeom prst="rect">
            <a:avLst/>
          </a:prstGeom>
          <a:noFill/>
        </p:spPr>
        <p:txBody>
          <a:bodyPr wrap="square" rtlCol="0">
            <a:spAutoFit/>
          </a:bodyPr>
          <a:lstStyle/>
          <a:p>
            <a:pPr algn="ctr"/>
            <a:r>
              <a:rPr lang="en-US" sz="4400" b="1" dirty="0">
                <a:latin typeface="Calibri" panose="020F0502020204030204" pitchFamily="34" charset="0"/>
                <a:ea typeface="Calibri" panose="020F0502020204030204" pitchFamily="34" charset="0"/>
                <a:cs typeface="Calibri" panose="020F0502020204030204" pitchFamily="34" charset="0"/>
              </a:rPr>
              <a:t>Figure 3: </a:t>
            </a:r>
            <a:r>
              <a:rPr lang="en-US" sz="4400" dirty="0">
                <a:latin typeface="Calibri" panose="020F0502020204030204" pitchFamily="34" charset="0"/>
                <a:ea typeface="Calibri" panose="020F0502020204030204" pitchFamily="34" charset="0"/>
                <a:cs typeface="Calibri" panose="020F0502020204030204" pitchFamily="34" charset="0"/>
              </a:rPr>
              <a:t>Stacked Bar Chart</a:t>
            </a:r>
          </a:p>
        </p:txBody>
      </p:sp>
      <p:sp>
        <p:nvSpPr>
          <p:cNvPr id="40" name="TextBox 39">
            <a:extLst>
              <a:ext uri="{FF2B5EF4-FFF2-40B4-BE49-F238E27FC236}">
                <a16:creationId xmlns:a16="http://schemas.microsoft.com/office/drawing/2014/main" id="{4B2F13AB-C89A-5722-4347-DD2D6596CE00}"/>
              </a:ext>
            </a:extLst>
          </p:cNvPr>
          <p:cNvSpPr txBox="1"/>
          <p:nvPr/>
        </p:nvSpPr>
        <p:spPr>
          <a:xfrm>
            <a:off x="11049782" y="29337708"/>
            <a:ext cx="21945600" cy="769441"/>
          </a:xfrm>
          <a:prstGeom prst="rect">
            <a:avLst/>
          </a:prstGeom>
          <a:noFill/>
        </p:spPr>
        <p:txBody>
          <a:bodyPr wrap="square">
            <a:spAutoFit/>
          </a:bodyPr>
          <a:lstStyle/>
          <a:p>
            <a:pPr marL="0" marR="0" lvl="0" indent="0" algn="ctr" defTabSz="2351288"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Figure 5: </a:t>
            </a:r>
            <a:r>
              <a:rPr kumimoji="0" lang="en-US" sz="4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Regression </a:t>
            </a:r>
            <a:r>
              <a:rPr lang="en-US" sz="4400" dirty="0">
                <a:solidFill>
                  <a:prstClr val="black"/>
                </a:solidFill>
                <a:latin typeface="Calibri" panose="020F0502020204030204" pitchFamily="34" charset="0"/>
                <a:ea typeface="Calibri" panose="020F0502020204030204" pitchFamily="34" charset="0"/>
                <a:cs typeface="Calibri" panose="020F0502020204030204" pitchFamily="34" charset="0"/>
              </a:rPr>
              <a:t>Table</a:t>
            </a:r>
            <a:endParaRPr kumimoji="0" lang="en-US" sz="4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4" name="AutoShape 15648">
            <a:extLst>
              <a:ext uri="{FF2B5EF4-FFF2-40B4-BE49-F238E27FC236}">
                <a16:creationId xmlns:a16="http://schemas.microsoft.com/office/drawing/2014/main" id="{045F2156-3139-E1BB-900F-83010761E146}"/>
              </a:ext>
            </a:extLst>
          </p:cNvPr>
          <p:cNvSpPr>
            <a:spLocks noChangeArrowheads="1"/>
          </p:cNvSpPr>
          <p:nvPr/>
        </p:nvSpPr>
        <p:spPr bwMode="auto">
          <a:xfrm>
            <a:off x="27901079" y="3941201"/>
            <a:ext cx="15222683" cy="1109124"/>
          </a:xfrm>
          <a:prstGeom prst="plaque">
            <a:avLst>
              <a:gd name="adj" fmla="val 16667"/>
            </a:avLst>
          </a:prstGeom>
          <a:gradFill flip="none" rotWithShape="1">
            <a:gsLst>
              <a:gs pos="9000">
                <a:srgbClr val="FFCC00"/>
              </a:gs>
              <a:gs pos="60000">
                <a:srgbClr val="FFCC66"/>
              </a:gs>
              <a:gs pos="100000">
                <a:schemeClr val="bg1"/>
              </a:gs>
              <a:gs pos="100000">
                <a:schemeClr val="bg1"/>
              </a:gs>
            </a:gsLst>
            <a:path path="shape">
              <a:fillToRect l="50000" t="50000" r="50000" b="50000"/>
            </a:path>
            <a:tileRect/>
          </a:gradFill>
          <a:ln w="12700">
            <a:noFill/>
            <a:miter lim="800000"/>
            <a:headEnd/>
            <a:tailEnd/>
          </a:ln>
        </p:spPr>
        <p:txBody>
          <a:bodyPr wrap="none" lIns="109708" tIns="54854" rIns="109708" bIns="54854" anchor="ctr"/>
          <a:lstStyle/>
          <a:p>
            <a:pPr marL="547688" lvl="1" algn="ctr" defTabSz="1095375"/>
            <a:r>
              <a:rPr lang="en-US" sz="4400" b="1">
                <a:latin typeface="Palatino Linotype" panose="02040502050505030304" pitchFamily="18" charset="0"/>
                <a:cs typeface="Times New Roman" pitchFamily="18" charset="0"/>
              </a:rPr>
              <a:t>ASSUMPTION </a:t>
            </a:r>
            <a:r>
              <a:rPr lang="en-US" sz="4400" b="1" dirty="0">
                <a:latin typeface="Palatino Linotype" panose="02040502050505030304" pitchFamily="18" charset="0"/>
                <a:cs typeface="Times New Roman" pitchFamily="18" charset="0"/>
              </a:rPr>
              <a:t>CHECK</a:t>
            </a:r>
          </a:p>
        </p:txBody>
      </p:sp>
      <p:sp>
        <p:nvSpPr>
          <p:cNvPr id="46" name="AutoShape 15648">
            <a:extLst>
              <a:ext uri="{FF2B5EF4-FFF2-40B4-BE49-F238E27FC236}">
                <a16:creationId xmlns:a16="http://schemas.microsoft.com/office/drawing/2014/main" id="{410FB5EC-5E48-50CC-6DA6-9B7A57D56D96}"/>
              </a:ext>
            </a:extLst>
          </p:cNvPr>
          <p:cNvSpPr>
            <a:spLocks noChangeArrowheads="1"/>
          </p:cNvSpPr>
          <p:nvPr/>
        </p:nvSpPr>
        <p:spPr bwMode="auto">
          <a:xfrm>
            <a:off x="498106" y="23302886"/>
            <a:ext cx="15321978" cy="1084697"/>
          </a:xfrm>
          <a:prstGeom prst="plaque">
            <a:avLst>
              <a:gd name="adj" fmla="val 16667"/>
            </a:avLst>
          </a:prstGeom>
          <a:gradFill flip="none" rotWithShape="1">
            <a:gsLst>
              <a:gs pos="9000">
                <a:srgbClr val="FFCC00"/>
              </a:gs>
              <a:gs pos="60000">
                <a:srgbClr val="FFCC66"/>
              </a:gs>
              <a:gs pos="100000">
                <a:schemeClr val="bg1"/>
              </a:gs>
              <a:gs pos="100000">
                <a:schemeClr val="bg1"/>
              </a:gs>
            </a:gsLst>
            <a:path path="shape">
              <a:fillToRect l="50000" t="50000" r="50000" b="50000"/>
            </a:path>
            <a:tileRect/>
          </a:gradFill>
          <a:ln w="12700">
            <a:no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DATA CLEANING PROCEDURES</a:t>
            </a:r>
          </a:p>
        </p:txBody>
      </p:sp>
      <p:pic>
        <p:nvPicPr>
          <p:cNvPr id="47" name="Picture 46">
            <a:extLst>
              <a:ext uri="{FF2B5EF4-FFF2-40B4-BE49-F238E27FC236}">
                <a16:creationId xmlns:a16="http://schemas.microsoft.com/office/drawing/2014/main" id="{1265769D-DF4F-4DB6-E092-3ABAD50A67CD}"/>
              </a:ext>
            </a:extLst>
          </p:cNvPr>
          <p:cNvPicPr>
            <a:picLocks noChangeAspect="1"/>
          </p:cNvPicPr>
          <p:nvPr/>
        </p:nvPicPr>
        <p:blipFill>
          <a:blip r:embed="rId4"/>
          <a:stretch>
            <a:fillRect/>
          </a:stretch>
        </p:blipFill>
        <p:spPr>
          <a:xfrm>
            <a:off x="17922070" y="23757097"/>
            <a:ext cx="8201025" cy="5467350"/>
          </a:xfrm>
          <a:prstGeom prst="rect">
            <a:avLst/>
          </a:prstGeom>
        </p:spPr>
      </p:pic>
      <p:sp>
        <p:nvSpPr>
          <p:cNvPr id="22" name="TextBox 21">
            <a:extLst>
              <a:ext uri="{FF2B5EF4-FFF2-40B4-BE49-F238E27FC236}">
                <a16:creationId xmlns:a16="http://schemas.microsoft.com/office/drawing/2014/main" id="{4EA36505-4A32-AE62-B454-A7E4747109EA}"/>
              </a:ext>
            </a:extLst>
          </p:cNvPr>
          <p:cNvSpPr txBox="1"/>
          <p:nvPr/>
        </p:nvSpPr>
        <p:spPr>
          <a:xfrm>
            <a:off x="18610479" y="22461239"/>
            <a:ext cx="6670222" cy="1446550"/>
          </a:xfrm>
          <a:prstGeom prst="rect">
            <a:avLst/>
          </a:prstGeom>
          <a:noFill/>
        </p:spPr>
        <p:txBody>
          <a:bodyPr wrap="square" rtlCol="0">
            <a:spAutoFit/>
          </a:bodyPr>
          <a:lstStyle/>
          <a:p>
            <a:pPr algn="ctr"/>
            <a:r>
              <a:rPr lang="en-US" sz="4400" b="1" dirty="0">
                <a:latin typeface="Calibri" panose="020F0502020204030204" pitchFamily="34" charset="0"/>
                <a:ea typeface="Calibri" panose="020F0502020204030204" pitchFamily="34" charset="0"/>
                <a:cs typeface="Calibri" panose="020F0502020204030204" pitchFamily="34" charset="0"/>
              </a:rPr>
              <a:t>Figure 4: </a:t>
            </a:r>
            <a:r>
              <a:rPr lang="en-US" sz="4400" dirty="0">
                <a:latin typeface="Calibri" panose="020F0502020204030204" pitchFamily="34" charset="0"/>
                <a:ea typeface="Calibri" panose="020F0502020204030204" pitchFamily="34" charset="0"/>
                <a:cs typeface="Calibri" panose="020F0502020204030204" pitchFamily="34" charset="0"/>
              </a:rPr>
              <a:t>Residual Scatterplot</a:t>
            </a:r>
          </a:p>
        </p:txBody>
      </p:sp>
      <p:pic>
        <p:nvPicPr>
          <p:cNvPr id="48" name="Picture 47">
            <a:extLst>
              <a:ext uri="{FF2B5EF4-FFF2-40B4-BE49-F238E27FC236}">
                <a16:creationId xmlns:a16="http://schemas.microsoft.com/office/drawing/2014/main" id="{EACB2141-C748-D2A7-CA58-091745B3561E}"/>
              </a:ext>
            </a:extLst>
          </p:cNvPr>
          <p:cNvPicPr>
            <a:picLocks noChangeAspect="1"/>
          </p:cNvPicPr>
          <p:nvPr/>
        </p:nvPicPr>
        <p:blipFill>
          <a:blip r:embed="rId5"/>
          <a:stretch>
            <a:fillRect/>
          </a:stretch>
        </p:blipFill>
        <p:spPr>
          <a:xfrm>
            <a:off x="16478433" y="30290568"/>
            <a:ext cx="11088309" cy="1791994"/>
          </a:xfrm>
          <a:prstGeom prst="rect">
            <a:avLst/>
          </a:prstGeom>
        </p:spPr>
      </p:pic>
      <p:pic>
        <p:nvPicPr>
          <p:cNvPr id="49" name="Picture 48">
            <a:extLst>
              <a:ext uri="{FF2B5EF4-FFF2-40B4-BE49-F238E27FC236}">
                <a16:creationId xmlns:a16="http://schemas.microsoft.com/office/drawing/2014/main" id="{0FE3AC8B-58F5-8364-9C9C-354A288F40D8}"/>
              </a:ext>
            </a:extLst>
          </p:cNvPr>
          <p:cNvPicPr>
            <a:picLocks noChangeAspect="1"/>
          </p:cNvPicPr>
          <p:nvPr/>
        </p:nvPicPr>
        <p:blipFill>
          <a:blip r:embed="rId6"/>
          <a:stretch>
            <a:fillRect/>
          </a:stretch>
        </p:blipFill>
        <p:spPr>
          <a:xfrm>
            <a:off x="17862152" y="11597790"/>
            <a:ext cx="8320869" cy="3289646"/>
          </a:xfrm>
          <a:prstGeom prst="rect">
            <a:avLst/>
          </a:prstGeom>
        </p:spPr>
      </p:pic>
      <p:sp>
        <p:nvSpPr>
          <p:cNvPr id="50" name="TextBox 49">
            <a:extLst>
              <a:ext uri="{FF2B5EF4-FFF2-40B4-BE49-F238E27FC236}">
                <a16:creationId xmlns:a16="http://schemas.microsoft.com/office/drawing/2014/main" id="{CA19F4AC-A969-7A81-A5BE-569323116A73}"/>
              </a:ext>
            </a:extLst>
          </p:cNvPr>
          <p:cNvSpPr txBox="1"/>
          <p:nvPr/>
        </p:nvSpPr>
        <p:spPr>
          <a:xfrm>
            <a:off x="28071097" y="5141353"/>
            <a:ext cx="15583338" cy="6740307"/>
          </a:xfrm>
          <a:prstGeom prst="rect">
            <a:avLst/>
          </a:prstGeom>
          <a:noFill/>
        </p:spPr>
        <p:txBody>
          <a:bodyPr wrap="square" rtlCol="0">
            <a:spAutoFit/>
          </a:bodyPr>
          <a:lstStyle/>
          <a:p>
            <a:pPr eaLnBrk="1" hangingPunct="1"/>
            <a:r>
              <a:rPr lang="en-US" altLang="zh-TW" sz="3600" b="1" dirty="0">
                <a:latin typeface="Calibri" panose="020F0502020204030204" pitchFamily="34" charset="0"/>
                <a:ea typeface="PMingLiU" pitchFamily="18" charset="-120"/>
                <a:cs typeface="Calibri" panose="020F0502020204030204" pitchFamily="34" charset="0"/>
              </a:rPr>
              <a:t>Unpaired Two Sample T-test</a:t>
            </a:r>
            <a:r>
              <a:rPr lang="en-US" altLang="zh-TW" sz="3600" dirty="0">
                <a:latin typeface="Calibri" panose="020F0502020204030204" pitchFamily="34" charset="0"/>
                <a:ea typeface="PMingLiU" pitchFamily="18" charset="-120"/>
                <a:cs typeface="Calibri" panose="020F0502020204030204" pitchFamily="34" charset="0"/>
              </a:rPr>
              <a:t>: P-value for </a:t>
            </a:r>
            <a:r>
              <a:rPr lang="en-US" altLang="zh-TW" sz="3600" dirty="0" err="1">
                <a:latin typeface="Calibri" panose="020F0502020204030204" pitchFamily="34" charset="0"/>
                <a:ea typeface="PMingLiU" pitchFamily="18" charset="-120"/>
                <a:cs typeface="Calibri" panose="020F0502020204030204" pitchFamily="34" charset="0"/>
              </a:rPr>
              <a:t>var.test</a:t>
            </a:r>
            <a:r>
              <a:rPr lang="en-US" altLang="zh-TW" sz="3600" dirty="0">
                <a:latin typeface="Calibri" panose="020F0502020204030204" pitchFamily="34" charset="0"/>
                <a:ea typeface="PMingLiU" pitchFamily="18" charset="-120"/>
                <a:cs typeface="Calibri" panose="020F0502020204030204" pitchFamily="34" charset="0"/>
              </a:rPr>
              <a:t>() is &lt;0.001; concluding that the variances aren’t equal. Satterthwaite will be used here. Both variables fail to reject null in the Shapiro-Wilk test, indicating normality.</a:t>
            </a:r>
          </a:p>
          <a:p>
            <a:pPr eaLnBrk="1" hangingPunct="1"/>
            <a:r>
              <a:rPr lang="en-US" altLang="zh-TW" sz="3600" b="1" dirty="0">
                <a:latin typeface="Calibri" panose="020F0502020204030204" pitchFamily="34" charset="0"/>
                <a:ea typeface="PMingLiU" pitchFamily="18" charset="-120"/>
                <a:cs typeface="Calibri" panose="020F0502020204030204" pitchFamily="34" charset="0"/>
              </a:rPr>
              <a:t>Chi-Square Test of Independence: </a:t>
            </a:r>
            <a:r>
              <a:rPr lang="en-US" altLang="zh-TW" sz="3600" dirty="0">
                <a:latin typeface="Calibri" panose="020F0502020204030204" pitchFamily="34" charset="0"/>
                <a:ea typeface="PMingLiU" pitchFamily="18" charset="-120"/>
                <a:cs typeface="Calibri" panose="020F0502020204030204" pitchFamily="34" charset="0"/>
              </a:rPr>
              <a:t>Independent outcomes and expected frequency count is greater than 5.</a:t>
            </a:r>
          </a:p>
          <a:p>
            <a:pPr eaLnBrk="1" hangingPunct="1"/>
            <a:r>
              <a:rPr lang="en-US" altLang="zh-TW" sz="3600" b="1" dirty="0">
                <a:latin typeface="Calibri" panose="020F0502020204030204" pitchFamily="34" charset="0"/>
                <a:ea typeface="PMingLiU" pitchFamily="18" charset="-120"/>
                <a:cs typeface="Calibri" panose="020F0502020204030204" pitchFamily="34" charset="0"/>
              </a:rPr>
              <a:t>Multiple Linear Regression: </a:t>
            </a:r>
            <a:r>
              <a:rPr lang="en-US" altLang="zh-TW" sz="3600" dirty="0">
                <a:latin typeface="Calibri" panose="020F0502020204030204" pitchFamily="34" charset="0"/>
                <a:ea typeface="PMingLiU" pitchFamily="18" charset="-120"/>
                <a:cs typeface="Calibri" panose="020F0502020204030204" pitchFamily="34" charset="0"/>
              </a:rPr>
              <a:t>Parents' salary has a 0.31 </a:t>
            </a:r>
            <a:r>
              <a:rPr lang="en-US" altLang="zh-TW" sz="3600" dirty="0" err="1">
                <a:latin typeface="Calibri" panose="020F0502020204030204" pitchFamily="34" charset="0"/>
                <a:ea typeface="PMingLiU" pitchFamily="18" charset="-120"/>
                <a:cs typeface="Calibri" panose="020F0502020204030204" pitchFamily="34" charset="0"/>
              </a:rPr>
              <a:t>r-value</a:t>
            </a:r>
            <a:r>
              <a:rPr lang="en-US" altLang="zh-TW" sz="3600" dirty="0">
                <a:latin typeface="Calibri" panose="020F0502020204030204" pitchFamily="34" charset="0"/>
                <a:ea typeface="PMingLiU" pitchFamily="18" charset="-120"/>
                <a:cs typeface="Calibri" panose="020F0502020204030204" pitchFamily="34" charset="0"/>
              </a:rPr>
              <a:t> which indicates a weak positive linear relationship. Type of school has a very weak positive linear relationship (r = 0.075), but it is a binary variable so it will be linear. Residual plot does not show any sign of variance change throughout the line at y=0. Residuals seem to be normally distributed. VIF of both independent variables are below 2. This is a cross-sectional study, so the residuals are assumed to be independent.</a:t>
            </a:r>
          </a:p>
          <a:p>
            <a:pPr eaLnBrk="1" hangingPunct="1"/>
            <a:endParaRPr lang="en-US" altLang="zh-TW" sz="3600" dirty="0">
              <a:latin typeface="Calibri" panose="020F0502020204030204" pitchFamily="34" charset="0"/>
              <a:ea typeface="PMingLiU" pitchFamily="18" charset="-120"/>
              <a:cs typeface="Calibri" panose="020F0502020204030204" pitchFamily="34" charset="0"/>
            </a:endParaRPr>
          </a:p>
        </p:txBody>
      </p:sp>
      <p:sp>
        <p:nvSpPr>
          <p:cNvPr id="51" name="AutoShape 15648">
            <a:extLst>
              <a:ext uri="{FF2B5EF4-FFF2-40B4-BE49-F238E27FC236}">
                <a16:creationId xmlns:a16="http://schemas.microsoft.com/office/drawing/2014/main" id="{54A065A3-E673-8871-0F89-93D392918AB7}"/>
              </a:ext>
            </a:extLst>
          </p:cNvPr>
          <p:cNvSpPr>
            <a:spLocks noChangeArrowheads="1"/>
          </p:cNvSpPr>
          <p:nvPr/>
        </p:nvSpPr>
        <p:spPr bwMode="auto">
          <a:xfrm>
            <a:off x="28071097" y="29490090"/>
            <a:ext cx="15321978" cy="1084697"/>
          </a:xfrm>
          <a:prstGeom prst="plaque">
            <a:avLst>
              <a:gd name="adj" fmla="val 16667"/>
            </a:avLst>
          </a:prstGeom>
          <a:gradFill flip="none" rotWithShape="1">
            <a:gsLst>
              <a:gs pos="9000">
                <a:srgbClr val="FFCC00"/>
              </a:gs>
              <a:gs pos="60000">
                <a:srgbClr val="FFCC66"/>
              </a:gs>
              <a:gs pos="100000">
                <a:schemeClr val="bg1"/>
              </a:gs>
              <a:gs pos="100000">
                <a:schemeClr val="bg1"/>
              </a:gs>
            </a:gsLst>
            <a:path path="shape">
              <a:fillToRect l="50000" t="50000" r="50000" b="50000"/>
            </a:path>
            <a:tileRect/>
          </a:gradFill>
          <a:ln w="12700">
            <a:noFill/>
            <a:miter lim="800000"/>
            <a:headEnd/>
            <a:tailEnd/>
          </a:ln>
        </p:spPr>
        <p:txBody>
          <a:bodyPr wrap="none" lIns="109708" tIns="54854" rIns="109708" bIns="54854" anchor="ctr"/>
          <a:lstStyle/>
          <a:p>
            <a:pPr marL="547688" lvl="1" algn="ctr" defTabSz="1095375"/>
            <a:r>
              <a:rPr lang="en-US" sz="4400" b="1" dirty="0">
                <a:latin typeface="Palatino Linotype" panose="02040502050505030304" pitchFamily="18" charset="0"/>
                <a:cs typeface="Times New Roman" pitchFamily="18" charset="0"/>
              </a:rPr>
              <a:t>USED R PACKAGES</a:t>
            </a:r>
          </a:p>
        </p:txBody>
      </p:sp>
      <p:sp>
        <p:nvSpPr>
          <p:cNvPr id="52" name="TextBox 51">
            <a:extLst>
              <a:ext uri="{FF2B5EF4-FFF2-40B4-BE49-F238E27FC236}">
                <a16:creationId xmlns:a16="http://schemas.microsoft.com/office/drawing/2014/main" id="{CAA5F14F-42A8-B16C-754A-1FFD16440AB3}"/>
              </a:ext>
            </a:extLst>
          </p:cNvPr>
          <p:cNvSpPr txBox="1"/>
          <p:nvPr/>
        </p:nvSpPr>
        <p:spPr>
          <a:xfrm>
            <a:off x="28071097" y="30579002"/>
            <a:ext cx="15583338" cy="646331"/>
          </a:xfrm>
          <a:prstGeom prst="rect">
            <a:avLst/>
          </a:prstGeom>
          <a:noFill/>
        </p:spPr>
        <p:txBody>
          <a:bodyPr wrap="square" rtlCol="0">
            <a:spAutoFit/>
          </a:bodyPr>
          <a:lstStyle/>
          <a:p>
            <a:pPr eaLnBrk="1" hangingPunct="1"/>
            <a:r>
              <a:rPr lang="en-US" altLang="zh-TW" sz="3600" b="1" dirty="0">
                <a:latin typeface="Calibri" panose="020F0502020204030204" pitchFamily="34" charset="0"/>
                <a:ea typeface="PMingLiU" pitchFamily="18" charset="-120"/>
                <a:cs typeface="Calibri" panose="020F0502020204030204" pitchFamily="34" charset="0"/>
              </a:rPr>
              <a:t>Car: </a:t>
            </a:r>
            <a:r>
              <a:rPr lang="en-US" altLang="zh-TW" sz="3600" dirty="0">
                <a:latin typeface="Calibri" panose="020F0502020204030204" pitchFamily="34" charset="0"/>
                <a:ea typeface="PMingLiU" pitchFamily="18" charset="-120"/>
                <a:cs typeface="Calibri" panose="020F0502020204030204" pitchFamily="34" charset="0"/>
              </a:rPr>
              <a:t>Provides various tools for regression modeling.</a:t>
            </a:r>
            <a:endParaRPr lang="en-US" altLang="zh-TW" sz="3600" b="1" dirty="0">
              <a:latin typeface="Calibri" panose="020F0502020204030204" pitchFamily="34" charset="0"/>
              <a:ea typeface="PMingLiU" pitchFamily="18" charset="-120"/>
              <a:cs typeface="Calibri" panose="020F0502020204030204" pitchFamily="34" charset="0"/>
            </a:endParaRPr>
          </a:p>
        </p:txBody>
      </p:sp>
      <p:pic>
        <p:nvPicPr>
          <p:cNvPr id="2" name="Picture 1">
            <a:extLst>
              <a:ext uri="{FF2B5EF4-FFF2-40B4-BE49-F238E27FC236}">
                <a16:creationId xmlns:a16="http://schemas.microsoft.com/office/drawing/2014/main" id="{87FB7A57-B4C7-BD1D-B435-F66347969A92}"/>
              </a:ext>
            </a:extLst>
          </p:cNvPr>
          <p:cNvPicPr>
            <a:picLocks noChangeAspect="1"/>
          </p:cNvPicPr>
          <p:nvPr/>
        </p:nvPicPr>
        <p:blipFill>
          <a:blip r:embed="rId7"/>
          <a:stretch>
            <a:fillRect/>
          </a:stretch>
        </p:blipFill>
        <p:spPr>
          <a:xfrm>
            <a:off x="17145562" y="16273514"/>
            <a:ext cx="9754045" cy="6118931"/>
          </a:xfrm>
          <a:prstGeom prst="rect">
            <a:avLst/>
          </a:prstGeom>
        </p:spPr>
      </p:pic>
    </p:spTree>
  </p:cSld>
  <p:clrMapOvr>
    <a:masterClrMapping/>
  </p:clrMapOvr>
</p:sld>
</file>

<file path=ppt/theme/theme1.xml><?xml version="1.0" encoding="utf-8"?>
<a:theme xmlns:a="http://schemas.openxmlformats.org/drawingml/2006/main" name="KSUTheme">
  <a:themeElements>
    <a:clrScheme name="Custom 2">
      <a:dk1>
        <a:sysClr val="windowText" lastClr="000000"/>
      </a:dk1>
      <a:lt1>
        <a:sysClr val="window" lastClr="FFFFFF"/>
      </a:lt1>
      <a:dk2>
        <a:srgbClr val="DE9F1F"/>
      </a:dk2>
      <a:lt2>
        <a:srgbClr val="E2C47C"/>
      </a:lt2>
      <a:accent1>
        <a:srgbClr val="6C0521"/>
      </a:accent1>
      <a:accent2>
        <a:srgbClr val="000000"/>
      </a:accent2>
      <a:accent3>
        <a:srgbClr val="DE9F1F"/>
      </a:accent3>
      <a:accent4>
        <a:srgbClr val="EFC23A"/>
      </a:accent4>
      <a:accent5>
        <a:srgbClr val="474949"/>
      </a:accent5>
      <a:accent6>
        <a:srgbClr val="989B9A"/>
      </a:accent6>
      <a:hlink>
        <a:srgbClr val="6C0521"/>
      </a:hlink>
      <a:folHlink>
        <a:srgbClr val="000000"/>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KSU_theme.thmx</Template>
  <TotalTime>9790</TotalTime>
  <Words>1123</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Gill Sans MT</vt:lpstr>
      <vt:lpstr>Palatino Linotype</vt:lpstr>
      <vt:lpstr>KSUTheme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Ferguson</dc:creator>
  <cp:lastModifiedBy>Richard Murad</cp:lastModifiedBy>
  <cp:revision>137</cp:revision>
  <cp:lastPrinted>2010-08-23T14:37:47Z</cp:lastPrinted>
  <dcterms:created xsi:type="dcterms:W3CDTF">2011-09-28T16:46:38Z</dcterms:created>
  <dcterms:modified xsi:type="dcterms:W3CDTF">2023-08-19T17:02:32Z</dcterms:modified>
</cp:coreProperties>
</file>