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67" r:id="rId7"/>
    <p:sldId id="259" r:id="rId8"/>
    <p:sldId id="263" r:id="rId9"/>
    <p:sldId id="260" r:id="rId10"/>
    <p:sldId id="264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p Ozdemir" initials="SO" lastIdx="1" clrIdx="0">
    <p:extLst>
      <p:ext uri="{19B8F6BF-5375-455C-9EA6-DF929625EA0E}">
        <p15:presenceInfo xmlns:p15="http://schemas.microsoft.com/office/powerpoint/2012/main" userId="Sarp Ozde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08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323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3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0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2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6E44-834C-4136-8BD8-13510B3D755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838E10-2FC8-4ABA-B1D6-A248F12F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044C-D923-44D3-B45B-79F1B813F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B9870-F98E-4CBD-BDF8-081323F8D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lcs :: [char] -&gt; [char] -&gt; int</a:t>
            </a:r>
          </a:p>
          <a:p>
            <a:r>
              <a:rPr lang="en-US" dirty="0"/>
              <a:t>int lcs (</a:t>
            </a:r>
            <a:r>
              <a:rPr lang="en-US" dirty="0" err="1"/>
              <a:t>String,String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718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95D3-DC05-4D83-A8BF-098A4D73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BFDF-27FF-4AAD-AA21-F3ACE748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1" y="1825625"/>
            <a:ext cx="11872209" cy="4874978"/>
          </a:xfrm>
        </p:spPr>
        <p:txBody>
          <a:bodyPr>
            <a:normAutofit/>
          </a:bodyPr>
          <a:lstStyle/>
          <a:p>
            <a:r>
              <a:rPr lang="en-US" dirty="0"/>
              <a:t> ./sunum1hs </a:t>
            </a:r>
            <a:r>
              <a:rPr lang="en-US" dirty="0" err="1"/>
              <a:t>testoftesthsjdjkhasnhjd</a:t>
            </a:r>
            <a:r>
              <a:rPr lang="en-US" dirty="0"/>
              <a:t> </a:t>
            </a:r>
            <a:r>
              <a:rPr lang="en-US" dirty="0" err="1"/>
              <a:t>taesaaaaaaaatasdptestaaaaaaaaa</a:t>
            </a:r>
            <a:r>
              <a:rPr lang="en-US" dirty="0"/>
              <a:t> recursive</a:t>
            </a:r>
          </a:p>
          <a:p>
            <a:endParaRPr lang="en-US" dirty="0"/>
          </a:p>
          <a:p>
            <a:r>
              <a:rPr lang="en-US" dirty="0"/>
              <a:t>./sunum1hs </a:t>
            </a:r>
            <a:r>
              <a:rPr lang="en-US" dirty="0" err="1"/>
              <a:t>testoftesthsjdjkhasnhjd</a:t>
            </a:r>
            <a:r>
              <a:rPr lang="en-US" dirty="0"/>
              <a:t> </a:t>
            </a:r>
            <a:r>
              <a:rPr lang="en-US" dirty="0" err="1"/>
              <a:t>taesaaaaaaaatasdptestaaaaaaaaa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2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21D0-7426-48B9-9AE6-BB95BBC6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86" y="365125"/>
            <a:ext cx="8922948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Memoization</a:t>
            </a:r>
            <a:r>
              <a:rPr lang="en-US" sz="4000" dirty="0"/>
              <a:t>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DBBC-52EC-4395-8CE1-BB5396FB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86" y="4661940"/>
            <a:ext cx="11562804" cy="2038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		 best case: two inputs are same, example: “test” “test”</a:t>
            </a:r>
          </a:p>
          <a:p>
            <a:pPr marL="0" indent="0">
              <a:buNone/>
            </a:pP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Ω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en-US" dirty="0">
                <a:solidFill>
                  <a:srgbClr val="222222"/>
                </a:solidFill>
                <a:latin typeface="Google Sans"/>
              </a:rPr>
              <a:t>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		 worst case: two inputs have lcs of 0, example: “test” “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foobar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O (N*M)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Has more overhead compared to </a:t>
            </a:r>
            <a:r>
              <a:rPr lang="en-US">
                <a:solidFill>
                  <a:srgbClr val="292929"/>
                </a:solidFill>
                <a:latin typeface="charter"/>
              </a:rPr>
              <a:t>other solutions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9BD99-BFE6-4EBA-8F1C-9F4260BE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6" y="1690688"/>
            <a:ext cx="7484182" cy="26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1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8EBBD9A-207E-47EC-9EE7-CD4B813602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EB81B-7496-4B73-B35A-DEFFF12A2C8C}"/>
              </a:ext>
            </a:extLst>
          </p:cNvPr>
          <p:cNvSpPr txBox="1"/>
          <p:nvPr/>
        </p:nvSpPr>
        <p:spPr>
          <a:xfrm>
            <a:off x="697876" y="521928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./sunum1cpp </a:t>
            </a:r>
            <a:r>
              <a:rPr lang="en-US" dirty="0" err="1"/>
              <a:t>testccc</a:t>
            </a:r>
            <a:r>
              <a:rPr lang="en-US" dirty="0"/>
              <a:t> </a:t>
            </a:r>
            <a:r>
              <a:rPr lang="en-US" dirty="0" err="1"/>
              <a:t>tesat</a:t>
            </a:r>
            <a:r>
              <a:rPr lang="en-US" dirty="0"/>
              <a:t> a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8B1323-C867-4C23-B1A8-A25951C34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08794"/>
              </p:ext>
            </p:extLst>
          </p:nvPr>
        </p:nvGraphicFramePr>
        <p:xfrm>
          <a:off x="697876" y="1978829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1942704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0394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3553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659233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704577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09306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806207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0864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12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5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0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4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8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7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7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93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58F-4FE4-4E61-8E62-0E219FF2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3626-322D-4342-B8EE-52AB1778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test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test</a:t>
            </a:r>
            <a:r>
              <a:rPr lang="en-US" dirty="0" err="1"/>
              <a:t>test</a:t>
            </a:r>
            <a:r>
              <a:rPr lang="en-US" dirty="0"/>
              <a:t> -&gt; 4</a:t>
            </a:r>
          </a:p>
          <a:p>
            <a:r>
              <a:rPr lang="en-US" dirty="0" err="1">
                <a:highlight>
                  <a:srgbClr val="00FF00"/>
                </a:highlight>
              </a:rPr>
              <a:t>testtest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test</a:t>
            </a:r>
            <a:r>
              <a:rPr lang="en-US" dirty="0" err="1"/>
              <a:t>a</a:t>
            </a:r>
            <a:r>
              <a:rPr lang="en-US" dirty="0" err="1">
                <a:highlight>
                  <a:srgbClr val="FFFF00"/>
                </a:highlight>
              </a:rPr>
              <a:t>test</a:t>
            </a:r>
            <a:r>
              <a:rPr lang="en-US" dirty="0"/>
              <a:t> -&gt; 8</a:t>
            </a:r>
          </a:p>
          <a:p>
            <a:r>
              <a:rPr lang="en-US" dirty="0" err="1">
                <a:highlight>
                  <a:srgbClr val="00FF00"/>
                </a:highlight>
              </a:rPr>
              <a:t>testof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</a:t>
            </a:r>
            <a:r>
              <a:rPr lang="en-US" dirty="0" err="1"/>
              <a:t>a</a:t>
            </a:r>
            <a:r>
              <a:rPr lang="en-US" dirty="0" err="1">
                <a:highlight>
                  <a:srgbClr val="FFFF00"/>
                </a:highlight>
              </a:rPr>
              <a:t>es</a:t>
            </a:r>
            <a:r>
              <a:rPr lang="en-US" dirty="0" err="1"/>
              <a:t>aaaaaaaa</a:t>
            </a:r>
            <a:r>
              <a:rPr lang="en-US" dirty="0" err="1">
                <a:highlight>
                  <a:srgbClr val="FFFF00"/>
                </a:highlight>
              </a:rPr>
              <a:t>t</a:t>
            </a:r>
            <a:r>
              <a:rPr lang="en-US" dirty="0"/>
              <a:t> -&gt; 4</a:t>
            </a:r>
          </a:p>
          <a:p>
            <a:r>
              <a:rPr lang="en-US" dirty="0" err="1">
                <a:highlight>
                  <a:srgbClr val="00FF00"/>
                </a:highlight>
              </a:rPr>
              <a:t>testof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</a:t>
            </a:r>
            <a:r>
              <a:rPr lang="en-US" dirty="0" err="1"/>
              <a:t>a</a:t>
            </a:r>
            <a:r>
              <a:rPr lang="en-US" dirty="0" err="1">
                <a:highlight>
                  <a:srgbClr val="FFFF00"/>
                </a:highlight>
              </a:rPr>
              <a:t>es</a:t>
            </a:r>
            <a:r>
              <a:rPr lang="en-US" dirty="0" err="1"/>
              <a:t>aaaaaaaa</a:t>
            </a:r>
            <a:r>
              <a:rPr lang="en-US" dirty="0" err="1">
                <a:highlight>
                  <a:srgbClr val="FFFF00"/>
                </a:highlight>
              </a:rPr>
              <a:t>tof</a:t>
            </a:r>
            <a:r>
              <a:rPr lang="en-US" dirty="0"/>
              <a:t> -&gt; 6</a:t>
            </a:r>
          </a:p>
          <a:p>
            <a:r>
              <a:rPr lang="en-US" dirty="0" err="1">
                <a:highlight>
                  <a:srgbClr val="00FF00"/>
                </a:highlight>
              </a:rPr>
              <a:t>test</a:t>
            </a:r>
            <a:r>
              <a:rPr lang="en-US" dirty="0" err="1"/>
              <a:t>of</a:t>
            </a:r>
            <a:r>
              <a:rPr lang="en-US" dirty="0" err="1">
                <a:highlight>
                  <a:srgbClr val="00FF00"/>
                </a:highlight>
              </a:rPr>
              <a:t>test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</a:t>
            </a:r>
            <a:r>
              <a:rPr lang="en-US" dirty="0" err="1"/>
              <a:t>a</a:t>
            </a:r>
            <a:r>
              <a:rPr lang="en-US" dirty="0" err="1">
                <a:highlight>
                  <a:srgbClr val="FFFF00"/>
                </a:highlight>
              </a:rPr>
              <a:t>es</a:t>
            </a:r>
            <a:r>
              <a:rPr lang="en-US" dirty="0" err="1"/>
              <a:t>aaaaaaaa</a:t>
            </a:r>
            <a:r>
              <a:rPr lang="en-US" dirty="0" err="1">
                <a:highlight>
                  <a:srgbClr val="FFFF00"/>
                </a:highlight>
              </a:rPr>
              <a:t>t</a:t>
            </a:r>
            <a:r>
              <a:rPr lang="en-US" dirty="0" err="1"/>
              <a:t>asdp</a:t>
            </a:r>
            <a:r>
              <a:rPr lang="en-US" dirty="0" err="1">
                <a:highlight>
                  <a:srgbClr val="FFFF00"/>
                </a:highlight>
              </a:rPr>
              <a:t>test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 -&gt; 8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612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DB3-762C-47D8-88AD-43DC7E42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71" y="365125"/>
            <a:ext cx="10515600" cy="1325563"/>
          </a:xfrm>
        </p:spPr>
        <p:txBody>
          <a:bodyPr/>
          <a:lstStyle/>
          <a:p>
            <a:r>
              <a:rPr lang="en-US" dirty="0"/>
              <a:t>Naive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11F880-E7E6-4523-98D8-4503B6F2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80" y="4273050"/>
            <a:ext cx="12061819" cy="2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		best case: two inputs are same, example: “test” “test”</a:t>
            </a:r>
          </a:p>
          <a:p>
            <a:pPr marL="0" indent="0">
              <a:buNone/>
            </a:pP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Ω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(N)		      worst case: two inputs have lcs of 0, example: “test” “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foobar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O (2^N)</a:t>
            </a:r>
            <a:endParaRPr lang="en-US" dirty="0"/>
          </a:p>
        </p:txBody>
      </p:sp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953A4128-C6F2-4C68-8668-AE46D81A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652"/>
            <a:ext cx="3536576" cy="1374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6E96E-58FB-4D27-AB17-7C1CC445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05" y="1958652"/>
            <a:ext cx="5381789" cy="14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0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D0B573-56A4-430A-88DD-8785CAEB4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25834"/>
              </p:ext>
            </p:extLst>
          </p:nvPr>
        </p:nvGraphicFramePr>
        <p:xfrm>
          <a:off x="697876" y="2008681"/>
          <a:ext cx="8128000" cy="225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51579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53407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0931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08565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77558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9816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0919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78198778"/>
                    </a:ext>
                  </a:extLst>
                </a:gridCol>
              </a:tblGrid>
              <a:tr h="4009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6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0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5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96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858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8EBBD9A-207E-47EC-9EE7-CD4B813602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EB81B-7496-4B73-B35A-DEFFF12A2C8C}"/>
              </a:ext>
            </a:extLst>
          </p:cNvPr>
          <p:cNvSpPr txBox="1"/>
          <p:nvPr/>
        </p:nvSpPr>
        <p:spPr>
          <a:xfrm>
            <a:off x="697876" y="521928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./sunum1cpp </a:t>
            </a:r>
            <a:r>
              <a:rPr lang="en-US" dirty="0" err="1"/>
              <a:t>testccc</a:t>
            </a:r>
            <a:r>
              <a:rPr lang="en-US" dirty="0"/>
              <a:t> </a:t>
            </a:r>
            <a:r>
              <a:rPr lang="en-US" dirty="0" err="1"/>
              <a:t>tesat</a:t>
            </a:r>
            <a:r>
              <a:rPr lang="en-US" dirty="0"/>
              <a:t> recursive native</a:t>
            </a:r>
          </a:p>
        </p:txBody>
      </p:sp>
    </p:spTree>
    <p:extLst>
      <p:ext uri="{BB962C8B-B14F-4D97-AF65-F5344CB8AC3E}">
        <p14:creationId xmlns:p14="http://schemas.microsoft.com/office/powerpoint/2010/main" val="354633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CAF-E94A-48DD-9DA3-CAAFDAAD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18B8-CF53-4BD2-B6C9-3D7A5557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 is the method used for dividing problems into multiple pieces and solve each piece only once to reach the answer.</a:t>
            </a:r>
          </a:p>
        </p:txBody>
      </p:sp>
    </p:spTree>
    <p:extLst>
      <p:ext uri="{BB962C8B-B14F-4D97-AF65-F5344CB8AC3E}">
        <p14:creationId xmlns:p14="http://schemas.microsoft.com/office/powerpoint/2010/main" val="62500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8B7-A122-4676-84AA-B87688E9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where dynamic programming is heavily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39F5-5D59-4682-9A26-261489AF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partitioning: Used to compliment Fiduccia-</a:t>
            </a:r>
            <a:r>
              <a:rPr lang="en-US" dirty="0" err="1"/>
              <a:t>Mattheyses</a:t>
            </a:r>
            <a:r>
              <a:rPr lang="en-US" dirty="0"/>
              <a:t> heuristic for graph partitioning problem to optimize amount of wire required for a VLSI design.</a:t>
            </a:r>
          </a:p>
          <a:p>
            <a:r>
              <a:rPr lang="en-US" dirty="0"/>
              <a:t>Matrix chain multiplication.</a:t>
            </a:r>
          </a:p>
          <a:p>
            <a:r>
              <a:rPr lang="en-US" dirty="0"/>
              <a:t>Dijkstra </a:t>
            </a:r>
            <a:r>
              <a:rPr lang="en-US" dirty="0" err="1"/>
              <a:t>alghoritm</a:t>
            </a:r>
            <a:r>
              <a:rPr lang="en-US" dirty="0"/>
              <a:t>.</a:t>
            </a:r>
          </a:p>
          <a:p>
            <a:r>
              <a:rPr lang="en-US"/>
              <a:t>multidimensional Pareto front.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5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8B8D-E916-4AA7-AC38-2AFF775D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B6E6-0BAC-4786-89BF-71581F9D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127" y="1435542"/>
            <a:ext cx="2289007" cy="4812858"/>
          </a:xfrm>
        </p:spPr>
        <p:txBody>
          <a:bodyPr/>
          <a:lstStyle/>
          <a:p>
            <a:r>
              <a:rPr lang="en-US" dirty="0"/>
              <a:t>All cases take M*N time</a:t>
            </a:r>
          </a:p>
          <a:p>
            <a:r>
              <a:rPr lang="en-US" dirty="0"/>
              <a:t>Beats naive code at Worst case but is worse at best case of naive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E448B-B8FE-45A5-AE18-43603013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02" y="1508931"/>
            <a:ext cx="6293080" cy="46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7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8EBBD9A-207E-47EC-9EE7-CD4B813602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EB81B-7496-4B73-B35A-DEFFF12A2C8C}"/>
              </a:ext>
            </a:extLst>
          </p:cNvPr>
          <p:cNvSpPr txBox="1"/>
          <p:nvPr/>
        </p:nvSpPr>
        <p:spPr>
          <a:xfrm>
            <a:off x="697876" y="521928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./sunum1cpp </a:t>
            </a:r>
            <a:r>
              <a:rPr lang="en-US" dirty="0" err="1"/>
              <a:t>testccc</a:t>
            </a:r>
            <a:r>
              <a:rPr lang="en-US" dirty="0"/>
              <a:t> </a:t>
            </a:r>
            <a:r>
              <a:rPr lang="en-US" dirty="0" err="1"/>
              <a:t>tesat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8B1323-C867-4C23-B1A8-A25951C34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48031"/>
              </p:ext>
            </p:extLst>
          </p:nvPr>
        </p:nvGraphicFramePr>
        <p:xfrm>
          <a:off x="697876" y="1978829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1942704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0394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3553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659233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704577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09306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806207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0864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12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5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0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4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8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7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7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8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1202-EA44-4820-A09A-E28B2FB9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232348"/>
            <a:ext cx="9005061" cy="1698052"/>
          </a:xfrm>
        </p:spPr>
        <p:txBody>
          <a:bodyPr/>
          <a:lstStyle/>
          <a:p>
            <a:r>
              <a:rPr lang="en-US" dirty="0"/>
              <a:t>Dynamic programming with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C01A-94BB-41D3-8991-56A64678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2" y="3642609"/>
            <a:ext cx="11812249" cy="2983043"/>
          </a:xfrm>
        </p:spPr>
        <p:txBody>
          <a:bodyPr>
            <a:normAutofit/>
          </a:bodyPr>
          <a:lstStyle/>
          <a:p>
            <a:r>
              <a:rPr lang="en-US" dirty="0"/>
              <a:t>Uses lazy evaluation to calculate values only when required</a:t>
            </a:r>
          </a:p>
          <a:p>
            <a:r>
              <a:rPr lang="en-US" dirty="0"/>
              <a:t>Complexity depends on data structure used (binary tree in this case)</a:t>
            </a:r>
          </a:p>
          <a:p>
            <a:r>
              <a:rPr lang="en-US" dirty="0"/>
              <a:t>Same as the recursive code but caches calculated values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		             best case: two inputs are same, example: “test” “test”</a:t>
            </a:r>
          </a:p>
          <a:p>
            <a:pPr marL="0" indent="0">
              <a:buNone/>
            </a:pP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Ω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N*M*log(N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	 worst case: two inputs have lcs of 0, example: “test” “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foobar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O (N*M*log(N))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CF01D-C066-4129-8315-CC33C4ED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5" y="1390297"/>
            <a:ext cx="7734926" cy="18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21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5520</TotalTime>
  <Words>486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charter</vt:lpstr>
      <vt:lpstr>Google Sans</vt:lpstr>
      <vt:lpstr>Trebuchet MS</vt:lpstr>
      <vt:lpstr>Wingdings 3</vt:lpstr>
      <vt:lpstr>Facet</vt:lpstr>
      <vt:lpstr>Longest Common Subsequence</vt:lpstr>
      <vt:lpstr>Sample cases</vt:lpstr>
      <vt:lpstr>Naive code</vt:lpstr>
      <vt:lpstr>PowerPoint Presentation</vt:lpstr>
      <vt:lpstr>Dynamic programming</vt:lpstr>
      <vt:lpstr>Fields where dynamic programming is heavily used</vt:lpstr>
      <vt:lpstr>Dynamic programming solution</vt:lpstr>
      <vt:lpstr>PowerPoint Presentation</vt:lpstr>
      <vt:lpstr>Dynamic programming with memoization</vt:lpstr>
      <vt:lpstr>Test cases</vt:lpstr>
      <vt:lpstr>Memoization with arrays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Sarp Ozdemir</dc:creator>
  <cp:lastModifiedBy>Sarp Ozdemir</cp:lastModifiedBy>
  <cp:revision>28</cp:revision>
  <dcterms:created xsi:type="dcterms:W3CDTF">2020-10-31T10:37:06Z</dcterms:created>
  <dcterms:modified xsi:type="dcterms:W3CDTF">2020-11-16T05:39:37Z</dcterms:modified>
</cp:coreProperties>
</file>