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721475" cx="8961425"/>
  <p:notesSz cx="6797675" cy="9926625"/>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p15:guide id="1" orient="horz" pos="3127">
          <p15:clr>
            <a:srgbClr val="A4A3A4"/>
          </p15:clr>
        </p15:guide>
        <p15:guide id="2" pos="2142">
          <p15:clr>
            <a:srgbClr val="A4A3A4"/>
          </p15:clr>
        </p15:guide>
      </p15:notesGuideLst>
    </p:ext>
    <p:ext uri="http://customooxmlschemas.google.com/">
      <go:slidesCustomData xmlns:go="http://customooxmlschemas.google.com/" r:id="rId20" roundtripDataSignature="AMtx7mivKw7hbS/4cwar01tb28mr0Fw/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3" orient="horz"/>
        <p:guide pos="5535"/>
        <p:guide pos="119"/>
        <p:guide pos="3664"/>
      </p:guideLst>
    </p:cSldViewPr>
  </p:slideViewPr>
  <p:notesViewPr>
    <p:cSldViewPr snapToGrid="0">
      <p:cViewPr varScale="1">
        <p:scale>
          <a:sx n="100" d="100"/>
          <a:sy n="100" d="100"/>
        </p:scale>
        <p:origin x="0" y="0"/>
      </p:cViewPr>
      <p:guideLst>
        <p:guide pos="3127" orient="horz"/>
        <p:guide pos="2142"/>
      </p:guideLst>
    </p:cSldViewPr>
  </p:notes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slideMaster" Target="slideMasters/slideMaster2.xml"/><Relationship Id="rId19" Type="http://schemas.openxmlformats.org/officeDocument/2006/relationships/font" Target="fonts/QuattrocentoSans-boldItalic.fntdata"/><Relationship Id="rId6" Type="http://schemas.openxmlformats.org/officeDocument/2006/relationships/notesMaster" Target="notesMasters/notesMaster1.xml"/><Relationship Id="rId18" Type="http://schemas.openxmlformats.org/officeDocument/2006/relationships/font" Target="fonts/QuattrocentoSans-italic.fntdata"/><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87363" y="620713"/>
            <a:ext cx="5827712" cy="43703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
        <p:nvSpPr>
          <p:cNvPr id="4" name="Google Shape;4;n"/>
          <p:cNvSpPr txBox="1"/>
          <p:nvPr>
            <p:ph idx="1" type="body"/>
          </p:nvPr>
        </p:nvSpPr>
        <p:spPr>
          <a:xfrm>
            <a:off x="472065" y="5333979"/>
            <a:ext cx="5859954" cy="122914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50519" lvl="1" marL="914400" marR="0" rtl="0" algn="l">
              <a:lnSpc>
                <a:spcPct val="100000"/>
              </a:lnSpc>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2pPr>
            <a:lvl3pPr indent="-350519" lvl="2" marL="1371600" marR="0" rtl="0" algn="l">
              <a:lnSpc>
                <a:spcPct val="100000"/>
              </a:lnSpc>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4pPr>
            <a:lvl5pPr indent="-319023" lvl="4" marL="22860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140848" y="9545294"/>
            <a:ext cx="191168" cy="185676"/>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 name="Google Shape;6;n"/>
          <p:cNvSpPr txBox="1"/>
          <p:nvPr>
            <p:ph idx="11" type="ftr"/>
          </p:nvPr>
        </p:nvSpPr>
        <p:spPr>
          <a:xfrm>
            <a:off x="6331953" y="110938"/>
            <a:ext cx="65" cy="122914"/>
          </a:xfrm>
          <a:prstGeom prst="rect">
            <a:avLst/>
          </a:prstGeom>
          <a:noFill/>
          <a:ln>
            <a:noFill/>
          </a:ln>
        </p:spPr>
        <p:txBody>
          <a:bodyPr anchorCtr="0" anchor="b" bIns="0" lIns="0" spcFirstLastPara="1" rIns="0" wrap="square" tIns="0">
            <a:sp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p:nvPr>
            <p:ph idx="2" type="sldImg"/>
          </p:nvPr>
        </p:nvSpPr>
        <p:spPr>
          <a:xfrm>
            <a:off x="487363" y="620713"/>
            <a:ext cx="5827712" cy="43703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
        <p:nvSpPr>
          <p:cNvPr id="38" name="Google Shape;38;p1:notes"/>
          <p:cNvSpPr txBox="1"/>
          <p:nvPr>
            <p:ph idx="1" type="body"/>
          </p:nvPr>
        </p:nvSpPr>
        <p:spPr>
          <a:xfrm>
            <a:off x="472065" y="5333978"/>
            <a:ext cx="5859954" cy="24582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sp>
        <p:nvSpPr>
          <p:cNvPr id="39" name="Google Shape;39;p1:notes"/>
          <p:cNvSpPr txBox="1"/>
          <p:nvPr>
            <p:ph idx="12" type="sldNum"/>
          </p:nvPr>
        </p:nvSpPr>
        <p:spPr>
          <a:xfrm>
            <a:off x="6245419" y="9545294"/>
            <a:ext cx="86598" cy="185676"/>
          </a:xfrm>
          <a:prstGeom prst="rect">
            <a:avLst/>
          </a:prstGeom>
          <a:noFill/>
          <a:ln>
            <a:noFill/>
          </a:ln>
        </p:spPr>
        <p:txBody>
          <a:bodyPr anchorCtr="0" anchor="b" bIns="0" lIns="0" spcFirstLastPara="1" rIns="0" wrap="square" tIns="0">
            <a:sp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a0a8055e2b_0_0:notes"/>
          <p:cNvSpPr txBox="1"/>
          <p:nvPr>
            <p:ph idx="1" type="body"/>
          </p:nvPr>
        </p:nvSpPr>
        <p:spPr>
          <a:xfrm>
            <a:off x="472065" y="5333979"/>
            <a:ext cx="5859900" cy="1229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8" name="Google Shape;48;ga0a8055e2b_0_0:notes"/>
          <p:cNvSpPr/>
          <p:nvPr>
            <p:ph idx="2" type="sldImg"/>
          </p:nvPr>
        </p:nvSpPr>
        <p:spPr>
          <a:xfrm>
            <a:off x="487363" y="620713"/>
            <a:ext cx="5827800" cy="43704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8:notes"/>
          <p:cNvSpPr/>
          <p:nvPr>
            <p:ph idx="2" type="sldImg"/>
          </p:nvPr>
        </p:nvSpPr>
        <p:spPr>
          <a:xfrm>
            <a:off x="487363" y="620713"/>
            <a:ext cx="5827712" cy="43703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
        <p:nvSpPr>
          <p:cNvPr id="68" name="Google Shape;68;p8:notes"/>
          <p:cNvSpPr txBox="1"/>
          <p:nvPr>
            <p:ph idx="1" type="body"/>
          </p:nvPr>
        </p:nvSpPr>
        <p:spPr>
          <a:xfrm>
            <a:off x="472065" y="5333979"/>
            <a:ext cx="5859954" cy="122914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sp>
        <p:nvSpPr>
          <p:cNvPr id="69" name="Google Shape;69;p8:notes"/>
          <p:cNvSpPr txBox="1"/>
          <p:nvPr>
            <p:ph idx="12" type="sldNum"/>
          </p:nvPr>
        </p:nvSpPr>
        <p:spPr>
          <a:xfrm>
            <a:off x="6140848" y="9545294"/>
            <a:ext cx="191168" cy="185676"/>
          </a:xfrm>
          <a:prstGeom prst="rect">
            <a:avLst/>
          </a:prstGeom>
          <a:noFill/>
          <a:ln>
            <a:noFill/>
          </a:ln>
        </p:spPr>
        <p:txBody>
          <a:bodyPr anchorCtr="0" anchor="b" bIns="0" lIns="0" spcFirstLastPara="1" rIns="0" wrap="square" tIns="0">
            <a:sp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487363" y="620713"/>
            <a:ext cx="5827712" cy="43703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
        <p:nvSpPr>
          <p:cNvPr id="77" name="Google Shape;77;p3:notes"/>
          <p:cNvSpPr txBox="1"/>
          <p:nvPr>
            <p:ph idx="1" type="body"/>
          </p:nvPr>
        </p:nvSpPr>
        <p:spPr>
          <a:xfrm>
            <a:off x="472065" y="5333979"/>
            <a:ext cx="5859954" cy="122914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Leverage EBIT slide, then flow into Revenue, COGS and Operational Expenses</a:t>
            </a:r>
            <a:endParaRPr/>
          </a:p>
        </p:txBody>
      </p:sp>
      <p:sp>
        <p:nvSpPr>
          <p:cNvPr id="78" name="Google Shape;78;p3:notes"/>
          <p:cNvSpPr txBox="1"/>
          <p:nvPr>
            <p:ph idx="12" type="sldNum"/>
          </p:nvPr>
        </p:nvSpPr>
        <p:spPr>
          <a:xfrm>
            <a:off x="6140848" y="9545294"/>
            <a:ext cx="191168" cy="185676"/>
          </a:xfrm>
          <a:prstGeom prst="rect">
            <a:avLst/>
          </a:prstGeom>
          <a:noFill/>
          <a:ln>
            <a:noFill/>
          </a:ln>
        </p:spPr>
        <p:txBody>
          <a:bodyPr anchorCtr="0" anchor="b" bIns="0" lIns="0" spcFirstLastPara="1" rIns="0" wrap="square" tIns="0">
            <a:sp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d18a8ecc9_0_140:notes"/>
          <p:cNvSpPr/>
          <p:nvPr>
            <p:ph idx="2" type="sldImg"/>
          </p:nvPr>
        </p:nvSpPr>
        <p:spPr>
          <a:xfrm>
            <a:off x="487363" y="620713"/>
            <a:ext cx="5827800" cy="4370400"/>
          </a:xfrm>
          <a:custGeom>
            <a:rect b="b" l="l" r="r" t="t"/>
            <a:pathLst>
              <a:path extrusionOk="0" h="120000" w="120000">
                <a:moveTo>
                  <a:pt x="0" y="0"/>
                </a:moveTo>
                <a:lnTo>
                  <a:pt x="120000" y="0"/>
                </a:lnTo>
                <a:lnTo>
                  <a:pt x="120000" y="120000"/>
                </a:lnTo>
                <a:lnTo>
                  <a:pt x="0" y="120000"/>
                </a:lnTo>
                <a:close/>
              </a:path>
            </a:pathLst>
          </a:custGeom>
        </p:spPr>
      </p:sp>
      <p:sp>
        <p:nvSpPr>
          <p:cNvPr id="88" name="Google Shape;88;g9d18a8ecc9_0_140:notes"/>
          <p:cNvSpPr txBox="1"/>
          <p:nvPr>
            <p:ph idx="1" type="body"/>
          </p:nvPr>
        </p:nvSpPr>
        <p:spPr>
          <a:xfrm>
            <a:off x="472065" y="5333979"/>
            <a:ext cx="5859900" cy="122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 name="Google Shape;89;g9d18a8ecc9_0_140:notes"/>
          <p:cNvSpPr txBox="1"/>
          <p:nvPr>
            <p:ph idx="12" type="sldNum"/>
          </p:nvPr>
        </p:nvSpPr>
        <p:spPr>
          <a:xfrm>
            <a:off x="6140848" y="9545294"/>
            <a:ext cx="191100" cy="1857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d18a8ecc9_0_9:notes"/>
          <p:cNvSpPr/>
          <p:nvPr>
            <p:ph idx="2" type="sldImg"/>
          </p:nvPr>
        </p:nvSpPr>
        <p:spPr>
          <a:xfrm>
            <a:off x="487363" y="620713"/>
            <a:ext cx="5827800" cy="43704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
        <p:nvSpPr>
          <p:cNvPr id="97" name="Google Shape;97;g9d18a8ecc9_0_9:notes"/>
          <p:cNvSpPr txBox="1"/>
          <p:nvPr>
            <p:ph idx="1" type="body"/>
          </p:nvPr>
        </p:nvSpPr>
        <p:spPr>
          <a:xfrm>
            <a:off x="472065" y="5333979"/>
            <a:ext cx="5859900" cy="1229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Leverage EBIT slide, then flow into Revenue, COGS and Operational Expenses</a:t>
            </a:r>
            <a:endParaRPr/>
          </a:p>
        </p:txBody>
      </p:sp>
      <p:sp>
        <p:nvSpPr>
          <p:cNvPr id="98" name="Google Shape;98;g9d18a8ecc9_0_9:notes"/>
          <p:cNvSpPr txBox="1"/>
          <p:nvPr>
            <p:ph idx="12" type="sldNum"/>
          </p:nvPr>
        </p:nvSpPr>
        <p:spPr>
          <a:xfrm>
            <a:off x="6140848" y="9545294"/>
            <a:ext cx="191100" cy="1857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d18a8ecc9_0_112:notes"/>
          <p:cNvSpPr txBox="1"/>
          <p:nvPr>
            <p:ph idx="1" type="body"/>
          </p:nvPr>
        </p:nvSpPr>
        <p:spPr>
          <a:xfrm>
            <a:off x="472065" y="5333979"/>
            <a:ext cx="5859900" cy="1229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10" name="Google Shape;110;g9d18a8ecc9_0_112:notes"/>
          <p:cNvSpPr/>
          <p:nvPr>
            <p:ph idx="2" type="sldImg"/>
          </p:nvPr>
        </p:nvSpPr>
        <p:spPr>
          <a:xfrm>
            <a:off x="487363" y="620713"/>
            <a:ext cx="5827800" cy="43704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d18a8ecc9_0_22:notes"/>
          <p:cNvSpPr txBox="1"/>
          <p:nvPr>
            <p:ph idx="1" type="body"/>
          </p:nvPr>
        </p:nvSpPr>
        <p:spPr>
          <a:xfrm>
            <a:off x="472065" y="5333979"/>
            <a:ext cx="5859900" cy="1229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22" name="Google Shape;122;g9d18a8ecc9_0_22:notes"/>
          <p:cNvSpPr/>
          <p:nvPr>
            <p:ph idx="2" type="sldImg"/>
          </p:nvPr>
        </p:nvSpPr>
        <p:spPr>
          <a:xfrm>
            <a:off x="487363" y="620713"/>
            <a:ext cx="5827800" cy="43704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accent4"/>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d18a8ecc9_0_48:notes"/>
          <p:cNvSpPr/>
          <p:nvPr>
            <p:ph idx="2" type="sldImg"/>
          </p:nvPr>
        </p:nvSpPr>
        <p:spPr>
          <a:xfrm>
            <a:off x="487363" y="620713"/>
            <a:ext cx="5827800" cy="43704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d18a8ecc9_0_48:notes"/>
          <p:cNvSpPr txBox="1"/>
          <p:nvPr>
            <p:ph idx="1" type="body"/>
          </p:nvPr>
        </p:nvSpPr>
        <p:spPr>
          <a:xfrm>
            <a:off x="472065" y="5333979"/>
            <a:ext cx="5859900" cy="122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3" name="Google Shape;133;g9d18a8ecc9_0_48:notes"/>
          <p:cNvSpPr txBox="1"/>
          <p:nvPr>
            <p:ph idx="12" type="sldNum"/>
          </p:nvPr>
        </p:nvSpPr>
        <p:spPr>
          <a:xfrm>
            <a:off x="6140848" y="9545294"/>
            <a:ext cx="191100" cy="1857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2.vml"/><Relationship Id="rId3" Type="http://schemas.openxmlformats.org/officeDocument/2006/relationships/oleObject" Target="../embeddings/oleObject2.bin"/><Relationship Id="rId4" Type="http://schemas.openxmlformats.org/officeDocument/2006/relationships/oleObject" Target="../embeddings/oleObject2.bin"/><Relationship Id="rId5" Type="http://schemas.openxmlformats.org/officeDocument/2006/relationships/image" Target="../media/image1.png"/><Relationship Id="rId6"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3.vml"/><Relationship Id="rId3" Type="http://schemas.openxmlformats.org/officeDocument/2006/relationships/oleObject" Target="../embeddings/oleObject3.bin"/><Relationship Id="rId4" Type="http://schemas.openxmlformats.org/officeDocument/2006/relationships/oleObject" Target="../embeddings/oleObject3.bin"/><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3" name="Shape 13"/>
        <p:cNvGrpSpPr/>
        <p:nvPr/>
      </p:nvGrpSpPr>
      <p:grpSpPr>
        <a:xfrm>
          <a:off x="0" y="0"/>
          <a:ext cx="0" cy="0"/>
          <a:chOff x="0" y="0"/>
          <a:chExt cx="0" cy="0"/>
        </a:xfrm>
      </p:grpSpPr>
      <p:sp>
        <p:nvSpPr>
          <p:cNvPr id="14" name="Google Shape;14;p10"/>
          <p:cNvSpPr/>
          <p:nvPr/>
        </p:nvSpPr>
        <p:spPr>
          <a:xfrm>
            <a:off x="0" y="4630993"/>
            <a:ext cx="8961438" cy="209048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graphicFrame>
        <p:nvGraphicFramePr>
          <p:cNvPr id="15" name="Google Shape;15;p10"/>
          <p:cNvGraphicFramePr/>
          <p:nvPr/>
        </p:nvGraphicFramePr>
        <p:xfrm>
          <a:off x="1588" y="1588"/>
          <a:ext cx="1587" cy="1587"/>
        </p:xfrm>
        <a:graphic>
          <a:graphicData uri="http://schemas.openxmlformats.org/presentationml/2006/ole">
            <mc:AlternateContent>
              <mc:Choice Requires="v">
                <p:oleObj r:id="rId3" imgH="1587" imgW="1587" progId="TCLayout.ActiveDocument.1" spid="_x0000_s1">
                  <p:embed/>
                </p:oleObj>
              </mc:Choice>
              <mc:Fallback>
                <p:oleObj r:id="rId4" imgH="1587" imgW="1587" progId="TCLayout.ActiveDocument.1">
                  <p:embed/>
                  <p:pic>
                    <p:nvPicPr>
                      <p:cNvPr id="15" name="Google Shape;15;p10"/>
                      <p:cNvPicPr preferRelativeResize="0"/>
                      <p:nvPr/>
                    </p:nvPicPr>
                    <p:blipFill rotWithShape="1">
                      <a:blip r:embed="rId5">
                        <a:alphaModFix/>
                      </a:blip>
                      <a:srcRect b="0" l="0" r="0" t="0"/>
                      <a:stretch/>
                    </p:blipFill>
                    <p:spPr>
                      <a:xfrm>
                        <a:off x="1588" y="1588"/>
                        <a:ext cx="1587" cy="1587"/>
                      </a:xfrm>
                      <a:prstGeom prst="rect">
                        <a:avLst/>
                      </a:prstGeom>
                      <a:noFill/>
                      <a:ln>
                        <a:noFill/>
                      </a:ln>
                    </p:spPr>
                  </p:pic>
                </p:oleObj>
              </mc:Fallback>
            </mc:AlternateContent>
          </a:graphicData>
        </a:graphic>
      </p:graphicFrame>
      <p:sp>
        <p:nvSpPr>
          <p:cNvPr id="16" name="Google Shape;16;p10"/>
          <p:cNvSpPr txBox="1"/>
          <p:nvPr>
            <p:ph type="ctrTitle"/>
          </p:nvPr>
        </p:nvSpPr>
        <p:spPr>
          <a:xfrm>
            <a:off x="233363" y="3475212"/>
            <a:ext cx="7368890" cy="4924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sz="32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subTitle"/>
          </p:nvPr>
        </p:nvSpPr>
        <p:spPr>
          <a:xfrm>
            <a:off x="233363" y="4761441"/>
            <a:ext cx="7368890" cy="2154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p:txBody>
      </p:sp>
      <p:sp>
        <p:nvSpPr>
          <p:cNvPr id="18" name="Google Shape;18;p10"/>
          <p:cNvSpPr/>
          <p:nvPr/>
        </p:nvSpPr>
        <p:spPr>
          <a:xfrm>
            <a:off x="8132763" y="36513"/>
            <a:ext cx="657225" cy="12223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pic>
        <p:nvPicPr>
          <p:cNvPr descr="https://lh4.googleusercontent.com/Mo5xEJ40kcGhKGf19rqfoefwMDgEDGstwv3C0JMs_Y1J7HXWuY8KuHjIz12F4qpz39l8989Nh5t9fTPG58GPBPEtE9L9dY0nOi1oyFoNENbnqmS8eFn9dFoas4bIwH5xdPoSfddu" id="19" name="Google Shape;19;p10"/>
          <p:cNvPicPr preferRelativeResize="0"/>
          <p:nvPr/>
        </p:nvPicPr>
        <p:blipFill rotWithShape="1">
          <a:blip r:embed="rId6">
            <a:alphaModFix/>
          </a:blip>
          <a:srcRect b="0" l="0" r="0" t="0"/>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0" name="Shape 20"/>
        <p:cNvGrpSpPr/>
        <p:nvPr/>
      </p:nvGrpSpPr>
      <p:grpSpPr>
        <a:xfrm>
          <a:off x="0" y="0"/>
          <a:ext cx="0" cy="0"/>
          <a:chOff x="0" y="0"/>
          <a:chExt cx="0" cy="0"/>
        </a:xfrm>
      </p:grpSpPr>
      <p:graphicFrame>
        <p:nvGraphicFramePr>
          <p:cNvPr id="21" name="Google Shape;21;p11"/>
          <p:cNvGraphicFramePr/>
          <p:nvPr/>
        </p:nvGraphicFramePr>
        <p:xfrm>
          <a:off x="1588" y="1588"/>
          <a:ext cx="1587" cy="1587"/>
        </p:xfrm>
        <a:graphic>
          <a:graphicData uri="http://schemas.openxmlformats.org/presentationml/2006/ole">
            <mc:AlternateContent>
              <mc:Choice Requires="v">
                <p:oleObj r:id="rId3" imgH="1587" imgW="1587" progId="TCLayout.ActiveDocument.1" spid="_x0000_s1">
                  <p:embed/>
                </p:oleObj>
              </mc:Choice>
              <mc:Fallback>
                <p:oleObj r:id="rId4" imgH="1587" imgW="1587" progId="TCLayout.ActiveDocument.1">
                  <p:embed/>
                  <p:pic>
                    <p:nvPicPr>
                      <p:cNvPr id="21" name="Google Shape;21;p11"/>
                      <p:cNvPicPr preferRelativeResize="0"/>
                      <p:nvPr/>
                    </p:nvPicPr>
                    <p:blipFill rotWithShape="1">
                      <a:blip r:embed="rId5">
                        <a:alphaModFix/>
                      </a:blip>
                      <a:srcRect b="0" l="0" r="0" t="0"/>
                      <a:stretch/>
                    </p:blipFill>
                    <p:spPr>
                      <a:xfrm>
                        <a:off x="1588" y="1588"/>
                        <a:ext cx="1587" cy="1587"/>
                      </a:xfrm>
                      <a:prstGeom prst="rect">
                        <a:avLst/>
                      </a:prstGeom>
                      <a:noFill/>
                      <a:ln>
                        <a:noFill/>
                      </a:ln>
                    </p:spPr>
                  </p:pic>
                </p:oleObj>
              </mc:Fallback>
            </mc:AlternateContent>
          </a:graphicData>
        </a:graphic>
      </p:graphicFrame>
      <p:sp>
        <p:nvSpPr>
          <p:cNvPr id="22" name="Google Shape;22;p11"/>
          <p:cNvSpPr txBox="1"/>
          <p:nvPr>
            <p:ph type="title"/>
          </p:nvPr>
        </p:nvSpPr>
        <p:spPr>
          <a:xfrm>
            <a:off x="171451" y="230188"/>
            <a:ext cx="8618537" cy="29238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3" name="Google Shape;23;p11"/>
          <p:cNvCxnSpPr/>
          <p:nvPr/>
        </p:nvCxnSpPr>
        <p:spPr>
          <a:xfrm>
            <a:off x="88960" y="887678"/>
            <a:ext cx="8784976" cy="0"/>
          </a:xfrm>
          <a:prstGeom prst="straightConnector1">
            <a:avLst/>
          </a:prstGeom>
          <a:noFill/>
          <a:ln cap="flat" cmpd="sng" w="25400">
            <a:solidFill>
              <a:srgbClr val="000000"/>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29" name="Shape 29"/>
        <p:cNvGrpSpPr/>
        <p:nvPr/>
      </p:nvGrpSpPr>
      <p:grpSpPr>
        <a:xfrm>
          <a:off x="0" y="0"/>
          <a:ext cx="0" cy="0"/>
          <a:chOff x="0" y="0"/>
          <a:chExt cx="0" cy="0"/>
        </a:xfrm>
      </p:grpSpPr>
      <p:sp>
        <p:nvSpPr>
          <p:cNvPr id="30" name="Google Shape;30;p13"/>
          <p:cNvSpPr txBox="1"/>
          <p:nvPr>
            <p:ph type="title"/>
          </p:nvPr>
        </p:nvSpPr>
        <p:spPr>
          <a:xfrm>
            <a:off x="171453" y="230190"/>
            <a:ext cx="8618538" cy="2244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4"/>
          <p:cNvSpPr txBox="1"/>
          <p:nvPr>
            <p:ph type="title"/>
          </p:nvPr>
        </p:nvSpPr>
        <p:spPr>
          <a:xfrm>
            <a:off x="171453" y="230190"/>
            <a:ext cx="8618538" cy="2244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3" name="Shape 33"/>
        <p:cNvGrpSpPr/>
        <p:nvPr/>
      </p:nvGrpSpPr>
      <p:grpSpPr>
        <a:xfrm>
          <a:off x="0" y="0"/>
          <a:ext cx="0" cy="0"/>
          <a:chOff x="0" y="0"/>
          <a:chExt cx="0" cy="0"/>
        </a:xfrm>
      </p:grpSpPr>
      <p:sp>
        <p:nvSpPr>
          <p:cNvPr id="34" name="Google Shape;34;p15"/>
          <p:cNvSpPr txBox="1"/>
          <p:nvPr>
            <p:ph type="title"/>
          </p:nvPr>
        </p:nvSpPr>
        <p:spPr>
          <a:xfrm>
            <a:off x="171453" y="230190"/>
            <a:ext cx="8618538" cy="2244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2296319" y="2519680"/>
            <a:ext cx="4302125" cy="94460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371475" lvl="1" marL="914400" algn="l">
              <a:lnSpc>
                <a:spcPct val="100000"/>
              </a:lnSpc>
              <a:spcBef>
                <a:spcPts val="0"/>
              </a:spcBef>
              <a:spcAft>
                <a:spcPts val="0"/>
              </a:spcAft>
              <a:buSzPts val="2250"/>
              <a:buChar char="▪"/>
              <a:defRPr/>
            </a:lvl2pPr>
            <a:lvl3pPr indent="-365760" lvl="2" marL="1371600" algn="l">
              <a:lnSpc>
                <a:spcPct val="100000"/>
              </a:lnSpc>
              <a:spcBef>
                <a:spcPts val="0"/>
              </a:spcBef>
              <a:spcAft>
                <a:spcPts val="0"/>
              </a:spcAft>
              <a:buSzPts val="2160"/>
              <a:buChar char="–"/>
              <a:defRPr/>
            </a:lvl3pPr>
            <a:lvl4pPr indent="-365760" lvl="3" marL="1828800" algn="l">
              <a:lnSpc>
                <a:spcPct val="100000"/>
              </a:lnSpc>
              <a:spcBef>
                <a:spcPts val="0"/>
              </a:spcBef>
              <a:spcAft>
                <a:spcPts val="0"/>
              </a:spcAft>
              <a:buSzPts val="2160"/>
              <a:buChar char="▫"/>
              <a:defRPr/>
            </a:lvl4pPr>
            <a:lvl5pPr indent="-330326" lvl="4" marL="2286000" algn="l">
              <a:lnSpc>
                <a:spcPct val="100000"/>
              </a:lnSpc>
              <a:spcBef>
                <a:spcPts val="0"/>
              </a:spcBef>
              <a:spcAft>
                <a:spcPts val="0"/>
              </a:spcAft>
              <a:buSzPts val="1602"/>
              <a:buChar char="-"/>
              <a:defRPr/>
            </a:lvl5pPr>
            <a:lvl6pPr indent="-330326" lvl="5" marL="2743200" algn="l">
              <a:lnSpc>
                <a:spcPct val="100000"/>
              </a:lnSpc>
              <a:spcBef>
                <a:spcPts val="0"/>
              </a:spcBef>
              <a:spcAft>
                <a:spcPts val="0"/>
              </a:spcAft>
              <a:buSzPts val="1602"/>
              <a:buChar char="-"/>
              <a:defRPr/>
            </a:lvl6pPr>
            <a:lvl7pPr indent="-330326" lvl="6" marL="3200400" algn="l">
              <a:lnSpc>
                <a:spcPct val="100000"/>
              </a:lnSpc>
              <a:spcBef>
                <a:spcPts val="0"/>
              </a:spcBef>
              <a:spcAft>
                <a:spcPts val="0"/>
              </a:spcAft>
              <a:buSzPts val="1602"/>
              <a:buChar char="-"/>
              <a:defRPr/>
            </a:lvl7pPr>
            <a:lvl8pPr indent="-330327" lvl="7" marL="3657600" algn="l">
              <a:lnSpc>
                <a:spcPct val="100000"/>
              </a:lnSpc>
              <a:spcBef>
                <a:spcPts val="0"/>
              </a:spcBef>
              <a:spcAft>
                <a:spcPts val="0"/>
              </a:spcAft>
              <a:buSzPts val="1602"/>
              <a:buChar char="-"/>
              <a:defRPr/>
            </a:lvl8pPr>
            <a:lvl9pPr indent="-330327" lvl="8" marL="4114800" algn="l">
              <a:lnSpc>
                <a:spcPct val="100000"/>
              </a:lnSpc>
              <a:spcBef>
                <a:spcPts val="0"/>
              </a:spcBef>
              <a:spcAft>
                <a:spcPts val="0"/>
              </a:spcAft>
              <a:buSzPts val="1602"/>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theme" Target="../theme/theme1.xml"/><Relationship Id="rId7"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 name="Shape 7"/>
        <p:cNvGrpSpPr/>
        <p:nvPr/>
      </p:nvGrpSpPr>
      <p:grpSpPr>
        <a:xfrm>
          <a:off x="0" y="0"/>
          <a:ext cx="0" cy="0"/>
          <a:chOff x="0" y="0"/>
          <a:chExt cx="0" cy="0"/>
        </a:xfrm>
      </p:grpSpPr>
      <p:graphicFrame>
        <p:nvGraphicFramePr>
          <p:cNvPr id="8" name="Google Shape;8;p9"/>
          <p:cNvGraphicFramePr/>
          <p:nvPr/>
        </p:nvGraphicFramePr>
        <p:xfrm>
          <a:off x="0" y="0"/>
          <a:ext cx="158750" cy="158750"/>
        </p:xfrm>
        <a:graphic>
          <a:graphicData uri="http://schemas.openxmlformats.org/presentationml/2006/ole">
            <mc:AlternateContent>
              <mc:Choice Requires="v">
                <p:oleObj r:id="rId1" imgH="158750" imgW="158750" progId="TCLayout.ActiveDocument.1" spid="_x0000_s1">
                  <p:embed/>
                </p:oleObj>
              </mc:Choice>
              <mc:Fallback>
                <p:oleObj r:id="rId2" imgH="158750" imgW="158750" progId="TCLayout.ActiveDocument.1">
                  <p:embed/>
                  <p:pic>
                    <p:nvPicPr>
                      <p:cNvPr id="8" name="Google Shape;8;p9"/>
                      <p:cNvPicPr preferRelativeResize="0"/>
                      <p:nvPr/>
                    </p:nvPicPr>
                    <p:blipFill rotWithShape="1">
                      <a:blip r:embed="rId3">
                        <a:alphaModFix/>
                      </a:blip>
                      <a:srcRect b="0" l="0" r="0" t="0"/>
                      <a:stretch/>
                    </p:blipFill>
                    <p:spPr>
                      <a:xfrm>
                        <a:off x="0" y="0"/>
                        <a:ext cx="158750" cy="158750"/>
                      </a:xfrm>
                      <a:prstGeom prst="rect">
                        <a:avLst/>
                      </a:prstGeom>
                      <a:noFill/>
                      <a:ln>
                        <a:noFill/>
                      </a:ln>
                    </p:spPr>
                  </p:pic>
                </p:oleObj>
              </mc:Fallback>
            </mc:AlternateContent>
          </a:graphicData>
        </a:graphic>
      </p:graphicFrame>
      <p:sp>
        <p:nvSpPr>
          <p:cNvPr id="9" name="Google Shape;9;p9"/>
          <p:cNvSpPr/>
          <p:nvPr/>
        </p:nvSpPr>
        <p:spPr>
          <a:xfrm>
            <a:off x="8132763" y="36513"/>
            <a:ext cx="657225" cy="122237"/>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10" name="Google Shape;10;p9"/>
          <p:cNvSpPr txBox="1"/>
          <p:nvPr>
            <p:ph idx="1" type="body"/>
          </p:nvPr>
        </p:nvSpPr>
        <p:spPr>
          <a:xfrm>
            <a:off x="2296318" y="2519678"/>
            <a:ext cx="4302125" cy="1231106"/>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55600" lvl="1" marL="914400" marR="0" rtl="0" algn="l">
              <a:lnSpc>
                <a:spcPct val="100000"/>
              </a:lnSpc>
              <a:spcBef>
                <a:spcPts val="0"/>
              </a:spcBef>
              <a:spcAft>
                <a:spcPts val="0"/>
              </a:spcAft>
              <a:buClr>
                <a:schemeClr val="dk2"/>
              </a:buClr>
              <a:buSzPts val="2000"/>
              <a:buFont typeface="Arial"/>
              <a:buChar char="▪"/>
              <a:defRPr b="0" i="0" sz="1600" u="none" cap="none" strike="noStrike">
                <a:solidFill>
                  <a:schemeClr val="dk1"/>
                </a:solidFill>
                <a:latin typeface="Arial"/>
                <a:ea typeface="Arial"/>
                <a:cs typeface="Arial"/>
                <a:sym typeface="Arial"/>
              </a:defRPr>
            </a:lvl2pPr>
            <a:lvl3pPr indent="-350519" lvl="2" marL="1371600" marR="0" rtl="0" algn="l">
              <a:lnSpc>
                <a:spcPct val="100000"/>
              </a:lnSpc>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50519" lvl="3" marL="1828800" marR="0" rtl="0" algn="l">
              <a:lnSpc>
                <a:spcPct val="100000"/>
              </a:lnSpc>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4pPr>
            <a:lvl5pPr indent="-319023" lvl="4" marL="22860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319023" lvl="5" marL="27432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6pPr>
            <a:lvl7pPr indent="-319023" lvl="6" marL="32004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7pPr>
            <a:lvl8pPr indent="-319023" lvl="7" marL="36576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8pPr>
            <a:lvl9pPr indent="-319023" lvl="8" marL="4114800" marR="0" rtl="0" algn="l">
              <a:lnSpc>
                <a:spcPct val="100000"/>
              </a:lnSpc>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9pPr>
          </a:lstStyle>
          <a:p/>
        </p:txBody>
      </p:sp>
      <p:sp>
        <p:nvSpPr>
          <p:cNvPr id="11" name="Google Shape;11;p9"/>
          <p:cNvSpPr txBox="1"/>
          <p:nvPr>
            <p:ph type="title"/>
          </p:nvPr>
        </p:nvSpPr>
        <p:spPr>
          <a:xfrm>
            <a:off x="171451" y="230188"/>
            <a:ext cx="8618537" cy="29238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00" u="none" cap="none" strike="noStrike">
                <a:solidFill>
                  <a:schemeClr val="dk2"/>
                </a:solidFill>
                <a:latin typeface="Arial"/>
                <a:ea typeface="Arial"/>
                <a:cs typeface="Arial"/>
                <a:sym typeface="Arial"/>
              </a:defRPr>
            </a:lvl9pPr>
          </a:lstStyle>
          <a:p/>
        </p:txBody>
      </p:sp>
      <p:sp>
        <p:nvSpPr>
          <p:cNvPr id="12" name="Google Shape;12;p9"/>
          <p:cNvSpPr txBox="1"/>
          <p:nvPr/>
        </p:nvSpPr>
        <p:spPr>
          <a:xfrm>
            <a:off x="8632894" y="6485048"/>
            <a:ext cx="157094" cy="153888"/>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2"/>
          <p:cNvSpPr txBox="1"/>
          <p:nvPr>
            <p:ph idx="1" type="body"/>
          </p:nvPr>
        </p:nvSpPr>
        <p:spPr>
          <a:xfrm>
            <a:off x="2296319" y="2519680"/>
            <a:ext cx="4302125" cy="944602"/>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223" u="none" cap="none" strike="noStrike">
                <a:solidFill>
                  <a:schemeClr val="accent6"/>
                </a:solidFill>
                <a:latin typeface="Arial"/>
                <a:ea typeface="Arial"/>
                <a:cs typeface="Arial"/>
                <a:sym typeface="Arial"/>
              </a:defRPr>
            </a:lvl1pPr>
            <a:lvl2pPr indent="-325691" lvl="1" marL="914400" marR="0" rtl="0" algn="l">
              <a:lnSpc>
                <a:spcPct val="100000"/>
              </a:lnSpc>
              <a:spcBef>
                <a:spcPts val="0"/>
              </a:spcBef>
              <a:spcAft>
                <a:spcPts val="0"/>
              </a:spcAft>
              <a:buClr>
                <a:schemeClr val="dk2"/>
              </a:buClr>
              <a:buSzPts val="1529"/>
              <a:buFont typeface="Arial"/>
              <a:buChar char="▪"/>
              <a:defRPr b="0" i="0" sz="1223" u="none" cap="none" strike="noStrike">
                <a:solidFill>
                  <a:schemeClr val="accent6"/>
                </a:solidFill>
                <a:latin typeface="Arial"/>
                <a:ea typeface="Arial"/>
                <a:cs typeface="Arial"/>
                <a:sym typeface="Arial"/>
              </a:defRPr>
            </a:lvl2pPr>
            <a:lvl3pPr indent="-321817" lvl="2" marL="1371600" marR="0" rtl="0" algn="l">
              <a:lnSpc>
                <a:spcPct val="100000"/>
              </a:lnSpc>
              <a:spcBef>
                <a:spcPts val="0"/>
              </a:spcBef>
              <a:spcAft>
                <a:spcPts val="0"/>
              </a:spcAft>
              <a:buClr>
                <a:schemeClr val="dk2"/>
              </a:buClr>
              <a:buSzPts val="1468"/>
              <a:buFont typeface="Arial"/>
              <a:buChar char="–"/>
              <a:defRPr b="0" i="0" sz="1223" u="none" cap="none" strike="noStrike">
                <a:solidFill>
                  <a:schemeClr val="accent6"/>
                </a:solidFill>
                <a:latin typeface="Arial"/>
                <a:ea typeface="Arial"/>
                <a:cs typeface="Arial"/>
                <a:sym typeface="Arial"/>
              </a:defRPr>
            </a:lvl3pPr>
            <a:lvl4pPr indent="-321817" lvl="3" marL="1828800" marR="0" rtl="0" algn="l">
              <a:lnSpc>
                <a:spcPct val="100000"/>
              </a:lnSpc>
              <a:spcBef>
                <a:spcPts val="0"/>
              </a:spcBef>
              <a:spcAft>
                <a:spcPts val="0"/>
              </a:spcAft>
              <a:buClr>
                <a:schemeClr val="dk2"/>
              </a:buClr>
              <a:buSzPts val="1468"/>
              <a:buFont typeface="Arial"/>
              <a:buChar char="▫"/>
              <a:defRPr b="0" i="0" sz="1223" u="none" cap="none" strike="noStrike">
                <a:solidFill>
                  <a:schemeClr val="accent6"/>
                </a:solidFill>
                <a:latin typeface="Arial"/>
                <a:ea typeface="Arial"/>
                <a:cs typeface="Arial"/>
                <a:sym typeface="Arial"/>
              </a:defRPr>
            </a:lvl4pPr>
            <a:lvl5pPr indent="-297688" lvl="4" marL="2286000" marR="0" rtl="0" algn="l">
              <a:lnSpc>
                <a:spcPct val="100000"/>
              </a:lnSpc>
              <a:spcBef>
                <a:spcPts val="0"/>
              </a:spcBef>
              <a:spcAft>
                <a:spcPts val="0"/>
              </a:spcAft>
              <a:buClr>
                <a:schemeClr val="dk2"/>
              </a:buClr>
              <a:buSzPts val="1088"/>
              <a:buFont typeface="Arial"/>
              <a:buChar char="-"/>
              <a:defRPr b="0" i="0" sz="1223" u="none" cap="none" strike="noStrike">
                <a:solidFill>
                  <a:schemeClr val="accent6"/>
                </a:solidFill>
                <a:latin typeface="Arial"/>
                <a:ea typeface="Arial"/>
                <a:cs typeface="Arial"/>
                <a:sym typeface="Arial"/>
              </a:defRPr>
            </a:lvl5pPr>
            <a:lvl6pPr indent="-297688" lvl="5" marL="2743200" marR="0" rtl="0" algn="l">
              <a:lnSpc>
                <a:spcPct val="100000"/>
              </a:lnSpc>
              <a:spcBef>
                <a:spcPts val="0"/>
              </a:spcBef>
              <a:spcAft>
                <a:spcPts val="0"/>
              </a:spcAft>
              <a:buClr>
                <a:schemeClr val="dk2"/>
              </a:buClr>
              <a:buSzPts val="1088"/>
              <a:buFont typeface="Arial"/>
              <a:buChar char="-"/>
              <a:defRPr b="0" i="0" sz="1223" u="none" cap="none" strike="noStrike">
                <a:solidFill>
                  <a:schemeClr val="dk1"/>
                </a:solidFill>
                <a:latin typeface="Arial"/>
                <a:ea typeface="Arial"/>
                <a:cs typeface="Arial"/>
                <a:sym typeface="Arial"/>
              </a:defRPr>
            </a:lvl6pPr>
            <a:lvl7pPr indent="-297688" lvl="6" marL="3200400" marR="0" rtl="0" algn="l">
              <a:lnSpc>
                <a:spcPct val="100000"/>
              </a:lnSpc>
              <a:spcBef>
                <a:spcPts val="0"/>
              </a:spcBef>
              <a:spcAft>
                <a:spcPts val="0"/>
              </a:spcAft>
              <a:buClr>
                <a:schemeClr val="dk2"/>
              </a:buClr>
              <a:buSzPts val="1088"/>
              <a:buFont typeface="Arial"/>
              <a:buChar char="-"/>
              <a:defRPr b="0" i="0" sz="1223" u="none" cap="none" strike="noStrike">
                <a:solidFill>
                  <a:schemeClr val="dk1"/>
                </a:solidFill>
                <a:latin typeface="Arial"/>
                <a:ea typeface="Arial"/>
                <a:cs typeface="Arial"/>
                <a:sym typeface="Arial"/>
              </a:defRPr>
            </a:lvl7pPr>
            <a:lvl8pPr indent="-297688" lvl="7" marL="3657600" marR="0" rtl="0" algn="l">
              <a:lnSpc>
                <a:spcPct val="100000"/>
              </a:lnSpc>
              <a:spcBef>
                <a:spcPts val="0"/>
              </a:spcBef>
              <a:spcAft>
                <a:spcPts val="0"/>
              </a:spcAft>
              <a:buClr>
                <a:schemeClr val="dk2"/>
              </a:buClr>
              <a:buSzPts val="1088"/>
              <a:buFont typeface="Arial"/>
              <a:buChar char="-"/>
              <a:defRPr b="0" i="0" sz="1223" u="none" cap="none" strike="noStrike">
                <a:solidFill>
                  <a:schemeClr val="dk1"/>
                </a:solidFill>
                <a:latin typeface="Arial"/>
                <a:ea typeface="Arial"/>
                <a:cs typeface="Arial"/>
                <a:sym typeface="Arial"/>
              </a:defRPr>
            </a:lvl8pPr>
            <a:lvl9pPr indent="-297688" lvl="8" marL="4114800" marR="0" rtl="0" algn="l">
              <a:lnSpc>
                <a:spcPct val="100000"/>
              </a:lnSpc>
              <a:spcBef>
                <a:spcPts val="0"/>
              </a:spcBef>
              <a:spcAft>
                <a:spcPts val="0"/>
              </a:spcAft>
              <a:buClr>
                <a:schemeClr val="dk2"/>
              </a:buClr>
              <a:buSzPts val="1088"/>
              <a:buFont typeface="Arial"/>
              <a:buChar char="-"/>
              <a:defRPr b="0" i="0" sz="1223" u="none" cap="none" strike="noStrike">
                <a:solidFill>
                  <a:schemeClr val="dk1"/>
                </a:solidFill>
                <a:latin typeface="Arial"/>
                <a:ea typeface="Arial"/>
                <a:cs typeface="Arial"/>
                <a:sym typeface="Arial"/>
              </a:defRPr>
            </a:lvl9pPr>
          </a:lstStyle>
          <a:p/>
        </p:txBody>
      </p:sp>
      <p:sp>
        <p:nvSpPr>
          <p:cNvPr id="26" name="Google Shape;26;p12"/>
          <p:cNvSpPr txBox="1"/>
          <p:nvPr>
            <p:ph type="title"/>
          </p:nvPr>
        </p:nvSpPr>
        <p:spPr>
          <a:xfrm>
            <a:off x="171453" y="230190"/>
            <a:ext cx="8618538" cy="2244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1452" u="none" cap="none" strike="noStrike">
                <a:solidFill>
                  <a:schemeClr val="accent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52"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52"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52"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52"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52"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52"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52"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52" u="none" cap="none" strike="noStrike">
                <a:solidFill>
                  <a:schemeClr val="dk2"/>
                </a:solidFill>
                <a:latin typeface="Arial"/>
                <a:ea typeface="Arial"/>
                <a:cs typeface="Arial"/>
                <a:sym typeface="Arial"/>
              </a:defRPr>
            </a:lvl9pPr>
          </a:lstStyle>
          <a:p/>
        </p:txBody>
      </p:sp>
      <p:sp>
        <p:nvSpPr>
          <p:cNvPr id="27" name="Google Shape;27;p12"/>
          <p:cNvSpPr txBox="1"/>
          <p:nvPr/>
        </p:nvSpPr>
        <p:spPr>
          <a:xfrm>
            <a:off x="8671366" y="6503196"/>
            <a:ext cx="118623" cy="117596"/>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764"/>
              <a:buFont typeface="Arial"/>
              <a:buNone/>
            </a:pPr>
            <a:fld id="{00000000-1234-1234-1234-123412341234}" type="slidenum">
              <a:rPr b="0" i="0" lang="en-US" sz="764" u="none" cap="none" strike="noStrike">
                <a:solidFill>
                  <a:schemeClr val="dk1"/>
                </a:solidFill>
                <a:latin typeface="Arial"/>
                <a:ea typeface="Arial"/>
                <a:cs typeface="Arial"/>
                <a:sym typeface="Arial"/>
              </a:rPr>
              <a:t>‹#›</a:t>
            </a:fld>
            <a:endParaRPr b="0" i="0" sz="764" u="none" cap="none" strike="noStrike">
              <a:solidFill>
                <a:schemeClr val="dk1"/>
              </a:solidFill>
              <a:latin typeface="Arial"/>
              <a:ea typeface="Arial"/>
              <a:cs typeface="Arial"/>
              <a:sym typeface="Arial"/>
            </a:endParaRPr>
          </a:p>
        </p:txBody>
      </p:sp>
      <p:cxnSp>
        <p:nvCxnSpPr>
          <p:cNvPr id="28" name="Google Shape;28;p12"/>
          <p:cNvCxnSpPr/>
          <p:nvPr/>
        </p:nvCxnSpPr>
        <p:spPr>
          <a:xfrm>
            <a:off x="88960" y="887678"/>
            <a:ext cx="8784976" cy="0"/>
          </a:xfrm>
          <a:prstGeom prst="straightConnector1">
            <a:avLst/>
          </a:prstGeom>
          <a:noFill/>
          <a:ln cap="flat" cmpd="sng" w="25400">
            <a:solidFill>
              <a:srgbClr val="000000"/>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6.jpg"/><Relationship Id="rId5"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nvSpPr>
        <p:spPr>
          <a:xfrm>
            <a:off x="233364" y="3475206"/>
            <a:ext cx="7368900" cy="984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US" sz="3200">
                <a:solidFill>
                  <a:srgbClr val="002C46"/>
                </a:solidFill>
              </a:rPr>
              <a:t>Tokyo Airbnb – Executive Presentation</a:t>
            </a:r>
            <a:endParaRPr b="1" sz="3200">
              <a:solidFill>
                <a:srgbClr val="002C46"/>
              </a:solidFill>
            </a:endParaRPr>
          </a:p>
        </p:txBody>
      </p:sp>
      <p:sp>
        <p:nvSpPr>
          <p:cNvPr id="42" name="Google Shape;42;p1"/>
          <p:cNvSpPr txBox="1"/>
          <p:nvPr/>
        </p:nvSpPr>
        <p:spPr>
          <a:xfrm>
            <a:off x="233364" y="5082685"/>
            <a:ext cx="49356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C46"/>
                </a:solidFill>
                <a:latin typeface="Arial"/>
                <a:ea typeface="Arial"/>
                <a:cs typeface="Arial"/>
                <a:sym typeface="Arial"/>
              </a:rPr>
              <a:t>Date: October 3</a:t>
            </a:r>
            <a:r>
              <a:rPr b="0" baseline="30000" i="0" lang="en-US" sz="1400" u="none" cap="none" strike="noStrike">
                <a:solidFill>
                  <a:srgbClr val="002C46"/>
                </a:solidFill>
                <a:latin typeface="Arial"/>
                <a:ea typeface="Arial"/>
                <a:cs typeface="Arial"/>
                <a:sym typeface="Arial"/>
              </a:rPr>
              <a:t>rd</a:t>
            </a:r>
            <a:r>
              <a:rPr b="0" i="0" lang="en-US" sz="1400" u="none" cap="none" strike="noStrike">
                <a:solidFill>
                  <a:srgbClr val="002C46"/>
                </a:solidFill>
                <a:latin typeface="Arial"/>
                <a:ea typeface="Arial"/>
                <a:cs typeface="Arial"/>
                <a:sym typeface="Arial"/>
              </a:rPr>
              <a:t> 2020</a:t>
            </a:r>
            <a:endParaRPr b="0" i="0" sz="1400" u="none" cap="none" strike="noStrike">
              <a:solidFill>
                <a:srgbClr val="000000"/>
              </a:solidFill>
              <a:latin typeface="Arial"/>
              <a:ea typeface="Arial"/>
              <a:cs typeface="Arial"/>
              <a:sym typeface="Arial"/>
            </a:endParaRPr>
          </a:p>
        </p:txBody>
      </p:sp>
      <p:sp>
        <p:nvSpPr>
          <p:cNvPr id="43" name="Google Shape;43;p1"/>
          <p:cNvSpPr txBox="1"/>
          <p:nvPr/>
        </p:nvSpPr>
        <p:spPr>
          <a:xfrm>
            <a:off x="233363" y="5390533"/>
            <a:ext cx="49356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C46"/>
                </a:solidFill>
                <a:latin typeface="Arial"/>
                <a:ea typeface="Arial"/>
                <a:cs typeface="Arial"/>
                <a:sym typeface="Arial"/>
              </a:rPr>
              <a:t>Presenter: Rick Takeuchi</a:t>
            </a:r>
            <a:endParaRPr b="0" i="0" sz="1400" u="none" cap="none" strike="noStrike">
              <a:solidFill>
                <a:srgbClr val="000000"/>
              </a:solidFill>
              <a:latin typeface="Arial"/>
              <a:ea typeface="Arial"/>
              <a:cs typeface="Arial"/>
              <a:sym typeface="Arial"/>
            </a:endParaRPr>
          </a:p>
        </p:txBody>
      </p:sp>
      <p:pic>
        <p:nvPicPr>
          <p:cNvPr descr="Graphical user interface, text&#10;&#10;Description automatically generated" id="44" name="Google Shape;44;p1"/>
          <p:cNvPicPr preferRelativeResize="0"/>
          <p:nvPr/>
        </p:nvPicPr>
        <p:blipFill rotWithShape="1">
          <a:blip r:embed="rId3">
            <a:alphaModFix/>
          </a:blip>
          <a:srcRect b="0" l="0" r="0" t="0"/>
          <a:stretch/>
        </p:blipFill>
        <p:spPr>
          <a:xfrm>
            <a:off x="0" y="0"/>
            <a:ext cx="4267200" cy="3326400"/>
          </a:xfrm>
          <a:prstGeom prst="rect">
            <a:avLst/>
          </a:prstGeom>
          <a:noFill/>
          <a:ln>
            <a:noFill/>
          </a:ln>
        </p:spPr>
      </p:pic>
      <p:pic>
        <p:nvPicPr>
          <p:cNvPr descr="Icon&#10;&#10;Description automatically generated" id="45" name="Google Shape;45;p1"/>
          <p:cNvPicPr preferRelativeResize="0"/>
          <p:nvPr/>
        </p:nvPicPr>
        <p:blipFill rotWithShape="1">
          <a:blip r:embed="rId4">
            <a:alphaModFix/>
          </a:blip>
          <a:srcRect b="0" l="0" r="0" t="0"/>
          <a:stretch/>
        </p:blipFill>
        <p:spPr>
          <a:xfrm>
            <a:off x="6416040" y="0"/>
            <a:ext cx="2545398" cy="25453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a0a8055e2b_0_0"/>
          <p:cNvSpPr txBox="1"/>
          <p:nvPr>
            <p:ph type="title"/>
          </p:nvPr>
        </p:nvSpPr>
        <p:spPr>
          <a:xfrm>
            <a:off x="155328" y="-2365"/>
            <a:ext cx="8618400" cy="14157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sz="1800">
                <a:solidFill>
                  <a:srgbClr val="000000"/>
                </a:solidFill>
                <a:latin typeface="Arial"/>
                <a:ea typeface="Arial"/>
                <a:cs typeface="Arial"/>
                <a:sym typeface="Arial"/>
              </a:rPr>
              <a:t>Increasing overall revenue for Tokyo Airbnb by 40% requires </a:t>
            </a:r>
            <a:r>
              <a:rPr b="1" i="0" lang="en-US" sz="1800" u="none" strike="noStrike">
                <a:solidFill>
                  <a:srgbClr val="000000"/>
                </a:solidFill>
                <a:latin typeface="Arial"/>
                <a:ea typeface="Arial"/>
                <a:cs typeface="Arial"/>
                <a:sym typeface="Arial"/>
              </a:rPr>
              <a:t>either finding optimal neighborhoods for Airbnb bookings or discovering key variables that</a:t>
            </a:r>
            <a:r>
              <a:rPr b="0" i="0" lang="en-US" sz="1800" u="none" strike="noStrike">
                <a:solidFill>
                  <a:srgbClr val="000000"/>
                </a:solidFill>
                <a:latin typeface="Arial"/>
                <a:ea typeface="Arial"/>
                <a:cs typeface="Arial"/>
                <a:sym typeface="Arial"/>
              </a:rPr>
              <a:t> </a:t>
            </a:r>
            <a:r>
              <a:rPr b="1" i="0" lang="en-US" sz="1800" u="none" strike="noStrike">
                <a:solidFill>
                  <a:srgbClr val="000000"/>
                </a:solidFill>
                <a:latin typeface="Arial"/>
                <a:ea typeface="Arial"/>
                <a:cs typeface="Arial"/>
                <a:sym typeface="Arial"/>
              </a:rPr>
              <a:t>increase booking prices</a:t>
            </a:r>
            <a:br>
              <a:rPr b="0" lang="en-US"/>
            </a:br>
            <a:br>
              <a:rPr lang="en-US"/>
            </a:br>
            <a:endParaRPr/>
          </a:p>
        </p:txBody>
      </p:sp>
      <p:grpSp>
        <p:nvGrpSpPr>
          <p:cNvPr id="51" name="Google Shape;51;ga0a8055e2b_0_0"/>
          <p:cNvGrpSpPr/>
          <p:nvPr/>
        </p:nvGrpSpPr>
        <p:grpSpPr>
          <a:xfrm>
            <a:off x="695456" y="1384719"/>
            <a:ext cx="7341741" cy="1494359"/>
            <a:chOff x="709649" y="1412776"/>
            <a:chExt cx="7491573" cy="1524856"/>
          </a:xfrm>
        </p:grpSpPr>
        <p:sp>
          <p:nvSpPr>
            <p:cNvPr id="52" name="Google Shape;52;ga0a8055e2b_0_0"/>
            <p:cNvSpPr/>
            <p:nvPr/>
          </p:nvSpPr>
          <p:spPr>
            <a:xfrm>
              <a:off x="883141" y="1511552"/>
              <a:ext cx="3663900" cy="1393500"/>
            </a:xfrm>
            <a:prstGeom prst="rect">
              <a:avLst/>
            </a:prstGeom>
            <a:solidFill>
              <a:srgbClr val="F2F2F2">
                <a:alpha val="84310"/>
              </a:srgbClr>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136"/>
                <a:buFont typeface="Arial"/>
                <a:buNone/>
              </a:pPr>
              <a:r>
                <a:t/>
              </a:r>
              <a:endParaRPr b="0" i="0" sz="3136" u="none" cap="none" strike="noStrike">
                <a:solidFill>
                  <a:srgbClr val="888C92"/>
                </a:solidFill>
                <a:latin typeface="Arial"/>
                <a:ea typeface="Arial"/>
                <a:cs typeface="Arial"/>
                <a:sym typeface="Arial"/>
              </a:endParaRPr>
            </a:p>
          </p:txBody>
        </p:sp>
        <p:sp>
          <p:nvSpPr>
            <p:cNvPr id="53" name="Google Shape;53;ga0a8055e2b_0_0"/>
            <p:cNvSpPr/>
            <p:nvPr/>
          </p:nvSpPr>
          <p:spPr>
            <a:xfrm>
              <a:off x="952547" y="2069732"/>
              <a:ext cx="3528300" cy="867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76"/>
                <a:buFont typeface="Arial"/>
                <a:buNone/>
              </a:pPr>
              <a:r>
                <a:rPr b="1" i="0" lang="en-US" sz="1176" u="none" cap="none" strike="noStrike">
                  <a:solidFill>
                    <a:srgbClr val="002060"/>
                  </a:solidFill>
                  <a:latin typeface="Quattrocento Sans"/>
                  <a:ea typeface="Quattrocento Sans"/>
                  <a:cs typeface="Quattrocento Sans"/>
                  <a:sym typeface="Quattrocento Sans"/>
                </a:rPr>
                <a:t>Problem 1:</a:t>
              </a:r>
              <a:endParaRPr/>
            </a:p>
            <a:p>
              <a:pPr indent="0" lvl="0" marL="0" marR="0" rtl="0" algn="ctr">
                <a:lnSpc>
                  <a:spcPct val="100000"/>
                </a:lnSpc>
                <a:spcBef>
                  <a:spcPts val="0"/>
                </a:spcBef>
                <a:spcAft>
                  <a:spcPts val="0"/>
                </a:spcAft>
                <a:buClr>
                  <a:srgbClr val="000000"/>
                </a:buClr>
                <a:buSzPts val="1176"/>
                <a:buFont typeface="Arial"/>
                <a:buNone/>
              </a:pPr>
              <a:r>
                <a:rPr b="1" i="0" lang="en-US" sz="1176" u="none" cap="none" strike="noStrike">
                  <a:solidFill>
                    <a:srgbClr val="002060"/>
                  </a:solidFill>
                  <a:latin typeface="Quattrocento Sans"/>
                  <a:ea typeface="Quattrocento Sans"/>
                  <a:cs typeface="Quattrocento Sans"/>
                  <a:sym typeface="Quattrocento Sans"/>
                </a:rPr>
                <a:t>Increased number of listings requires discovering ideal neighbourhoods for Airbnb development</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a0a8055e2b_0_0"/>
            <p:cNvSpPr/>
            <p:nvPr/>
          </p:nvSpPr>
          <p:spPr>
            <a:xfrm>
              <a:off x="709649" y="1412776"/>
              <a:ext cx="381600" cy="392700"/>
            </a:xfrm>
            <a:prstGeom prst="ellipse">
              <a:avLst/>
            </a:prstGeom>
            <a:solidFill>
              <a:srgbClr val="F2F2F2"/>
            </a:solidFill>
            <a:ln cap="flat" cmpd="sng" w="28575">
              <a:solidFill>
                <a:srgbClr val="F5AF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72"/>
                <a:buFont typeface="Arial"/>
                <a:buNone/>
              </a:pPr>
              <a:r>
                <a:rPr b="1" i="0" lang="en-US" sz="1372" u="none" cap="none" strike="noStrike">
                  <a:solidFill>
                    <a:srgbClr val="002060"/>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p:txBody>
        </p:sp>
        <p:sp>
          <p:nvSpPr>
            <p:cNvPr id="55" name="Google Shape;55;ga0a8055e2b_0_0"/>
            <p:cNvSpPr/>
            <p:nvPr/>
          </p:nvSpPr>
          <p:spPr>
            <a:xfrm>
              <a:off x="4537322" y="1511552"/>
              <a:ext cx="3663900" cy="1393500"/>
            </a:xfrm>
            <a:prstGeom prst="rect">
              <a:avLst/>
            </a:prstGeom>
            <a:solidFill>
              <a:srgbClr val="F6A4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68"/>
                <a:buFont typeface="Arial"/>
                <a:buNone/>
              </a:pPr>
              <a:r>
                <a:t/>
              </a:r>
              <a:endParaRPr b="0" i="0" sz="1568" u="none" cap="none" strike="noStrike">
                <a:solidFill>
                  <a:schemeClr val="lt1"/>
                </a:solidFill>
                <a:latin typeface="Arial"/>
                <a:ea typeface="Arial"/>
                <a:cs typeface="Arial"/>
                <a:sym typeface="Arial"/>
              </a:endParaRPr>
            </a:p>
          </p:txBody>
        </p:sp>
        <p:sp>
          <p:nvSpPr>
            <p:cNvPr id="56" name="Google Shape;56;ga0a8055e2b_0_0"/>
            <p:cNvSpPr/>
            <p:nvPr/>
          </p:nvSpPr>
          <p:spPr>
            <a:xfrm>
              <a:off x="4627557" y="1838066"/>
              <a:ext cx="3528300" cy="832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76"/>
                <a:buFont typeface="Arial"/>
                <a:buNone/>
              </a:pPr>
              <a:r>
                <a:rPr b="1" i="0" lang="en-US" sz="1176" u="none" cap="none" strike="noStrike">
                  <a:solidFill>
                    <a:srgbClr val="002060"/>
                  </a:solidFill>
                  <a:latin typeface="Quattrocento Sans"/>
                  <a:ea typeface="Quattrocento Sans"/>
                  <a:cs typeface="Quattrocento Sans"/>
                  <a:sym typeface="Quattrocento Sans"/>
                </a:rPr>
                <a:t>Through the increased demand for Airbnb reservations, operational costs increased to host new listings. Too many listings in unideal areas will create potential deficits.</a:t>
              </a:r>
              <a:endParaRPr b="0" i="0" sz="1400" u="none" cap="none" strike="noStrike">
                <a:solidFill>
                  <a:srgbClr val="000000"/>
                </a:solidFill>
                <a:latin typeface="Arial"/>
                <a:ea typeface="Arial"/>
                <a:cs typeface="Arial"/>
                <a:sym typeface="Arial"/>
              </a:endParaRPr>
            </a:p>
          </p:txBody>
        </p:sp>
      </p:grpSp>
      <p:sp>
        <p:nvSpPr>
          <p:cNvPr id="57" name="Google Shape;57;ga0a8055e2b_0_0"/>
          <p:cNvSpPr/>
          <p:nvPr/>
        </p:nvSpPr>
        <p:spPr>
          <a:xfrm>
            <a:off x="873978" y="3175260"/>
            <a:ext cx="3590700" cy="1365600"/>
          </a:xfrm>
          <a:prstGeom prst="rect">
            <a:avLst/>
          </a:prstGeom>
          <a:solidFill>
            <a:srgbClr val="F2F2F2">
              <a:alpha val="84310"/>
            </a:srgbClr>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136"/>
              <a:buFont typeface="Arial"/>
              <a:buNone/>
            </a:pPr>
            <a:r>
              <a:t/>
            </a:r>
            <a:endParaRPr b="0" i="0" sz="3136" u="none" cap="none" strike="noStrike">
              <a:solidFill>
                <a:srgbClr val="888C92"/>
              </a:solidFill>
              <a:latin typeface="Arial"/>
              <a:ea typeface="Arial"/>
              <a:cs typeface="Arial"/>
              <a:sym typeface="Arial"/>
            </a:endParaRPr>
          </a:p>
        </p:txBody>
      </p:sp>
      <p:sp>
        <p:nvSpPr>
          <p:cNvPr id="58" name="Google Shape;58;ga0a8055e2b_0_0"/>
          <p:cNvSpPr/>
          <p:nvPr/>
        </p:nvSpPr>
        <p:spPr>
          <a:xfrm>
            <a:off x="957296" y="3541317"/>
            <a:ext cx="3457800" cy="1031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76"/>
              <a:buFont typeface="Arial"/>
              <a:buNone/>
            </a:pPr>
            <a:r>
              <a:rPr b="1" i="0" lang="en-US" sz="1176" u="none" cap="none" strike="noStrike">
                <a:solidFill>
                  <a:srgbClr val="002060"/>
                </a:solidFill>
                <a:latin typeface="Quattrocento Sans"/>
                <a:ea typeface="Quattrocento Sans"/>
                <a:cs typeface="Quattrocento Sans"/>
                <a:sym typeface="Quattrocento Sans"/>
              </a:rPr>
              <a:t>Problem 2:</a:t>
            </a:r>
            <a:endParaRPr/>
          </a:p>
          <a:p>
            <a:pPr indent="0" lvl="0" marL="0" marR="0" rtl="0" algn="ctr">
              <a:lnSpc>
                <a:spcPct val="100000"/>
              </a:lnSpc>
              <a:spcBef>
                <a:spcPts val="0"/>
              </a:spcBef>
              <a:spcAft>
                <a:spcPts val="0"/>
              </a:spcAft>
              <a:buClr>
                <a:srgbClr val="000000"/>
              </a:buClr>
              <a:buSzPts val="1176"/>
              <a:buFont typeface="Arial"/>
              <a:buNone/>
            </a:pPr>
            <a:r>
              <a:rPr b="1" i="0" lang="en-US" sz="1176" u="none" cap="none" strike="noStrike">
                <a:solidFill>
                  <a:srgbClr val="002060"/>
                </a:solidFill>
                <a:latin typeface="Quattrocento Sans"/>
                <a:ea typeface="Quattrocento Sans"/>
                <a:cs typeface="Quattrocento Sans"/>
                <a:sym typeface="Quattrocento Sans"/>
              </a:rPr>
              <a:t>Overly lower booking prices are detrimental to overall Airbnb regional revenues</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76"/>
              <a:buFont typeface="Arial"/>
              <a:buNone/>
            </a:pPr>
            <a:r>
              <a:t/>
            </a:r>
            <a:endParaRPr b="1" i="0" sz="1176" u="none" cap="none" strike="noStrike">
              <a:solidFill>
                <a:srgbClr val="002060"/>
              </a:solidFill>
              <a:latin typeface="Quattrocento Sans"/>
              <a:ea typeface="Quattrocento Sans"/>
              <a:cs typeface="Quattrocento Sans"/>
              <a:sym typeface="Quattrocento Sans"/>
            </a:endParaRPr>
          </a:p>
        </p:txBody>
      </p:sp>
      <p:sp>
        <p:nvSpPr>
          <p:cNvPr id="59" name="Google Shape;59;ga0a8055e2b_0_0"/>
          <p:cNvSpPr/>
          <p:nvPr/>
        </p:nvSpPr>
        <p:spPr>
          <a:xfrm>
            <a:off x="703950" y="3078456"/>
            <a:ext cx="374100" cy="384900"/>
          </a:xfrm>
          <a:prstGeom prst="ellipse">
            <a:avLst/>
          </a:prstGeom>
          <a:solidFill>
            <a:srgbClr val="F2F2F2"/>
          </a:solidFill>
          <a:ln cap="flat" cmpd="sng" w="28575">
            <a:solidFill>
              <a:srgbClr val="F5AF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72"/>
              <a:buFont typeface="Arial"/>
              <a:buNone/>
            </a:pPr>
            <a:r>
              <a:rPr b="1" i="0" lang="en-US" sz="1372" u="none" cap="none" strike="noStrike">
                <a:solidFill>
                  <a:srgbClr val="002060"/>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p:txBody>
      </p:sp>
      <p:sp>
        <p:nvSpPr>
          <p:cNvPr id="60" name="Google Shape;60;ga0a8055e2b_0_0"/>
          <p:cNvSpPr/>
          <p:nvPr/>
        </p:nvSpPr>
        <p:spPr>
          <a:xfrm>
            <a:off x="4456128" y="3175260"/>
            <a:ext cx="3590700" cy="1365600"/>
          </a:xfrm>
          <a:prstGeom prst="rect">
            <a:avLst/>
          </a:prstGeom>
          <a:solidFill>
            <a:srgbClr val="F6A401">
              <a:alpha val="8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180" u="none" cap="none" strike="noStrike">
                <a:solidFill>
                  <a:srgbClr val="002060"/>
                </a:solidFill>
                <a:latin typeface="Quattrocento Sans"/>
                <a:ea typeface="Quattrocento Sans"/>
                <a:cs typeface="Quattrocento Sans"/>
                <a:sym typeface="Quattrocento Sans"/>
              </a:rPr>
              <a:t>People use Airbnb because of lower booking prices compared to hotels. Unfortunately, lower mean booking prices led to lower overall revenue. However, cost-effective listings can be used for budget travelers.</a:t>
            </a:r>
            <a:endParaRPr b="0" i="0" sz="1568" u="none" cap="none" strike="noStrike">
              <a:solidFill>
                <a:schemeClr val="lt1"/>
              </a:solidFill>
              <a:latin typeface="Arial"/>
              <a:ea typeface="Arial"/>
              <a:cs typeface="Arial"/>
              <a:sym typeface="Arial"/>
            </a:endParaRPr>
          </a:p>
        </p:txBody>
      </p:sp>
      <p:sp>
        <p:nvSpPr>
          <p:cNvPr id="61" name="Google Shape;61;ga0a8055e2b_0_0"/>
          <p:cNvSpPr/>
          <p:nvPr/>
        </p:nvSpPr>
        <p:spPr>
          <a:xfrm>
            <a:off x="890961" y="4849573"/>
            <a:ext cx="3590700" cy="1365600"/>
          </a:xfrm>
          <a:prstGeom prst="rect">
            <a:avLst/>
          </a:prstGeom>
          <a:solidFill>
            <a:srgbClr val="F2F2F2">
              <a:alpha val="84310"/>
            </a:srgbClr>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136"/>
              <a:buFont typeface="Arial"/>
              <a:buNone/>
            </a:pPr>
            <a:r>
              <a:t/>
            </a:r>
            <a:endParaRPr b="0" i="0" sz="3136" u="none" cap="none" strike="noStrike">
              <a:solidFill>
                <a:srgbClr val="888C92"/>
              </a:solidFill>
              <a:latin typeface="Arial"/>
              <a:ea typeface="Arial"/>
              <a:cs typeface="Arial"/>
              <a:sym typeface="Arial"/>
            </a:endParaRPr>
          </a:p>
        </p:txBody>
      </p:sp>
      <p:sp>
        <p:nvSpPr>
          <p:cNvPr id="62" name="Google Shape;62;ga0a8055e2b_0_0"/>
          <p:cNvSpPr/>
          <p:nvPr/>
        </p:nvSpPr>
        <p:spPr>
          <a:xfrm>
            <a:off x="720933" y="4741826"/>
            <a:ext cx="374100" cy="384900"/>
          </a:xfrm>
          <a:prstGeom prst="ellipse">
            <a:avLst/>
          </a:prstGeom>
          <a:solidFill>
            <a:srgbClr val="F2F2F2"/>
          </a:solidFill>
          <a:ln cap="flat" cmpd="sng" w="28575">
            <a:solidFill>
              <a:srgbClr val="F5AF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72"/>
              <a:buFont typeface="Arial"/>
              <a:buNone/>
            </a:pPr>
            <a:r>
              <a:rPr b="1" i="0" lang="en-US" sz="1372" u="none" cap="none" strike="noStrike">
                <a:solidFill>
                  <a:srgbClr val="002060"/>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p:txBody>
      </p:sp>
      <p:sp>
        <p:nvSpPr>
          <p:cNvPr id="63" name="Google Shape;63;ga0a8055e2b_0_0"/>
          <p:cNvSpPr/>
          <p:nvPr/>
        </p:nvSpPr>
        <p:spPr>
          <a:xfrm>
            <a:off x="4473111" y="4849573"/>
            <a:ext cx="3590700" cy="1365600"/>
          </a:xfrm>
          <a:prstGeom prst="rect">
            <a:avLst/>
          </a:prstGeom>
          <a:solidFill>
            <a:srgbClr val="F6A401">
              <a:alpha val="8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68"/>
              <a:buFont typeface="Arial"/>
              <a:buNone/>
            </a:pPr>
            <a:r>
              <a:t/>
            </a:r>
            <a:endParaRPr b="0" i="0" sz="1568" u="none" cap="none" strike="noStrike">
              <a:solidFill>
                <a:schemeClr val="lt1"/>
              </a:solidFill>
              <a:latin typeface="Arial"/>
              <a:ea typeface="Arial"/>
              <a:cs typeface="Arial"/>
              <a:sym typeface="Arial"/>
            </a:endParaRPr>
          </a:p>
        </p:txBody>
      </p:sp>
      <p:sp>
        <p:nvSpPr>
          <p:cNvPr id="64" name="Google Shape;64;ga0a8055e2b_0_0"/>
          <p:cNvSpPr/>
          <p:nvPr/>
        </p:nvSpPr>
        <p:spPr>
          <a:xfrm>
            <a:off x="988787" y="5396610"/>
            <a:ext cx="3457800" cy="63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76"/>
              <a:buFont typeface="Arial"/>
              <a:buNone/>
            </a:pPr>
            <a:r>
              <a:rPr b="1" i="0" lang="en-US" sz="1176" u="none" cap="none" strike="noStrike">
                <a:solidFill>
                  <a:srgbClr val="002060"/>
                </a:solidFill>
                <a:latin typeface="Quattrocento Sans"/>
                <a:ea typeface="Quattrocento Sans"/>
                <a:cs typeface="Quattrocento Sans"/>
                <a:sym typeface="Quattrocento Sans"/>
              </a:rPr>
              <a:t>Problem 3</a:t>
            </a:r>
            <a:endParaRPr/>
          </a:p>
          <a:p>
            <a:pPr indent="0" lvl="0" marL="0" marR="0" rtl="0" algn="ctr">
              <a:lnSpc>
                <a:spcPct val="100000"/>
              </a:lnSpc>
              <a:spcBef>
                <a:spcPts val="0"/>
              </a:spcBef>
              <a:spcAft>
                <a:spcPts val="0"/>
              </a:spcAft>
              <a:buClr>
                <a:srgbClr val="000000"/>
              </a:buClr>
              <a:buSzPts val="1176"/>
              <a:buFont typeface="Arial"/>
              <a:buNone/>
            </a:pPr>
            <a:r>
              <a:rPr b="1" i="0" lang="en-US" sz="1176" u="none" cap="none" strike="noStrike">
                <a:solidFill>
                  <a:srgbClr val="002060"/>
                </a:solidFill>
                <a:latin typeface="Quattrocento Sans"/>
                <a:ea typeface="Quattrocento Sans"/>
                <a:cs typeface="Quattrocento Sans"/>
                <a:sym typeface="Quattrocento Sans"/>
              </a:rPr>
              <a:t>Lower review scores will lead to less customers and revenues in the future </a:t>
            </a:r>
            <a:endParaRPr b="0" i="0" sz="1400" u="none" cap="none" strike="noStrike">
              <a:solidFill>
                <a:srgbClr val="000000"/>
              </a:solidFill>
              <a:latin typeface="Arial"/>
              <a:ea typeface="Arial"/>
              <a:cs typeface="Arial"/>
              <a:sym typeface="Arial"/>
            </a:endParaRPr>
          </a:p>
        </p:txBody>
      </p:sp>
      <p:sp>
        <p:nvSpPr>
          <p:cNvPr id="65" name="Google Shape;65;ga0a8055e2b_0_0"/>
          <p:cNvSpPr/>
          <p:nvPr/>
        </p:nvSpPr>
        <p:spPr>
          <a:xfrm>
            <a:off x="4547915" y="5157434"/>
            <a:ext cx="3457800" cy="99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76"/>
              <a:buFont typeface="Arial"/>
              <a:buNone/>
            </a:pPr>
            <a:r>
              <a:rPr b="1" i="0" lang="en-US" sz="1176" u="none" cap="none" strike="noStrike">
                <a:solidFill>
                  <a:srgbClr val="002060"/>
                </a:solidFill>
                <a:latin typeface="Quattrocento Sans"/>
                <a:ea typeface="Quattrocento Sans"/>
                <a:cs typeface="Quattrocento Sans"/>
                <a:sym typeface="Quattrocento Sans"/>
              </a:rPr>
              <a:t>Number of customers for Airbnb visits are highly impacted by previous customers’ reviews. If reviews are lower, smaller number of customers and potentially lower booking prices will make Airbnb unsuitable both in short and long term.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8"/>
          <p:cNvSpPr txBox="1"/>
          <p:nvPr>
            <p:ph type="title"/>
          </p:nvPr>
        </p:nvSpPr>
        <p:spPr>
          <a:xfrm>
            <a:off x="63" y="0"/>
            <a:ext cx="8961300" cy="698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500">
                <a:solidFill>
                  <a:srgbClr val="002060"/>
                </a:solidFill>
              </a:rPr>
              <a:t>The large percentages of listing rentals are entire home/apt (68.6%) largely consisting of apartments (58.78%) and houses (17.06%). To generate higher revenue margin based on listing numbers, more house and apartment reservations consisting of entire homes is required.</a:t>
            </a:r>
            <a:endParaRPr sz="1552">
              <a:solidFill>
                <a:schemeClr val="accent6"/>
              </a:solidFill>
            </a:endParaRPr>
          </a:p>
        </p:txBody>
      </p:sp>
      <p:sp>
        <p:nvSpPr>
          <p:cNvPr id="72" name="Google Shape;72;p8"/>
          <p:cNvSpPr/>
          <p:nvPr/>
        </p:nvSpPr>
        <p:spPr>
          <a:xfrm>
            <a:off x="539451" y="6408800"/>
            <a:ext cx="325121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Arial"/>
                <a:ea typeface="Arial"/>
                <a:cs typeface="Arial"/>
                <a:sym typeface="Arial"/>
              </a:rPr>
              <a:t>Source: </a:t>
            </a:r>
            <a:r>
              <a:rPr b="0" i="0" lang="en-US" sz="800" u="none" cap="none" strike="noStrike">
                <a:solidFill>
                  <a:schemeClr val="dk1"/>
                </a:solidFill>
                <a:latin typeface="Arial"/>
                <a:ea typeface="Arial"/>
                <a:cs typeface="Arial"/>
                <a:sym typeface="Arial"/>
              </a:rPr>
              <a:t>Southern Water Corp Financial Records (SAP) 2013-2015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Arial"/>
                <a:ea typeface="Arial"/>
                <a:cs typeface="Arial"/>
                <a:sym typeface="Arial"/>
              </a:rPr>
              <a:t>Source</a:t>
            </a:r>
            <a:r>
              <a:rPr b="0" i="0" lang="en-US" sz="800" u="none" cap="none" strike="noStrike">
                <a:solidFill>
                  <a:schemeClr val="dk1"/>
                </a:solidFill>
                <a:latin typeface="Arial"/>
                <a:ea typeface="Arial"/>
                <a:cs typeface="Arial"/>
                <a:sym typeface="Arial"/>
              </a:rPr>
              <a:t>: Open Water Market Data (2013 – 2015)</a:t>
            </a:r>
            <a:endParaRPr b="0" i="0" sz="1400" u="none" cap="none" strike="noStrike">
              <a:solidFill>
                <a:srgbClr val="000000"/>
              </a:solidFill>
              <a:latin typeface="Arial"/>
              <a:ea typeface="Arial"/>
              <a:cs typeface="Arial"/>
              <a:sym typeface="Arial"/>
            </a:endParaRPr>
          </a:p>
        </p:txBody>
      </p:sp>
      <p:pic>
        <p:nvPicPr>
          <p:cNvPr id="73" name="Google Shape;73;p8"/>
          <p:cNvPicPr preferRelativeResize="0"/>
          <p:nvPr/>
        </p:nvPicPr>
        <p:blipFill>
          <a:blip r:embed="rId3">
            <a:alphaModFix/>
          </a:blip>
          <a:stretch>
            <a:fillRect/>
          </a:stretch>
        </p:blipFill>
        <p:spPr>
          <a:xfrm>
            <a:off x="0" y="2856200"/>
            <a:ext cx="8586502" cy="3865276"/>
          </a:xfrm>
          <a:prstGeom prst="rect">
            <a:avLst/>
          </a:prstGeom>
          <a:noFill/>
          <a:ln>
            <a:noFill/>
          </a:ln>
        </p:spPr>
      </p:pic>
      <p:pic>
        <p:nvPicPr>
          <p:cNvPr id="74" name="Google Shape;74;p8"/>
          <p:cNvPicPr preferRelativeResize="0"/>
          <p:nvPr/>
        </p:nvPicPr>
        <p:blipFill>
          <a:blip r:embed="rId4">
            <a:alphaModFix/>
          </a:blip>
          <a:stretch>
            <a:fillRect/>
          </a:stretch>
        </p:blipFill>
        <p:spPr>
          <a:xfrm>
            <a:off x="152400" y="923550"/>
            <a:ext cx="8656627" cy="193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p:nvPr/>
        </p:nvSpPr>
        <p:spPr>
          <a:xfrm>
            <a:off x="187336" y="6592196"/>
            <a:ext cx="6887502" cy="105272"/>
          </a:xfrm>
          <a:prstGeom prst="rect">
            <a:avLst/>
          </a:prstGeom>
          <a:noFill/>
          <a:ln>
            <a:noFill/>
          </a:ln>
        </p:spPr>
        <p:txBody>
          <a:bodyPr anchorCtr="0" anchor="b" bIns="0" lIns="0" spcFirstLastPara="1" rIns="0" wrap="square" tIns="0">
            <a:spAutoFit/>
          </a:bodyPr>
          <a:lstStyle/>
          <a:p>
            <a:pPr indent="-459212" lvl="0" marL="459212" marR="0" rtl="0" algn="l">
              <a:lnSpc>
                <a:spcPct val="100000"/>
              </a:lnSpc>
              <a:spcBef>
                <a:spcPts val="0"/>
              </a:spcBef>
              <a:spcAft>
                <a:spcPts val="0"/>
              </a:spcAft>
              <a:buClr>
                <a:srgbClr val="000000"/>
              </a:buClr>
              <a:buSzPts val="684"/>
              <a:buFont typeface="Arial"/>
              <a:buNone/>
            </a:pPr>
            <a:r>
              <a:rPr b="0" i="0" lang="en-US" sz="684" u="none" cap="none" strike="noStrike">
                <a:solidFill>
                  <a:srgbClr val="002C46"/>
                </a:solidFill>
                <a:latin typeface="Arial"/>
                <a:ea typeface="Arial"/>
                <a:cs typeface="Arial"/>
                <a:sym typeface="Arial"/>
              </a:rPr>
              <a:t>Source: Financial and operational data from Exemplar</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187335" y="6486306"/>
            <a:ext cx="6887502" cy="105272"/>
          </a:xfrm>
          <a:prstGeom prst="rect">
            <a:avLst/>
          </a:prstGeom>
          <a:noFill/>
          <a:ln>
            <a:noFill/>
          </a:ln>
        </p:spPr>
        <p:txBody>
          <a:bodyPr anchorCtr="0" anchor="b" bIns="0" lIns="0" spcFirstLastPara="1" rIns="0" wrap="square" tIns="0">
            <a:spAutoFit/>
          </a:bodyPr>
          <a:lstStyle/>
          <a:p>
            <a:pPr indent="-459212" lvl="0" marL="459212" marR="0" rtl="0" algn="l">
              <a:lnSpc>
                <a:spcPct val="100000"/>
              </a:lnSpc>
              <a:spcBef>
                <a:spcPts val="0"/>
              </a:spcBef>
              <a:spcAft>
                <a:spcPts val="0"/>
              </a:spcAft>
              <a:buClr>
                <a:srgbClr val="000000"/>
              </a:buClr>
              <a:buSzPts val="684"/>
              <a:buFont typeface="Arial"/>
              <a:buNone/>
            </a:pPr>
            <a:r>
              <a:rPr b="1" i="0" lang="en-US" sz="684" u="none" cap="none" strike="noStrike">
                <a:solidFill>
                  <a:srgbClr val="002C46"/>
                </a:solidFill>
                <a:latin typeface="Arial"/>
                <a:ea typeface="Arial"/>
                <a:cs typeface="Arial"/>
                <a:sym typeface="Arial"/>
              </a:rPr>
              <a:t>¹ EBIT is calculated as Revenues – COGS – Operational Expenses</a:t>
            </a:r>
            <a:endParaRPr b="0" i="0" sz="1400" u="none" cap="none" strike="noStrike">
              <a:solidFill>
                <a:srgbClr val="000000"/>
              </a:solidFill>
              <a:latin typeface="Arial"/>
              <a:ea typeface="Arial"/>
              <a:cs typeface="Arial"/>
              <a:sym typeface="Arial"/>
            </a:endParaRPr>
          </a:p>
        </p:txBody>
      </p:sp>
      <p:sp>
        <p:nvSpPr>
          <p:cNvPr id="82" name="Google Shape;82;p3"/>
          <p:cNvSpPr txBox="1"/>
          <p:nvPr>
            <p:ph type="title"/>
          </p:nvPr>
        </p:nvSpPr>
        <p:spPr>
          <a:xfrm>
            <a:off x="171513" y="76263"/>
            <a:ext cx="8618400" cy="4923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n-US" sz="1800">
                <a:solidFill>
                  <a:srgbClr val="002060"/>
                </a:solidFill>
              </a:rPr>
              <a:t>Observing the Square chart, it would make sense that Airbnb should invest more in the top 9 neighborhoods primarily because they contain majority of the listings.</a:t>
            </a:r>
            <a:r>
              <a:rPr lang="en-US" sz="1600">
                <a:solidFill>
                  <a:srgbClr val="002060"/>
                </a:solidFill>
              </a:rPr>
              <a:t> </a:t>
            </a:r>
            <a:endParaRPr b="1" i="0" sz="1600" u="none" cap="none" strike="noStrike">
              <a:solidFill>
                <a:srgbClr val="002060"/>
              </a:solidFill>
              <a:latin typeface="Arial"/>
              <a:ea typeface="Arial"/>
              <a:cs typeface="Arial"/>
              <a:sym typeface="Arial"/>
            </a:endParaRPr>
          </a:p>
        </p:txBody>
      </p:sp>
      <p:pic>
        <p:nvPicPr>
          <p:cNvPr id="83" name="Google Shape;83;p3"/>
          <p:cNvPicPr preferRelativeResize="0"/>
          <p:nvPr/>
        </p:nvPicPr>
        <p:blipFill>
          <a:blip r:embed="rId3">
            <a:alphaModFix/>
          </a:blip>
          <a:stretch>
            <a:fillRect/>
          </a:stretch>
        </p:blipFill>
        <p:spPr>
          <a:xfrm>
            <a:off x="0" y="2383000"/>
            <a:ext cx="8961426" cy="4103300"/>
          </a:xfrm>
          <a:prstGeom prst="rect">
            <a:avLst/>
          </a:prstGeom>
          <a:noFill/>
          <a:ln>
            <a:noFill/>
          </a:ln>
        </p:spPr>
      </p:pic>
      <p:sp>
        <p:nvSpPr>
          <p:cNvPr id="84" name="Google Shape;84;p3"/>
          <p:cNvSpPr txBox="1"/>
          <p:nvPr/>
        </p:nvSpPr>
        <p:spPr>
          <a:xfrm>
            <a:off x="79300" y="875607"/>
            <a:ext cx="1667400" cy="37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US" sz="1600"/>
              <a:t>Key Insights</a:t>
            </a:r>
            <a:endParaRPr b="1" i="0" sz="1600" u="none" cap="none" strike="noStrike">
              <a:solidFill>
                <a:srgbClr val="000000"/>
              </a:solidFill>
            </a:endParaRPr>
          </a:p>
        </p:txBody>
      </p:sp>
      <p:sp>
        <p:nvSpPr>
          <p:cNvPr id="85" name="Google Shape;85;p3"/>
          <p:cNvSpPr txBox="1"/>
          <p:nvPr/>
        </p:nvSpPr>
        <p:spPr>
          <a:xfrm>
            <a:off x="0" y="1077500"/>
            <a:ext cx="8786700" cy="3000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US" sz="1500">
                <a:solidFill>
                  <a:schemeClr val="dk1"/>
                </a:solidFill>
              </a:rPr>
              <a:t>Each square is based on portion of listings of each neighborhoods and mean price.</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Taito Ku and Toshima Ku should be prioritized due to relatively higher mean listing price and proportion of listings in Tokyo.</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Seven other neighborhoods should be prioritized for development in the following order: Shinjuku Ku, Chuo Ku, Shibuya Ku, Sumida Ku, Chiyoda Ku, Edogawa Ku, and Minato Ku </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g9d18a8ecc9_0_140"/>
          <p:cNvPicPr preferRelativeResize="0"/>
          <p:nvPr/>
        </p:nvPicPr>
        <p:blipFill>
          <a:blip r:embed="rId3">
            <a:alphaModFix/>
          </a:blip>
          <a:stretch>
            <a:fillRect/>
          </a:stretch>
        </p:blipFill>
        <p:spPr>
          <a:xfrm>
            <a:off x="0" y="2428625"/>
            <a:ext cx="8845550" cy="4038475"/>
          </a:xfrm>
          <a:prstGeom prst="rect">
            <a:avLst/>
          </a:prstGeom>
          <a:noFill/>
          <a:ln>
            <a:noFill/>
          </a:ln>
        </p:spPr>
      </p:pic>
      <p:sp>
        <p:nvSpPr>
          <p:cNvPr id="92" name="Google Shape;92;g9d18a8ecc9_0_140"/>
          <p:cNvSpPr txBox="1"/>
          <p:nvPr>
            <p:ph type="title"/>
          </p:nvPr>
        </p:nvSpPr>
        <p:spPr>
          <a:xfrm>
            <a:off x="113563" y="-12"/>
            <a:ext cx="8618400" cy="492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sz="1800">
                <a:solidFill>
                  <a:srgbClr val="002060"/>
                </a:solidFill>
              </a:rPr>
              <a:t>Since neighborhoods with most listings are mostly located in Central Tokyo (Special Wards of Tokyo), Airbnb must invest more listings and market these regions due to higher level of tourism and business.</a:t>
            </a:r>
            <a:endParaRPr b="1" i="0" sz="1800" u="none" cap="none" strike="noStrike">
              <a:solidFill>
                <a:srgbClr val="002060"/>
              </a:solidFill>
              <a:latin typeface="Arial"/>
              <a:ea typeface="Arial"/>
              <a:cs typeface="Arial"/>
              <a:sym typeface="Arial"/>
            </a:endParaRPr>
          </a:p>
        </p:txBody>
      </p:sp>
      <p:sp>
        <p:nvSpPr>
          <p:cNvPr id="93" name="Google Shape;93;g9d18a8ecc9_0_140"/>
          <p:cNvSpPr txBox="1"/>
          <p:nvPr/>
        </p:nvSpPr>
        <p:spPr>
          <a:xfrm>
            <a:off x="79300" y="875607"/>
            <a:ext cx="1667400" cy="37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US" sz="1600"/>
              <a:t>Key Insights</a:t>
            </a:r>
            <a:endParaRPr b="1" i="0" sz="1600" u="none" cap="none" strike="noStrike">
              <a:solidFill>
                <a:srgbClr val="000000"/>
              </a:solidFill>
            </a:endParaRPr>
          </a:p>
        </p:txBody>
      </p:sp>
      <p:sp>
        <p:nvSpPr>
          <p:cNvPr id="94" name="Google Shape;94;g9d18a8ecc9_0_140"/>
          <p:cNvSpPr txBox="1"/>
          <p:nvPr/>
        </p:nvSpPr>
        <p:spPr>
          <a:xfrm>
            <a:off x="0" y="1077500"/>
            <a:ext cx="8786700" cy="3000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US" sz="1600">
                <a:solidFill>
                  <a:schemeClr val="dk1"/>
                </a:solidFill>
              </a:rPr>
              <a:t>Taito Ku (grey), Shinjuku Ku (</a:t>
            </a:r>
            <a:r>
              <a:rPr lang="en-US" sz="1600">
                <a:solidFill>
                  <a:schemeClr val="dk1"/>
                </a:solidFill>
              </a:rPr>
              <a:t>turquoise</a:t>
            </a:r>
            <a:r>
              <a:rPr lang="en-US" sz="1600">
                <a:solidFill>
                  <a:schemeClr val="dk1"/>
                </a:solidFill>
              </a:rPr>
              <a:t>), Toshima Ku (light purple), Sumida Ku (red), Shibuya Ku (dark yellow), Chuo Ku (light yellow), Chiyoda Ku (light green), Edogawa Ku (turquoise dots in very east), and Minato Ku (pink) are located in metropolitan Tokyo.</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Most listings are located in Central Tokyo due to highest level of business activities and tourism. Also, these regions are most </a:t>
            </a:r>
            <a:r>
              <a:rPr lang="en-US" sz="1600">
                <a:solidFill>
                  <a:schemeClr val="dk1"/>
                </a:solidFill>
              </a:rPr>
              <a:t>accessible</a:t>
            </a:r>
            <a:r>
              <a:rPr lang="en-US" sz="1600">
                <a:solidFill>
                  <a:schemeClr val="dk1"/>
                </a:solidFill>
              </a:rPr>
              <a:t> to non-Japanese speakers.</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9d18a8ecc9_0_9"/>
          <p:cNvSpPr/>
          <p:nvPr/>
        </p:nvSpPr>
        <p:spPr>
          <a:xfrm>
            <a:off x="187336" y="6592196"/>
            <a:ext cx="6887400" cy="105300"/>
          </a:xfrm>
          <a:prstGeom prst="rect">
            <a:avLst/>
          </a:prstGeom>
          <a:noFill/>
          <a:ln>
            <a:noFill/>
          </a:ln>
        </p:spPr>
        <p:txBody>
          <a:bodyPr anchorCtr="0" anchor="b" bIns="0" lIns="0" spcFirstLastPara="1" rIns="0" wrap="square" tIns="0">
            <a:noAutofit/>
          </a:bodyPr>
          <a:lstStyle/>
          <a:p>
            <a:pPr indent="-459211" lvl="0" marL="459211" marR="0" rtl="0" algn="l">
              <a:lnSpc>
                <a:spcPct val="100000"/>
              </a:lnSpc>
              <a:spcBef>
                <a:spcPts val="0"/>
              </a:spcBef>
              <a:spcAft>
                <a:spcPts val="0"/>
              </a:spcAft>
              <a:buClr>
                <a:srgbClr val="000000"/>
              </a:buClr>
              <a:buSzPts val="684"/>
              <a:buFont typeface="Arial"/>
              <a:buNone/>
            </a:pPr>
            <a:r>
              <a:rPr b="0" i="0" lang="en-US" sz="684" u="none" cap="none" strike="noStrike">
                <a:solidFill>
                  <a:srgbClr val="002C46"/>
                </a:solidFill>
                <a:latin typeface="Arial"/>
                <a:ea typeface="Arial"/>
                <a:cs typeface="Arial"/>
                <a:sym typeface="Arial"/>
              </a:rPr>
              <a:t>Source: Financial and operational data from Exemplar</a:t>
            </a:r>
            <a:endParaRPr b="0" i="0" sz="1400" u="none" cap="none" strike="noStrike">
              <a:solidFill>
                <a:srgbClr val="000000"/>
              </a:solidFill>
              <a:latin typeface="Arial"/>
              <a:ea typeface="Arial"/>
              <a:cs typeface="Arial"/>
              <a:sym typeface="Arial"/>
            </a:endParaRPr>
          </a:p>
        </p:txBody>
      </p:sp>
      <p:sp>
        <p:nvSpPr>
          <p:cNvPr id="101" name="Google Shape;101;g9d18a8ecc9_0_9"/>
          <p:cNvSpPr/>
          <p:nvPr/>
        </p:nvSpPr>
        <p:spPr>
          <a:xfrm>
            <a:off x="187335" y="6486306"/>
            <a:ext cx="6887400" cy="105300"/>
          </a:xfrm>
          <a:prstGeom prst="rect">
            <a:avLst/>
          </a:prstGeom>
          <a:noFill/>
          <a:ln>
            <a:noFill/>
          </a:ln>
        </p:spPr>
        <p:txBody>
          <a:bodyPr anchorCtr="0" anchor="b" bIns="0" lIns="0" spcFirstLastPara="1" rIns="0" wrap="square" tIns="0">
            <a:noAutofit/>
          </a:bodyPr>
          <a:lstStyle/>
          <a:p>
            <a:pPr indent="-459211" lvl="0" marL="459211" marR="0" rtl="0" algn="l">
              <a:lnSpc>
                <a:spcPct val="100000"/>
              </a:lnSpc>
              <a:spcBef>
                <a:spcPts val="0"/>
              </a:spcBef>
              <a:spcAft>
                <a:spcPts val="0"/>
              </a:spcAft>
              <a:buClr>
                <a:srgbClr val="000000"/>
              </a:buClr>
              <a:buSzPts val="684"/>
              <a:buFont typeface="Arial"/>
              <a:buNone/>
            </a:pPr>
            <a:r>
              <a:rPr b="1" i="0" lang="en-US" sz="684" u="none" cap="none" strike="noStrike">
                <a:solidFill>
                  <a:srgbClr val="002C46"/>
                </a:solidFill>
                <a:latin typeface="Arial"/>
                <a:ea typeface="Arial"/>
                <a:cs typeface="Arial"/>
                <a:sym typeface="Arial"/>
              </a:rPr>
              <a:t>¹ EBIT is calculated as Revenues – COGS – Operational Expenses</a:t>
            </a:r>
            <a:endParaRPr b="0" i="0" sz="1400" u="none" cap="none" strike="noStrike">
              <a:solidFill>
                <a:srgbClr val="000000"/>
              </a:solidFill>
              <a:latin typeface="Arial"/>
              <a:ea typeface="Arial"/>
              <a:cs typeface="Arial"/>
              <a:sym typeface="Arial"/>
            </a:endParaRPr>
          </a:p>
        </p:txBody>
      </p:sp>
      <p:sp>
        <p:nvSpPr>
          <p:cNvPr id="102" name="Google Shape;102;g9d18a8ecc9_0_9"/>
          <p:cNvSpPr txBox="1"/>
          <p:nvPr>
            <p:ph type="title"/>
          </p:nvPr>
        </p:nvSpPr>
        <p:spPr>
          <a:xfrm>
            <a:off x="171513" y="-12"/>
            <a:ext cx="8618400" cy="492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sz="1800">
                <a:solidFill>
                  <a:srgbClr val="002060"/>
                </a:solidFill>
              </a:rPr>
              <a:t>Having a higher number of bedrooms or higher review score does not strongly contribute to the listing price. However insights of skew of listing prices and most expensive neighborhoods are discovered.</a:t>
            </a:r>
            <a:endParaRPr b="1" i="0" sz="1800" u="none" cap="none" strike="noStrike">
              <a:solidFill>
                <a:srgbClr val="002060"/>
              </a:solidFill>
              <a:latin typeface="Arial"/>
              <a:ea typeface="Arial"/>
              <a:cs typeface="Arial"/>
              <a:sym typeface="Arial"/>
            </a:endParaRPr>
          </a:p>
        </p:txBody>
      </p:sp>
      <p:sp>
        <p:nvSpPr>
          <p:cNvPr id="103" name="Google Shape;103;g9d18a8ecc9_0_9"/>
          <p:cNvSpPr txBox="1"/>
          <p:nvPr/>
        </p:nvSpPr>
        <p:spPr>
          <a:xfrm>
            <a:off x="79300" y="875607"/>
            <a:ext cx="1667400" cy="37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US" sz="1600"/>
              <a:t>Key Insights</a:t>
            </a:r>
            <a:endParaRPr b="1" i="0" sz="1600" u="none" cap="none" strike="noStrike">
              <a:solidFill>
                <a:srgbClr val="000000"/>
              </a:solidFill>
            </a:endParaRPr>
          </a:p>
        </p:txBody>
      </p:sp>
      <p:sp>
        <p:nvSpPr>
          <p:cNvPr id="104" name="Google Shape;104;g9d18a8ecc9_0_9"/>
          <p:cNvSpPr txBox="1"/>
          <p:nvPr/>
        </p:nvSpPr>
        <p:spPr>
          <a:xfrm>
            <a:off x="0" y="1077500"/>
            <a:ext cx="8786700" cy="3000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US" sz="1500">
                <a:solidFill>
                  <a:schemeClr val="dk1"/>
                </a:solidFill>
              </a:rPr>
              <a:t>Price of the listing is compared to reviews of location, value, and cleanliness of the location. While, the another chart compares bedroom numbers to listing prices.</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Since most of the listings are under 200,000 yen, the listing prices are strongly right skewed.</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Neighborhoods with highest average listing prices are Chiyoda Ku,Hachioji Shi, Edogawa Ku, and Chuo Ku. These neighborhoods are great sources of potential listing and income due to proximity to Central Tokyo and large number of listing in these neighborhoods. </a:t>
            </a:r>
            <a:endParaRPr sz="1500">
              <a:solidFill>
                <a:schemeClr val="dk1"/>
              </a:solidFill>
            </a:endParaRPr>
          </a:p>
        </p:txBody>
      </p:sp>
      <p:pic>
        <p:nvPicPr>
          <p:cNvPr id="105" name="Google Shape;105;g9d18a8ecc9_0_9"/>
          <p:cNvPicPr preferRelativeResize="0"/>
          <p:nvPr/>
        </p:nvPicPr>
        <p:blipFill>
          <a:blip r:embed="rId3">
            <a:alphaModFix/>
          </a:blip>
          <a:stretch>
            <a:fillRect/>
          </a:stretch>
        </p:blipFill>
        <p:spPr>
          <a:xfrm>
            <a:off x="0" y="2509075"/>
            <a:ext cx="4868124" cy="4082525"/>
          </a:xfrm>
          <a:prstGeom prst="rect">
            <a:avLst/>
          </a:prstGeom>
          <a:noFill/>
          <a:ln>
            <a:noFill/>
          </a:ln>
        </p:spPr>
      </p:pic>
      <p:pic>
        <p:nvPicPr>
          <p:cNvPr id="106" name="Google Shape;106;g9d18a8ecc9_0_9"/>
          <p:cNvPicPr preferRelativeResize="0"/>
          <p:nvPr/>
        </p:nvPicPr>
        <p:blipFill>
          <a:blip r:embed="rId4">
            <a:alphaModFix/>
          </a:blip>
          <a:stretch>
            <a:fillRect/>
          </a:stretch>
        </p:blipFill>
        <p:spPr>
          <a:xfrm>
            <a:off x="4868125" y="2509087"/>
            <a:ext cx="4093300" cy="1914163"/>
          </a:xfrm>
          <a:prstGeom prst="rect">
            <a:avLst/>
          </a:prstGeom>
          <a:noFill/>
          <a:ln>
            <a:noFill/>
          </a:ln>
        </p:spPr>
      </p:pic>
      <p:pic>
        <p:nvPicPr>
          <p:cNvPr id="107" name="Google Shape;107;g9d18a8ecc9_0_9"/>
          <p:cNvPicPr preferRelativeResize="0"/>
          <p:nvPr/>
        </p:nvPicPr>
        <p:blipFill>
          <a:blip r:embed="rId5">
            <a:alphaModFix/>
          </a:blip>
          <a:stretch>
            <a:fillRect/>
          </a:stretch>
        </p:blipFill>
        <p:spPr>
          <a:xfrm>
            <a:off x="4868125" y="4423250"/>
            <a:ext cx="4093301" cy="216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9d18a8ecc9_0_112"/>
          <p:cNvSpPr txBox="1"/>
          <p:nvPr>
            <p:ph type="title"/>
          </p:nvPr>
        </p:nvSpPr>
        <p:spPr>
          <a:xfrm>
            <a:off x="265713" y="-11"/>
            <a:ext cx="8618400" cy="7386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sz="1800">
                <a:solidFill>
                  <a:schemeClr val="dk1"/>
                </a:solidFill>
              </a:rPr>
              <a:t>With highest proportion of listings and highest average price, Airbnb must rent out entire homes/apt (30K Yen) to generate higher revenue margin and increase number of new potential listings.</a:t>
            </a:r>
            <a:endParaRPr sz="2000">
              <a:solidFill>
                <a:schemeClr val="dk1"/>
              </a:solidFill>
            </a:endParaRPr>
          </a:p>
        </p:txBody>
      </p:sp>
      <p:cxnSp>
        <p:nvCxnSpPr>
          <p:cNvPr id="113" name="Google Shape;113;g9d18a8ecc9_0_112"/>
          <p:cNvCxnSpPr/>
          <p:nvPr/>
        </p:nvCxnSpPr>
        <p:spPr>
          <a:xfrm>
            <a:off x="182468" y="6453336"/>
            <a:ext cx="8784900" cy="0"/>
          </a:xfrm>
          <a:prstGeom prst="straightConnector1">
            <a:avLst/>
          </a:prstGeom>
          <a:noFill/>
          <a:ln cap="flat" cmpd="sng" w="25400">
            <a:solidFill>
              <a:srgbClr val="000000"/>
            </a:solidFill>
            <a:prstDash val="solid"/>
            <a:round/>
            <a:headEnd len="sm" w="sm" type="none"/>
            <a:tailEnd len="sm" w="sm" type="none"/>
          </a:ln>
        </p:spPr>
      </p:cxnSp>
      <p:pic>
        <p:nvPicPr>
          <p:cNvPr id="114" name="Google Shape;114;g9d18a8ecc9_0_112"/>
          <p:cNvPicPr preferRelativeResize="0"/>
          <p:nvPr/>
        </p:nvPicPr>
        <p:blipFill rotWithShape="1">
          <a:blip r:embed="rId3">
            <a:alphaModFix/>
          </a:blip>
          <a:srcRect b="48416" l="0" r="0" t="0"/>
          <a:stretch/>
        </p:blipFill>
        <p:spPr>
          <a:xfrm>
            <a:off x="2542050" y="921650"/>
            <a:ext cx="3625849" cy="2577600"/>
          </a:xfrm>
          <a:prstGeom prst="rect">
            <a:avLst/>
          </a:prstGeom>
          <a:noFill/>
          <a:ln>
            <a:noFill/>
          </a:ln>
        </p:spPr>
      </p:pic>
      <p:pic>
        <p:nvPicPr>
          <p:cNvPr id="115" name="Google Shape;115;g9d18a8ecc9_0_112"/>
          <p:cNvPicPr preferRelativeResize="0"/>
          <p:nvPr/>
        </p:nvPicPr>
        <p:blipFill rotWithShape="1">
          <a:blip r:embed="rId4">
            <a:alphaModFix/>
          </a:blip>
          <a:srcRect b="47036" l="0" r="0" t="0"/>
          <a:stretch/>
        </p:blipFill>
        <p:spPr>
          <a:xfrm>
            <a:off x="2542050" y="3364950"/>
            <a:ext cx="6428176" cy="3055276"/>
          </a:xfrm>
          <a:prstGeom prst="rect">
            <a:avLst/>
          </a:prstGeom>
          <a:noFill/>
          <a:ln>
            <a:noFill/>
          </a:ln>
        </p:spPr>
      </p:pic>
      <p:pic>
        <p:nvPicPr>
          <p:cNvPr id="116" name="Google Shape;116;g9d18a8ecc9_0_112"/>
          <p:cNvPicPr preferRelativeResize="0"/>
          <p:nvPr/>
        </p:nvPicPr>
        <p:blipFill rotWithShape="1">
          <a:blip r:embed="rId5">
            <a:alphaModFix/>
          </a:blip>
          <a:srcRect b="33783" l="0" r="0" t="0"/>
          <a:stretch/>
        </p:blipFill>
        <p:spPr>
          <a:xfrm>
            <a:off x="6167900" y="921638"/>
            <a:ext cx="2793524" cy="2392264"/>
          </a:xfrm>
          <a:prstGeom prst="rect">
            <a:avLst/>
          </a:prstGeom>
          <a:noFill/>
          <a:ln>
            <a:noFill/>
          </a:ln>
        </p:spPr>
      </p:pic>
      <p:sp>
        <p:nvSpPr>
          <p:cNvPr id="117" name="Google Shape;117;g9d18a8ecc9_0_112"/>
          <p:cNvSpPr/>
          <p:nvPr/>
        </p:nvSpPr>
        <p:spPr>
          <a:xfrm>
            <a:off x="78450" y="1175325"/>
            <a:ext cx="2463600" cy="5244900"/>
          </a:xfrm>
          <a:prstGeom prst="rect">
            <a:avLst/>
          </a:prstGeom>
          <a:noFill/>
          <a:ln cap="flat" cmpd="sng" w="19050">
            <a:solidFill>
              <a:srgbClr val="99AAB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2C46"/>
              </a:solidFill>
              <a:latin typeface="Arial"/>
              <a:ea typeface="Arial"/>
              <a:cs typeface="Arial"/>
              <a:sym typeface="Arial"/>
            </a:endParaRPr>
          </a:p>
        </p:txBody>
      </p:sp>
      <p:sp>
        <p:nvSpPr>
          <p:cNvPr id="118" name="Google Shape;118;g9d18a8ecc9_0_112"/>
          <p:cNvSpPr txBox="1"/>
          <p:nvPr/>
        </p:nvSpPr>
        <p:spPr>
          <a:xfrm>
            <a:off x="28880" y="867557"/>
            <a:ext cx="1531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002C46"/>
                </a:solidFill>
                <a:latin typeface="Arial"/>
                <a:ea typeface="Arial"/>
                <a:cs typeface="Arial"/>
                <a:sym typeface="Arial"/>
              </a:rPr>
              <a:t>Key Insights</a:t>
            </a:r>
            <a:endParaRPr b="0" i="0" sz="1600" u="none" cap="none" strike="noStrike">
              <a:solidFill>
                <a:srgbClr val="000000"/>
              </a:solidFill>
              <a:latin typeface="Arial"/>
              <a:ea typeface="Arial"/>
              <a:cs typeface="Arial"/>
              <a:sym typeface="Arial"/>
            </a:endParaRPr>
          </a:p>
        </p:txBody>
      </p:sp>
      <p:sp>
        <p:nvSpPr>
          <p:cNvPr id="119" name="Google Shape;119;g9d18a8ecc9_0_112"/>
          <p:cNvSpPr txBox="1"/>
          <p:nvPr/>
        </p:nvSpPr>
        <p:spPr>
          <a:xfrm>
            <a:off x="78450" y="1175350"/>
            <a:ext cx="2463600" cy="494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1700"/>
          </a:p>
          <a:p>
            <a:pPr indent="-311150" lvl="0" marL="285750" marR="0" rtl="0" algn="l">
              <a:lnSpc>
                <a:spcPct val="100000"/>
              </a:lnSpc>
              <a:spcBef>
                <a:spcPts val="0"/>
              </a:spcBef>
              <a:spcAft>
                <a:spcPts val="0"/>
              </a:spcAft>
              <a:buClr>
                <a:srgbClr val="002C46"/>
              </a:buClr>
              <a:buSzPts val="1800"/>
              <a:buFont typeface="Noto Sans Symbols"/>
              <a:buChar char="▪"/>
            </a:pPr>
            <a:r>
              <a:rPr b="0" i="0" lang="en-US" sz="1600" u="none" cap="none" strike="noStrike">
                <a:solidFill>
                  <a:srgbClr val="000000"/>
                </a:solidFill>
                <a:latin typeface="Arial"/>
                <a:ea typeface="Arial"/>
                <a:cs typeface="Arial"/>
                <a:sym typeface="Arial"/>
              </a:rPr>
              <a:t>High occupancy rates in lowest price neighborhoods and/or property types can generate revenue if Airbnb caters these listings to low budget travelers and student travelers</a:t>
            </a:r>
            <a:r>
              <a:rPr lang="en-US" sz="1600"/>
              <a:t>.</a:t>
            </a:r>
            <a:endParaRPr sz="1800"/>
          </a:p>
          <a:p>
            <a:pPr indent="-311150" lvl="0" marL="285750" marR="0" rtl="0" algn="l">
              <a:lnSpc>
                <a:spcPct val="100000"/>
              </a:lnSpc>
              <a:spcBef>
                <a:spcPts val="0"/>
              </a:spcBef>
              <a:spcAft>
                <a:spcPts val="0"/>
              </a:spcAft>
              <a:buClr>
                <a:srgbClr val="002C46"/>
              </a:buClr>
              <a:buSzPts val="1800"/>
              <a:buFont typeface="Noto Sans Symbols"/>
              <a:buChar char="▪"/>
            </a:pPr>
            <a:r>
              <a:rPr b="0" i="0" lang="en-US" sz="1600" u="none" cap="none" strike="noStrike">
                <a:solidFill>
                  <a:srgbClr val="000000"/>
                </a:solidFill>
                <a:latin typeface="Arial"/>
                <a:ea typeface="Arial"/>
                <a:cs typeface="Arial"/>
                <a:sym typeface="Arial"/>
              </a:rPr>
              <a:t>Most expensive property types can only generate large revenues if someone is interested in investing or renting these types of properties.</a:t>
            </a:r>
            <a:endParaRPr b="0" i="0" sz="16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rPr b="0" i="0" lang="en-US" u="none" cap="none" strike="noStrike">
                <a:solidFill>
                  <a:srgbClr val="000000"/>
                </a:solidFill>
                <a:latin typeface="Arial"/>
                <a:ea typeface="Arial"/>
                <a:cs typeface="Arial"/>
                <a:sym typeface="Arial"/>
              </a:rPr>
              <a:t>.</a:t>
            </a:r>
            <a:endParaRPr sz="16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C4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C46"/>
              </a:solidFill>
              <a:latin typeface="Arial"/>
              <a:ea typeface="Arial"/>
              <a:cs typeface="Arial"/>
              <a:sym typeface="Arial"/>
            </a:endParaRPr>
          </a:p>
          <a:p>
            <a:pPr indent="-196850" lvl="0" marL="285750" marR="0" rtl="0" algn="l">
              <a:lnSpc>
                <a:spcPct val="100000"/>
              </a:lnSpc>
              <a:spcBef>
                <a:spcPts val="0"/>
              </a:spcBef>
              <a:spcAft>
                <a:spcPts val="0"/>
              </a:spcAft>
              <a:buClr>
                <a:srgbClr val="002C46"/>
              </a:buClr>
              <a:buSzPts val="1400"/>
              <a:buFont typeface="Noto Sans Symbols"/>
              <a:buNone/>
            </a:pPr>
            <a:r>
              <a:t/>
            </a:r>
            <a:endParaRPr b="0" i="0" sz="1400" u="none" cap="none" strike="noStrike">
              <a:solidFill>
                <a:srgbClr val="002C4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9d18a8ecc9_0_22"/>
          <p:cNvSpPr txBox="1"/>
          <p:nvPr>
            <p:ph type="title"/>
          </p:nvPr>
        </p:nvSpPr>
        <p:spPr>
          <a:xfrm>
            <a:off x="171450" y="26240"/>
            <a:ext cx="8618400" cy="831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sz="1800">
                <a:solidFill>
                  <a:schemeClr val="dk1"/>
                </a:solidFill>
              </a:rPr>
              <a:t>Further analysis of the dataset where the Airbnb listing reviews yielded three (3) key signals that strongly correlated with overall reviews which boosted our confidence in the trend picked up in descriptive analysis.</a:t>
            </a:r>
            <a:endParaRPr>
              <a:solidFill>
                <a:schemeClr val="dk1"/>
              </a:solidFill>
            </a:endParaRPr>
          </a:p>
        </p:txBody>
      </p:sp>
      <p:cxnSp>
        <p:nvCxnSpPr>
          <p:cNvPr id="125" name="Google Shape;125;g9d18a8ecc9_0_22"/>
          <p:cNvCxnSpPr/>
          <p:nvPr/>
        </p:nvCxnSpPr>
        <p:spPr>
          <a:xfrm>
            <a:off x="182468" y="6453336"/>
            <a:ext cx="8784900" cy="0"/>
          </a:xfrm>
          <a:prstGeom prst="straightConnector1">
            <a:avLst/>
          </a:prstGeom>
          <a:noFill/>
          <a:ln cap="flat" cmpd="sng" w="25400">
            <a:solidFill>
              <a:srgbClr val="000000"/>
            </a:solidFill>
            <a:prstDash val="solid"/>
            <a:round/>
            <a:headEnd len="sm" w="sm" type="none"/>
            <a:tailEnd len="sm" w="sm" type="none"/>
          </a:ln>
        </p:spPr>
      </p:cxnSp>
      <p:sp>
        <p:nvSpPr>
          <p:cNvPr id="126" name="Google Shape;126;g9d18a8ecc9_0_22"/>
          <p:cNvSpPr/>
          <p:nvPr/>
        </p:nvSpPr>
        <p:spPr>
          <a:xfrm>
            <a:off x="-3075" y="4253525"/>
            <a:ext cx="8967600" cy="2199900"/>
          </a:xfrm>
          <a:prstGeom prst="rect">
            <a:avLst/>
          </a:prstGeom>
          <a:noFill/>
          <a:ln cap="flat"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27" name="Google Shape;127;g9d18a8ecc9_0_22"/>
          <p:cNvSpPr txBox="1"/>
          <p:nvPr/>
        </p:nvSpPr>
        <p:spPr>
          <a:xfrm>
            <a:off x="-10" y="4253534"/>
            <a:ext cx="1531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Key Insights</a:t>
            </a:r>
            <a:endParaRPr b="0" i="0" sz="1400" u="none" cap="none" strike="noStrike">
              <a:solidFill>
                <a:srgbClr val="000000"/>
              </a:solidFill>
              <a:latin typeface="Arial"/>
              <a:ea typeface="Arial"/>
              <a:cs typeface="Arial"/>
              <a:sym typeface="Arial"/>
            </a:endParaRPr>
          </a:p>
        </p:txBody>
      </p:sp>
      <p:sp>
        <p:nvSpPr>
          <p:cNvPr id="128" name="Google Shape;128;g9d18a8ecc9_0_22"/>
          <p:cNvSpPr txBox="1"/>
          <p:nvPr/>
        </p:nvSpPr>
        <p:spPr>
          <a:xfrm>
            <a:off x="-3100" y="4521575"/>
            <a:ext cx="8967600" cy="219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500" u="none" cap="none" strike="noStrike">
                <a:solidFill>
                  <a:srgbClr val="000000"/>
                </a:solidFill>
                <a:latin typeface="Arial"/>
                <a:ea typeface="Arial"/>
                <a:cs typeface="Arial"/>
                <a:sym typeface="Arial"/>
              </a:rPr>
              <a:t>Through utilizing a measure known as correlation which indicates how closely a variable is associated with “</a:t>
            </a:r>
            <a:r>
              <a:rPr lang="en-US" sz="1500"/>
              <a:t>Overall reviews</a:t>
            </a:r>
            <a:r>
              <a:rPr b="0" i="0" lang="en-US" sz="1500" u="none" cap="none" strike="noStrike">
                <a:solidFill>
                  <a:srgbClr val="000000"/>
                </a:solidFill>
                <a:latin typeface="Arial"/>
                <a:ea typeface="Arial"/>
                <a:cs typeface="Arial"/>
                <a:sym typeface="Arial"/>
              </a:rPr>
              <a:t>” (</a:t>
            </a:r>
            <a:r>
              <a:rPr lang="en-US" sz="1500"/>
              <a:t>AKA </a:t>
            </a:r>
            <a:r>
              <a:rPr b="0" i="0" lang="en-US" sz="1500" u="none" cap="none" strike="noStrike">
                <a:solidFill>
                  <a:srgbClr val="000000"/>
                </a:solidFill>
                <a:latin typeface="Arial"/>
                <a:ea typeface="Arial"/>
                <a:cs typeface="Arial"/>
                <a:sym typeface="Arial"/>
              </a:rPr>
              <a:t>review_scores_rating</a:t>
            </a:r>
            <a:r>
              <a:rPr lang="en-US" sz="1500"/>
              <a:t>)</a:t>
            </a:r>
            <a:r>
              <a:rPr b="0" i="0" lang="en-US" sz="1500" u="none" cap="none" strike="noStrike">
                <a:solidFill>
                  <a:srgbClr val="000000"/>
                </a:solidFill>
                <a:latin typeface="Arial"/>
                <a:ea typeface="Arial"/>
                <a:cs typeface="Arial"/>
                <a:sym typeface="Arial"/>
              </a:rPr>
              <a:t>, we were able to identify three (3) key variables customers pay most </a:t>
            </a:r>
            <a:r>
              <a:rPr lang="en-US" sz="1500"/>
              <a:t>attention to</a:t>
            </a:r>
            <a:r>
              <a:rPr b="0" i="0" lang="en-US" sz="1500" u="none" cap="none" strike="noStrike">
                <a:solidFill>
                  <a:srgbClr val="000000"/>
                </a:solidFill>
                <a:latin typeface="Arial"/>
                <a:ea typeface="Arial"/>
                <a:cs typeface="Arial"/>
                <a:sym typeface="Arial"/>
              </a:rPr>
              <a:t>. A correlation score is is returned with number closer to 1, indicating the variable is closely related to </a:t>
            </a:r>
            <a:r>
              <a:rPr lang="en-US" sz="1500"/>
              <a:t>overall reviews</a:t>
            </a:r>
            <a:r>
              <a:rPr b="0" i="0" lang="en-US" sz="1500" u="none" cap="none" strike="noStrike">
                <a:solidFill>
                  <a:srgbClr val="000000"/>
                </a:solidFill>
                <a:latin typeface="Arial"/>
                <a:ea typeface="Arial"/>
                <a:cs typeface="Arial"/>
                <a:sym typeface="Arial"/>
              </a:rPr>
              <a:t>. However, </a:t>
            </a:r>
            <a:r>
              <a:rPr lang="en-US" sz="1500"/>
              <a:t>“Overall reviews” have solid correlation with three review subcategories in particular.</a:t>
            </a:r>
            <a:endParaRPr b="0" i="0" sz="1500" u="none" cap="none" strike="noStrike">
              <a:solidFill>
                <a:srgbClr val="000000"/>
              </a:solidFill>
              <a:latin typeface="Arial"/>
              <a:ea typeface="Arial"/>
              <a:cs typeface="Arial"/>
              <a:sym typeface="Arial"/>
            </a:endParaRPr>
          </a:p>
          <a:p>
            <a:pPr indent="-323850" lvl="0" marL="457200" rtl="0" algn="l">
              <a:spcBef>
                <a:spcPts val="0"/>
              </a:spcBef>
              <a:spcAft>
                <a:spcPts val="0"/>
              </a:spcAft>
              <a:buSzPts val="1500"/>
              <a:buAutoNum type="arabicPeriod"/>
            </a:pPr>
            <a:r>
              <a:rPr lang="en-US" sz="1500"/>
              <a:t>Accuracy: 0.72</a:t>
            </a:r>
            <a:endParaRPr sz="1500"/>
          </a:p>
          <a:p>
            <a:pPr indent="-323850" lvl="0" marL="457200" rtl="0" algn="l">
              <a:spcBef>
                <a:spcPts val="0"/>
              </a:spcBef>
              <a:spcAft>
                <a:spcPts val="0"/>
              </a:spcAft>
              <a:buSzPts val="1500"/>
              <a:buAutoNum type="arabicPeriod"/>
            </a:pPr>
            <a:r>
              <a:rPr lang="en-US" sz="1500"/>
              <a:t>Cleanliness: 0.71</a:t>
            </a:r>
            <a:endParaRPr sz="1500"/>
          </a:p>
          <a:p>
            <a:pPr indent="-323850" lvl="0" marL="457200" rtl="0" algn="l">
              <a:spcBef>
                <a:spcPts val="0"/>
              </a:spcBef>
              <a:spcAft>
                <a:spcPts val="0"/>
              </a:spcAft>
              <a:buSzPts val="1500"/>
              <a:buAutoNum type="arabicPeriod"/>
            </a:pPr>
            <a:r>
              <a:rPr lang="en-US" sz="1500"/>
              <a:t>Value: 0.69</a:t>
            </a:r>
            <a:endParaRPr sz="15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chemeClr val="dk1"/>
              </a:buClr>
              <a:buSzPts val="1400"/>
              <a:buFont typeface="Noto Sans Symbols"/>
              <a:buNone/>
            </a:pPr>
            <a:r>
              <a:t/>
            </a:r>
            <a:endParaRPr b="0" i="0" sz="1400" u="none" cap="none" strike="noStrike">
              <a:solidFill>
                <a:schemeClr val="dk1"/>
              </a:solidFill>
              <a:latin typeface="Arial"/>
              <a:ea typeface="Arial"/>
              <a:cs typeface="Arial"/>
              <a:sym typeface="Arial"/>
            </a:endParaRPr>
          </a:p>
        </p:txBody>
      </p:sp>
      <p:pic>
        <p:nvPicPr>
          <p:cNvPr id="129" name="Google Shape;129;g9d18a8ecc9_0_22"/>
          <p:cNvPicPr preferRelativeResize="0"/>
          <p:nvPr/>
        </p:nvPicPr>
        <p:blipFill rotWithShape="1">
          <a:blip r:embed="rId3">
            <a:alphaModFix/>
          </a:blip>
          <a:srcRect b="0" l="0" r="0" t="0"/>
          <a:stretch/>
        </p:blipFill>
        <p:spPr>
          <a:xfrm>
            <a:off x="0" y="857225"/>
            <a:ext cx="8967600" cy="355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9d18a8ecc9_0_48"/>
          <p:cNvSpPr txBox="1"/>
          <p:nvPr>
            <p:ph type="title"/>
          </p:nvPr>
        </p:nvSpPr>
        <p:spPr>
          <a:xfrm>
            <a:off x="171451" y="-12"/>
            <a:ext cx="8618400" cy="292500"/>
          </a:xfrm>
          <a:prstGeom prst="rect">
            <a:avLst/>
          </a:prstGeom>
        </p:spPr>
        <p:txBody>
          <a:bodyPr anchorCtr="0" anchor="t" bIns="0" lIns="0" spcFirstLastPara="1" rIns="0" wrap="square" tIns="0">
            <a:noAutofit/>
          </a:bodyPr>
          <a:lstStyle/>
          <a:p>
            <a:pPr indent="0" lvl="0" marL="0" rtl="0" algn="ctr">
              <a:spcBef>
                <a:spcPts val="0"/>
              </a:spcBef>
              <a:spcAft>
                <a:spcPts val="0"/>
              </a:spcAft>
              <a:buClr>
                <a:srgbClr val="000000"/>
              </a:buClr>
              <a:buSzPts val="1400"/>
              <a:buFont typeface="Arial"/>
              <a:buNone/>
            </a:pPr>
            <a:r>
              <a:rPr lang="en-US" sz="1800">
                <a:solidFill>
                  <a:schemeClr val="dk1"/>
                </a:solidFill>
              </a:rPr>
              <a:t>Further correlation analysis for listing price with other variables yielded no variables that are strongly correlated with property price, which reduced our confidence in finding quantitative variables related to listing price</a:t>
            </a:r>
            <a:endParaRPr>
              <a:solidFill>
                <a:schemeClr val="dk1"/>
              </a:solidFill>
            </a:endParaRPr>
          </a:p>
        </p:txBody>
      </p:sp>
      <p:pic>
        <p:nvPicPr>
          <p:cNvPr id="136" name="Google Shape;136;g9d18a8ecc9_0_48"/>
          <p:cNvPicPr preferRelativeResize="0"/>
          <p:nvPr/>
        </p:nvPicPr>
        <p:blipFill rotWithShape="1">
          <a:blip r:embed="rId3">
            <a:alphaModFix/>
          </a:blip>
          <a:srcRect b="0" l="0" r="0" t="0"/>
          <a:stretch/>
        </p:blipFill>
        <p:spPr>
          <a:xfrm>
            <a:off x="0" y="905550"/>
            <a:ext cx="8961300" cy="3173400"/>
          </a:xfrm>
          <a:prstGeom prst="rect">
            <a:avLst/>
          </a:prstGeom>
          <a:noFill/>
          <a:ln>
            <a:noFill/>
          </a:ln>
        </p:spPr>
      </p:pic>
      <p:cxnSp>
        <p:nvCxnSpPr>
          <p:cNvPr id="137" name="Google Shape;137;g9d18a8ecc9_0_48"/>
          <p:cNvCxnSpPr/>
          <p:nvPr/>
        </p:nvCxnSpPr>
        <p:spPr>
          <a:xfrm>
            <a:off x="182468" y="6453336"/>
            <a:ext cx="8784900" cy="0"/>
          </a:xfrm>
          <a:prstGeom prst="straightConnector1">
            <a:avLst/>
          </a:prstGeom>
          <a:noFill/>
          <a:ln cap="flat" cmpd="sng" w="25400">
            <a:solidFill>
              <a:srgbClr val="000000"/>
            </a:solidFill>
            <a:prstDash val="solid"/>
            <a:round/>
            <a:headEnd len="sm" w="sm" type="none"/>
            <a:tailEnd len="sm" w="sm" type="none"/>
          </a:ln>
        </p:spPr>
      </p:cxnSp>
      <p:sp>
        <p:nvSpPr>
          <p:cNvPr id="138" name="Google Shape;138;g9d18a8ecc9_0_48"/>
          <p:cNvSpPr/>
          <p:nvPr/>
        </p:nvSpPr>
        <p:spPr>
          <a:xfrm>
            <a:off x="-3075" y="4253525"/>
            <a:ext cx="8967600" cy="2199900"/>
          </a:xfrm>
          <a:prstGeom prst="rect">
            <a:avLst/>
          </a:prstGeom>
          <a:noFill/>
          <a:ln cap="flat"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39" name="Google Shape;139;g9d18a8ecc9_0_48"/>
          <p:cNvSpPr txBox="1"/>
          <p:nvPr/>
        </p:nvSpPr>
        <p:spPr>
          <a:xfrm>
            <a:off x="-10" y="4253534"/>
            <a:ext cx="1531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Key Insights</a:t>
            </a:r>
            <a:endParaRPr b="0" i="0" sz="1400" u="none" cap="none" strike="noStrike">
              <a:solidFill>
                <a:srgbClr val="000000"/>
              </a:solidFill>
              <a:latin typeface="Arial"/>
              <a:ea typeface="Arial"/>
              <a:cs typeface="Arial"/>
              <a:sym typeface="Arial"/>
            </a:endParaRPr>
          </a:p>
        </p:txBody>
      </p:sp>
      <p:sp>
        <p:nvSpPr>
          <p:cNvPr id="140" name="Google Shape;140;g9d18a8ecc9_0_48"/>
          <p:cNvSpPr txBox="1"/>
          <p:nvPr/>
        </p:nvSpPr>
        <p:spPr>
          <a:xfrm>
            <a:off x="-3100" y="4521575"/>
            <a:ext cx="8967600" cy="219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500" u="none" cap="none" strike="noStrike">
                <a:solidFill>
                  <a:srgbClr val="000000"/>
                </a:solidFill>
                <a:latin typeface="Arial"/>
                <a:ea typeface="Arial"/>
                <a:cs typeface="Arial"/>
                <a:sym typeface="Arial"/>
              </a:rPr>
              <a:t>Through utilizing correlation </a:t>
            </a:r>
            <a:r>
              <a:rPr lang="en-US" sz="1500"/>
              <a:t>again with listing price (price_yen),</a:t>
            </a:r>
            <a:r>
              <a:rPr b="0" i="0" lang="en-US" sz="1500" u="none" cap="none" strike="noStrike">
                <a:solidFill>
                  <a:srgbClr val="000000"/>
                </a:solidFill>
                <a:latin typeface="Arial"/>
                <a:ea typeface="Arial"/>
                <a:cs typeface="Arial"/>
                <a:sym typeface="Arial"/>
              </a:rPr>
              <a:t> </a:t>
            </a:r>
            <a:r>
              <a:rPr lang="en-US" sz="1500"/>
              <a:t>there were no variables that strongly correlated with listing price of Airbnb properties</a:t>
            </a:r>
            <a:r>
              <a:rPr b="0" i="0" lang="en-US" sz="1500" u="none" cap="none" strike="noStrike">
                <a:solidFill>
                  <a:srgbClr val="000000"/>
                </a:solidFill>
                <a:latin typeface="Arial"/>
                <a:ea typeface="Arial"/>
                <a:cs typeface="Arial"/>
                <a:sym typeface="Arial"/>
              </a:rPr>
              <a:t>. A correlation score is is returned with number closer to </a:t>
            </a:r>
            <a:r>
              <a:rPr lang="en-US" sz="1500"/>
              <a:t>0</a:t>
            </a:r>
            <a:r>
              <a:rPr b="0" i="0" lang="en-US" sz="1500" u="none" cap="none" strike="noStrike">
                <a:solidFill>
                  <a:srgbClr val="000000"/>
                </a:solidFill>
                <a:latin typeface="Arial"/>
                <a:ea typeface="Arial"/>
                <a:cs typeface="Arial"/>
                <a:sym typeface="Arial"/>
              </a:rPr>
              <a:t>, indicating the variable </a:t>
            </a:r>
            <a:r>
              <a:rPr lang="en-US" sz="1500"/>
              <a:t>has little or no correlation with listing price</a:t>
            </a:r>
            <a:r>
              <a:rPr b="0" i="0" lang="en-US" sz="1500" u="none" cap="none" strike="noStrike">
                <a:solidFill>
                  <a:srgbClr val="000000"/>
                </a:solidFill>
                <a:latin typeface="Arial"/>
                <a:ea typeface="Arial"/>
                <a:cs typeface="Arial"/>
                <a:sym typeface="Arial"/>
              </a:rPr>
              <a:t>. However, </a:t>
            </a:r>
            <a:r>
              <a:rPr lang="en-US" sz="1500"/>
              <a:t>listing price have small correlation with three review subcategories in particular.</a:t>
            </a:r>
            <a:endParaRPr b="0" i="0" sz="1500" u="none" cap="none" strike="noStrike">
              <a:solidFill>
                <a:srgbClr val="000000"/>
              </a:solidFill>
              <a:latin typeface="Arial"/>
              <a:ea typeface="Arial"/>
              <a:cs typeface="Arial"/>
              <a:sym typeface="Arial"/>
            </a:endParaRPr>
          </a:p>
          <a:p>
            <a:pPr indent="-323850" lvl="0" marL="457200" rtl="0" algn="l">
              <a:spcBef>
                <a:spcPts val="0"/>
              </a:spcBef>
              <a:spcAft>
                <a:spcPts val="0"/>
              </a:spcAft>
              <a:buSzPts val="1500"/>
              <a:buAutoNum type="arabicPeriod"/>
            </a:pPr>
            <a:r>
              <a:rPr lang="en-US" sz="1500"/>
              <a:t>Accommodates: 0.15</a:t>
            </a:r>
            <a:endParaRPr sz="1500"/>
          </a:p>
          <a:p>
            <a:pPr indent="-323850" lvl="0" marL="457200" rtl="0" algn="l">
              <a:spcBef>
                <a:spcPts val="0"/>
              </a:spcBef>
              <a:spcAft>
                <a:spcPts val="0"/>
              </a:spcAft>
              <a:buSzPts val="1500"/>
              <a:buAutoNum type="arabicPeriod"/>
            </a:pPr>
            <a:r>
              <a:rPr lang="en-US" sz="1500"/>
              <a:t>Bedrooms: 0.08</a:t>
            </a:r>
            <a:endParaRPr sz="1500"/>
          </a:p>
          <a:p>
            <a:pPr indent="-323850" lvl="0" marL="457200" rtl="0" algn="l">
              <a:spcBef>
                <a:spcPts val="0"/>
              </a:spcBef>
              <a:spcAft>
                <a:spcPts val="0"/>
              </a:spcAft>
              <a:buSzPts val="1500"/>
              <a:buAutoNum type="arabicPeriod"/>
            </a:pPr>
            <a:r>
              <a:rPr lang="en-US" sz="1500"/>
              <a:t>Beds: 0.05</a:t>
            </a:r>
            <a:endParaRPr sz="15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88900" marR="0" rtl="0" algn="l">
              <a:lnSpc>
                <a:spcPct val="100000"/>
              </a:lnSpc>
              <a:spcBef>
                <a:spcPts val="0"/>
              </a:spcBef>
              <a:spcAft>
                <a:spcPts val="0"/>
              </a:spcAft>
              <a:buClr>
                <a:schemeClr val="dk1"/>
              </a:buClr>
              <a:buSzPts val="1400"/>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2015-09-14T11:37:31Z</dcterms:created>
  <dc:creator>Chris Hui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