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721475" cx="8961425"/>
  <p:notesSz cx="6797675" cy="9926625"/>
  <p:embeddedFontLst>
    <p:embeddedFont>
      <p:font typeface="Quattrocento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p15:guide id="1" orient="horz" pos="3127">
          <p15:clr>
            <a:srgbClr val="A4A3A4"/>
          </p15:clr>
        </p15:guide>
        <p15:guide id="2" pos="2142">
          <p15:clr>
            <a:srgbClr val="A4A3A4"/>
          </p15:clr>
        </p15:guide>
      </p15:notesGuideLst>
    </p:ext>
    <p:ext uri="http://customooxmlschemas.google.com/">
      <go:slidesCustomData xmlns:go="http://customooxmlschemas.google.com/" r:id="rId17" roundtripDataSignature="AMtx7mjqbzBDVV+nEdh17lbWeMuJzwE7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3" orient="horz"/>
        <p:guide pos="5535"/>
        <p:guide pos="119"/>
        <p:guide pos="3664"/>
      </p:guideLst>
    </p:cSldViewPr>
  </p:slideViewPr>
  <p:notesViewPr>
    <p:cSldViewPr snapToGrid="0">
      <p:cViewPr varScale="1">
        <p:scale>
          <a:sx n="100" d="100"/>
          <a:sy n="100" d="100"/>
        </p:scale>
        <p:origin x="0" y="0"/>
      </p:cViewPr>
      <p:guideLst>
        <p:guide pos="3127" orient="horz"/>
        <p:guide pos="2142"/>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QuattrocentoSans-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italic.fntdata"/><Relationship Id="rId14" Type="http://schemas.openxmlformats.org/officeDocument/2006/relationships/font" Target="fonts/QuattrocentoSans-bold.fntdata"/><Relationship Id="rId17" Type="http://customschemas.google.com/relationships/presentationmetadata" Target="metadata"/><Relationship Id="rId16"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87363" y="620713"/>
            <a:ext cx="5827712" cy="43703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
        <p:nvSpPr>
          <p:cNvPr id="4" name="Google Shape;4;n"/>
          <p:cNvSpPr txBox="1"/>
          <p:nvPr>
            <p:ph idx="1" type="body"/>
          </p:nvPr>
        </p:nvSpPr>
        <p:spPr>
          <a:xfrm>
            <a:off x="472065" y="5333979"/>
            <a:ext cx="5859954" cy="122914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50519" lvl="1" marL="914400" marR="0" rtl="0" algn="l">
              <a:lnSpc>
                <a:spcPct val="100000"/>
              </a:lnSpc>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2pPr>
            <a:lvl3pPr indent="-350519" lvl="2" marL="1371600" marR="0" rtl="0" algn="l">
              <a:lnSpc>
                <a:spcPct val="100000"/>
              </a:lnSpc>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19023" lvl="4" marL="22860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140848" y="9545294"/>
            <a:ext cx="191168" cy="18567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 name="Google Shape;6;n"/>
          <p:cNvSpPr txBox="1"/>
          <p:nvPr>
            <p:ph idx="11" type="ftr"/>
          </p:nvPr>
        </p:nvSpPr>
        <p:spPr>
          <a:xfrm>
            <a:off x="6331953" y="110938"/>
            <a:ext cx="65" cy="122914"/>
          </a:xfrm>
          <a:prstGeom prst="rect">
            <a:avLst/>
          </a:prstGeom>
          <a:noFill/>
          <a:ln>
            <a:noFill/>
          </a:ln>
        </p:spPr>
        <p:txBody>
          <a:bodyPr anchorCtr="0" anchor="b" bIns="0" lIns="0" spcFirstLastPara="1" rIns="0" wrap="square" tIns="0">
            <a:sp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p:nvPr>
            <p:ph idx="2" type="sldImg"/>
          </p:nvPr>
        </p:nvSpPr>
        <p:spPr>
          <a:xfrm>
            <a:off x="487363" y="620713"/>
            <a:ext cx="5827712" cy="43703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
        <p:nvSpPr>
          <p:cNvPr id="26" name="Google Shape;26;p1:notes"/>
          <p:cNvSpPr txBox="1"/>
          <p:nvPr>
            <p:ph idx="1" type="body"/>
          </p:nvPr>
        </p:nvSpPr>
        <p:spPr>
          <a:xfrm>
            <a:off x="472065" y="5333978"/>
            <a:ext cx="5859954" cy="24582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27" name="Google Shape;27;p1:notes"/>
          <p:cNvSpPr txBox="1"/>
          <p:nvPr>
            <p:ph idx="12" type="sldNum"/>
          </p:nvPr>
        </p:nvSpPr>
        <p:spPr>
          <a:xfrm>
            <a:off x="6245419" y="9545294"/>
            <a:ext cx="86598" cy="185676"/>
          </a:xfrm>
          <a:prstGeom prst="rect">
            <a:avLst/>
          </a:prstGeom>
          <a:noFill/>
          <a:ln>
            <a:noFill/>
          </a:ln>
        </p:spPr>
        <p:txBody>
          <a:bodyPr anchorCtr="0" anchor="b" bIns="0" lIns="0" spcFirstLastPara="1" rIns="0" wrap="square" tIns="0">
            <a:sp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472065" y="5333979"/>
            <a:ext cx="5859954" cy="12291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6" name="Google Shape;36;p3:notes"/>
          <p:cNvSpPr/>
          <p:nvPr>
            <p:ph idx="2" type="sldImg"/>
          </p:nvPr>
        </p:nvSpPr>
        <p:spPr>
          <a:xfrm>
            <a:off x="487363" y="620713"/>
            <a:ext cx="5827712" cy="43703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e414b893e_0_21:notes"/>
          <p:cNvSpPr/>
          <p:nvPr>
            <p:ph idx="2" type="sldImg"/>
          </p:nvPr>
        </p:nvSpPr>
        <p:spPr>
          <a:xfrm>
            <a:off x="487363" y="620713"/>
            <a:ext cx="5827800" cy="4370400"/>
          </a:xfrm>
          <a:custGeom>
            <a:rect b="b" l="l" r="r" t="t"/>
            <a:pathLst>
              <a:path extrusionOk="0" h="120000" w="120000">
                <a:moveTo>
                  <a:pt x="0" y="0"/>
                </a:moveTo>
                <a:lnTo>
                  <a:pt x="120000" y="0"/>
                </a:lnTo>
                <a:lnTo>
                  <a:pt x="120000" y="120000"/>
                </a:lnTo>
                <a:lnTo>
                  <a:pt x="0" y="120000"/>
                </a:lnTo>
                <a:close/>
              </a:path>
            </a:pathLst>
          </a:custGeom>
        </p:spPr>
      </p:sp>
      <p:sp>
        <p:nvSpPr>
          <p:cNvPr id="56" name="Google Shape;56;g9e414b893e_0_21:notes"/>
          <p:cNvSpPr txBox="1"/>
          <p:nvPr>
            <p:ph idx="1" type="body"/>
          </p:nvPr>
        </p:nvSpPr>
        <p:spPr>
          <a:xfrm>
            <a:off x="472065" y="5333979"/>
            <a:ext cx="5859900" cy="122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g9e414b893e_0_21:notes"/>
          <p:cNvSpPr txBox="1"/>
          <p:nvPr>
            <p:ph idx="12" type="sldNum"/>
          </p:nvPr>
        </p:nvSpPr>
        <p:spPr>
          <a:xfrm>
            <a:off x="6140848" y="9545294"/>
            <a:ext cx="191100" cy="1857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e414b893e_0_32:notes"/>
          <p:cNvSpPr/>
          <p:nvPr>
            <p:ph idx="2" type="sldImg"/>
          </p:nvPr>
        </p:nvSpPr>
        <p:spPr>
          <a:xfrm>
            <a:off x="487363" y="620713"/>
            <a:ext cx="5827800" cy="4370400"/>
          </a:xfrm>
          <a:custGeom>
            <a:rect b="b" l="l" r="r" t="t"/>
            <a:pathLst>
              <a:path extrusionOk="0" h="120000" w="120000">
                <a:moveTo>
                  <a:pt x="0" y="0"/>
                </a:moveTo>
                <a:lnTo>
                  <a:pt x="120000" y="0"/>
                </a:lnTo>
                <a:lnTo>
                  <a:pt x="120000" y="120000"/>
                </a:lnTo>
                <a:lnTo>
                  <a:pt x="0" y="120000"/>
                </a:lnTo>
                <a:close/>
              </a:path>
            </a:pathLst>
          </a:custGeom>
        </p:spPr>
      </p:sp>
      <p:sp>
        <p:nvSpPr>
          <p:cNvPr id="63" name="Google Shape;63;g9e414b893e_0_32:notes"/>
          <p:cNvSpPr txBox="1"/>
          <p:nvPr>
            <p:ph idx="1" type="body"/>
          </p:nvPr>
        </p:nvSpPr>
        <p:spPr>
          <a:xfrm>
            <a:off x="472065" y="5333979"/>
            <a:ext cx="5859900" cy="122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 name="Google Shape;64;g9e414b893e_0_32:notes"/>
          <p:cNvSpPr txBox="1"/>
          <p:nvPr>
            <p:ph idx="12" type="sldNum"/>
          </p:nvPr>
        </p:nvSpPr>
        <p:spPr>
          <a:xfrm>
            <a:off x="6140848" y="9545294"/>
            <a:ext cx="191100" cy="1857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472065" y="5333979"/>
            <a:ext cx="5859954" cy="12291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5" name="Google Shape;75;p5:notes"/>
          <p:cNvSpPr/>
          <p:nvPr>
            <p:ph idx="2" type="sldImg"/>
          </p:nvPr>
        </p:nvSpPr>
        <p:spPr>
          <a:xfrm>
            <a:off x="487363" y="620713"/>
            <a:ext cx="5827712" cy="43703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472065" y="5333979"/>
            <a:ext cx="5859954" cy="12291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87" name="Google Shape;87;p6:notes"/>
          <p:cNvSpPr/>
          <p:nvPr>
            <p:ph idx="2" type="sldImg"/>
          </p:nvPr>
        </p:nvSpPr>
        <p:spPr>
          <a:xfrm>
            <a:off x="487363" y="620713"/>
            <a:ext cx="5827712" cy="43703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e414b893e_0_52:notes"/>
          <p:cNvSpPr/>
          <p:nvPr>
            <p:ph idx="2" type="sldImg"/>
          </p:nvPr>
        </p:nvSpPr>
        <p:spPr>
          <a:xfrm>
            <a:off x="487363" y="620713"/>
            <a:ext cx="5827800" cy="4370400"/>
          </a:xfrm>
          <a:custGeom>
            <a:rect b="b" l="l" r="r" t="t"/>
            <a:pathLst>
              <a:path extrusionOk="0" h="120000" w="120000">
                <a:moveTo>
                  <a:pt x="0" y="0"/>
                </a:moveTo>
                <a:lnTo>
                  <a:pt x="120000" y="0"/>
                </a:lnTo>
                <a:lnTo>
                  <a:pt x="120000" y="120000"/>
                </a:lnTo>
                <a:lnTo>
                  <a:pt x="0" y="120000"/>
                </a:lnTo>
                <a:close/>
              </a:path>
            </a:pathLst>
          </a:custGeom>
        </p:spPr>
      </p:sp>
      <p:sp>
        <p:nvSpPr>
          <p:cNvPr id="97" name="Google Shape;97;g9e414b893e_0_52:notes"/>
          <p:cNvSpPr txBox="1"/>
          <p:nvPr>
            <p:ph idx="1" type="body"/>
          </p:nvPr>
        </p:nvSpPr>
        <p:spPr>
          <a:xfrm>
            <a:off x="472065" y="5333979"/>
            <a:ext cx="5859900" cy="122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g9e414b893e_0_52:notes"/>
          <p:cNvSpPr txBox="1"/>
          <p:nvPr>
            <p:ph idx="12" type="sldNum"/>
          </p:nvPr>
        </p:nvSpPr>
        <p:spPr>
          <a:xfrm>
            <a:off x="6140848" y="9545294"/>
            <a:ext cx="191100" cy="1857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2.vml"/><Relationship Id="rId3" Type="http://schemas.openxmlformats.org/officeDocument/2006/relationships/oleObject" Target="../embeddings/oleObject2.bin"/><Relationship Id="rId4" Type="http://schemas.openxmlformats.org/officeDocument/2006/relationships/oleObject" Target="../embeddings/oleObject2.bin"/><Relationship Id="rId5" Type="http://schemas.openxmlformats.org/officeDocument/2006/relationships/image" Target="../media/image7.png"/><Relationship Id="rId6"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3.vml"/><Relationship Id="rId3" Type="http://schemas.openxmlformats.org/officeDocument/2006/relationships/oleObject" Target="../embeddings/oleObject3.bin"/><Relationship Id="rId4" Type="http://schemas.openxmlformats.org/officeDocument/2006/relationships/oleObject" Target="../embeddings/oleObject3.bin"/><Relationship Id="rId5"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3"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mc:Choice Requires="v">
                <p:oleObj r:id="rId3" imgH="1587" imgW="1587" progId="TCLayout.ActiveDocument.1" spid="_x0000_s1">
                  <p:embed/>
                </p:oleObj>
              </mc:Choice>
              <mc:Fallback>
                <p:oleObj r:id="rId4" imgH="1587" imgW="1587" progId="TCLayout.ActiveDocument.1">
                  <p:embed/>
                  <p:pic>
                    <p:nvPicPr>
                      <p:cNvPr id="15" name="Google Shape;15;p8"/>
                      <p:cNvPicPr preferRelativeResize="0"/>
                      <p:nvPr/>
                    </p:nvPicPr>
                    <p:blipFill rotWithShape="1">
                      <a:blip r:embed="rId5">
                        <a:alphaModFix/>
                      </a:blip>
                      <a:srcRect b="0" l="0" r="0" t="0"/>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p:nvPr>
            <p:ph type="ctrTitle"/>
          </p:nvPr>
        </p:nvSpPr>
        <p:spPr>
          <a:xfrm>
            <a:off x="233363" y="3475212"/>
            <a:ext cx="7368890"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sz="3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subTitle"/>
          </p:nvPr>
        </p:nvSpPr>
        <p:spPr>
          <a:xfrm>
            <a:off x="233363" y="4761441"/>
            <a:ext cx="7368890"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p:txBody>
      </p:sp>
      <p:sp>
        <p:nvSpPr>
          <p:cNvPr id="18" name="Google Shape;18;p8"/>
          <p:cNvSpPr/>
          <p:nvPr/>
        </p:nvSpPr>
        <p:spPr>
          <a:xfrm>
            <a:off x="8132763" y="36513"/>
            <a:ext cx="657225" cy="12223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pic>
        <p:nvPicPr>
          <p:cNvPr descr="https://lh4.googleusercontent.com/Mo5xEJ40kcGhKGf19rqfoefwMDgEDGstwv3C0JMs_Y1J7HXWuY8KuHjIz12F4qpz39l8989Nh5t9fTPG58GPBPEtE9L9dY0nOi1oyFoNENbnqmS8eFn9dFoas4bIwH5xdPoSfddu" id="19" name="Google Shape;19;p8"/>
          <p:cNvPicPr preferRelativeResize="0"/>
          <p:nvPr/>
        </p:nvPicPr>
        <p:blipFill rotWithShape="1">
          <a:blip r:embed="rId6">
            <a:alphaModFix/>
          </a:blip>
          <a:srcRect b="0" l="0" r="0" t="0"/>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0"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mc:Choice Requires="v">
                <p:oleObj r:id="rId3" imgH="1587" imgW="1587" progId="TCLayout.ActiveDocument.1" spid="_x0000_s1">
                  <p:embed/>
                </p:oleObj>
              </mc:Choice>
              <mc:Fallback>
                <p:oleObj r:id="rId4" imgH="1587" imgW="1587" progId="TCLayout.ActiveDocument.1">
                  <p:embed/>
                  <p:pic>
                    <p:nvPicPr>
                      <p:cNvPr id="21" name="Google Shape;21;p9"/>
                      <p:cNvPicPr preferRelativeResize="0"/>
                      <p:nvPr/>
                    </p:nvPicPr>
                    <p:blipFill rotWithShape="1">
                      <a:blip r:embed="rId5">
                        <a:alphaModFix/>
                      </a:blip>
                      <a:srcRect b="0" l="0" r="0" t="0"/>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p:nvPr>
            <p:ph type="title"/>
          </p:nvPr>
        </p:nvSpPr>
        <p:spPr>
          <a:xfrm>
            <a:off x="171451" y="230188"/>
            <a:ext cx="8618537" cy="29238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3" name="Google Shape;23;p9"/>
          <p:cNvCxnSpPr/>
          <p:nvPr/>
        </p:nvCxnSpPr>
        <p:spPr>
          <a:xfrm>
            <a:off x="88960" y="887678"/>
            <a:ext cx="8784976" cy="0"/>
          </a:xfrm>
          <a:prstGeom prst="straightConnector1">
            <a:avLst/>
          </a:prstGeom>
          <a:noFill/>
          <a:ln cap="flat" cmpd="sng" w="25400">
            <a:solidFill>
              <a:srgbClr val="000000"/>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theme" Target="../theme/theme1.xml"/><Relationship Id="rId7"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mc:Choice Requires="v">
                <p:oleObj r:id="rId1" imgH="158750" imgW="158750" progId="TCLayout.ActiveDocument.1" spid="_x0000_s1">
                  <p:embed/>
                </p:oleObj>
              </mc:Choice>
              <mc:Fallback>
                <p:oleObj r:id="rId2" imgH="158750" imgW="158750" progId="TCLayout.ActiveDocument.1">
                  <p:embed/>
                  <p:pic>
                    <p:nvPicPr>
                      <p:cNvPr id="8" name="Google Shape;8;p7"/>
                      <p:cNvPicPr preferRelativeResize="0"/>
                      <p:nvPr/>
                    </p:nvPicPr>
                    <p:blipFill rotWithShape="1">
                      <a:blip r:embed="rId3">
                        <a:alphaModFix/>
                      </a:blip>
                      <a:srcRect b="0" l="0" r="0" t="0"/>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0" name="Google Shape;10;p7"/>
          <p:cNvSpPr txBox="1"/>
          <p:nvPr>
            <p:ph idx="1" type="body"/>
          </p:nvPr>
        </p:nvSpPr>
        <p:spPr>
          <a:xfrm>
            <a:off x="2296318" y="2519678"/>
            <a:ext cx="4302125" cy="1231106"/>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55600" lvl="1" marL="914400" marR="0" rtl="0" algn="l">
              <a:lnSpc>
                <a:spcPct val="100000"/>
              </a:lnSpc>
              <a:spcBef>
                <a:spcPts val="0"/>
              </a:spcBef>
              <a:spcAft>
                <a:spcPts val="0"/>
              </a:spcAft>
              <a:buClr>
                <a:schemeClr val="dk2"/>
              </a:buClr>
              <a:buSzPts val="2000"/>
              <a:buFont typeface="Arial"/>
              <a:buChar char="▪"/>
              <a:defRPr b="0" i="0" sz="1600" u="none" cap="none" strike="noStrike">
                <a:solidFill>
                  <a:schemeClr val="dk1"/>
                </a:solidFill>
                <a:latin typeface="Arial"/>
                <a:ea typeface="Arial"/>
                <a:cs typeface="Arial"/>
                <a:sym typeface="Arial"/>
              </a:defRPr>
            </a:lvl2pPr>
            <a:lvl3pPr indent="-350519" lvl="2" marL="1371600" marR="0" rtl="0" algn="l">
              <a:lnSpc>
                <a:spcPct val="100000"/>
              </a:lnSpc>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50519" lvl="3" marL="1828800" marR="0" rtl="0" algn="l">
              <a:lnSpc>
                <a:spcPct val="100000"/>
              </a:lnSpc>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4pPr>
            <a:lvl5pPr indent="-319023" lvl="4" marL="22860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319023" lvl="5" marL="27432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6pPr>
            <a:lvl7pPr indent="-319023" lvl="6" marL="32004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7pPr>
            <a:lvl8pPr indent="-319023" lvl="7" marL="36576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8pPr>
            <a:lvl9pPr indent="-319023" lvl="8" marL="41148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9pPr>
          </a:lstStyle>
          <a:p/>
        </p:txBody>
      </p:sp>
      <p:sp>
        <p:nvSpPr>
          <p:cNvPr id="11" name="Google Shape;11;p7"/>
          <p:cNvSpPr txBox="1"/>
          <p:nvPr>
            <p:ph type="title"/>
          </p:nvPr>
        </p:nvSpPr>
        <p:spPr>
          <a:xfrm>
            <a:off x="171451" y="230188"/>
            <a:ext cx="8618537" cy="29238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9pPr>
          </a:lstStyle>
          <a:p/>
        </p:txBody>
      </p:sp>
      <p:sp>
        <p:nvSpPr>
          <p:cNvPr id="12" name="Google Shape;12;p7"/>
          <p:cNvSpPr txBox="1"/>
          <p:nvPr/>
        </p:nvSpPr>
        <p:spPr>
          <a:xfrm>
            <a:off x="8632894" y="6485048"/>
            <a:ext cx="157094" cy="153888"/>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A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1.jpg"/><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txBox="1"/>
          <p:nvPr/>
        </p:nvSpPr>
        <p:spPr>
          <a:xfrm>
            <a:off x="233364" y="3475206"/>
            <a:ext cx="7368900" cy="98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AU" sz="3200">
                <a:solidFill>
                  <a:srgbClr val="002C46"/>
                </a:solidFill>
              </a:rPr>
              <a:t>Tokyo Airbnb – Non-Technical Presentation</a:t>
            </a:r>
            <a:endParaRPr b="1" sz="3200">
              <a:solidFill>
                <a:srgbClr val="002C46"/>
              </a:solidFill>
            </a:endParaRPr>
          </a:p>
        </p:txBody>
      </p:sp>
      <p:sp>
        <p:nvSpPr>
          <p:cNvPr id="30" name="Google Shape;30;p1"/>
          <p:cNvSpPr txBox="1"/>
          <p:nvPr/>
        </p:nvSpPr>
        <p:spPr>
          <a:xfrm>
            <a:off x="233364" y="5082685"/>
            <a:ext cx="49356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2C46"/>
                </a:solidFill>
                <a:latin typeface="Arial"/>
                <a:ea typeface="Arial"/>
                <a:cs typeface="Arial"/>
                <a:sym typeface="Arial"/>
              </a:rPr>
              <a:t>Date: October 3</a:t>
            </a:r>
            <a:r>
              <a:rPr b="0" baseline="30000" i="0" lang="en-AU" sz="1400" u="none" cap="none" strike="noStrike">
                <a:solidFill>
                  <a:srgbClr val="002C46"/>
                </a:solidFill>
                <a:latin typeface="Arial"/>
                <a:ea typeface="Arial"/>
                <a:cs typeface="Arial"/>
                <a:sym typeface="Arial"/>
              </a:rPr>
              <a:t>rd</a:t>
            </a:r>
            <a:r>
              <a:rPr b="0" i="0" lang="en-AU" sz="1400" u="none" cap="none" strike="noStrike">
                <a:solidFill>
                  <a:srgbClr val="002C46"/>
                </a:solidFill>
                <a:latin typeface="Arial"/>
                <a:ea typeface="Arial"/>
                <a:cs typeface="Arial"/>
                <a:sym typeface="Arial"/>
              </a:rPr>
              <a:t> 2020</a:t>
            </a:r>
            <a:endParaRPr b="0" i="0" sz="1400" u="none" cap="none" strike="noStrike">
              <a:solidFill>
                <a:srgbClr val="000000"/>
              </a:solidFill>
              <a:latin typeface="Arial"/>
              <a:ea typeface="Arial"/>
              <a:cs typeface="Arial"/>
              <a:sym typeface="Arial"/>
            </a:endParaRPr>
          </a:p>
        </p:txBody>
      </p:sp>
      <p:sp>
        <p:nvSpPr>
          <p:cNvPr id="31" name="Google Shape;31;p1"/>
          <p:cNvSpPr txBox="1"/>
          <p:nvPr/>
        </p:nvSpPr>
        <p:spPr>
          <a:xfrm>
            <a:off x="233363" y="5390533"/>
            <a:ext cx="49356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2C46"/>
                </a:solidFill>
                <a:latin typeface="Arial"/>
                <a:ea typeface="Arial"/>
                <a:cs typeface="Arial"/>
                <a:sym typeface="Arial"/>
              </a:rPr>
              <a:t>Presenter: Rick Takeuchi</a:t>
            </a:r>
            <a:endParaRPr b="0" i="0" sz="1400" u="none" cap="none" strike="noStrike">
              <a:solidFill>
                <a:srgbClr val="000000"/>
              </a:solidFill>
              <a:latin typeface="Arial"/>
              <a:ea typeface="Arial"/>
              <a:cs typeface="Arial"/>
              <a:sym typeface="Arial"/>
            </a:endParaRPr>
          </a:p>
        </p:txBody>
      </p:sp>
      <p:pic>
        <p:nvPicPr>
          <p:cNvPr descr="Graphical user interface, text&#10;&#10;Description automatically generated" id="32" name="Google Shape;32;p1"/>
          <p:cNvPicPr preferRelativeResize="0"/>
          <p:nvPr/>
        </p:nvPicPr>
        <p:blipFill rotWithShape="1">
          <a:blip r:embed="rId3">
            <a:alphaModFix/>
          </a:blip>
          <a:srcRect b="0" l="0" r="0" t="0"/>
          <a:stretch/>
        </p:blipFill>
        <p:spPr>
          <a:xfrm>
            <a:off x="0" y="0"/>
            <a:ext cx="4267200" cy="3326400"/>
          </a:xfrm>
          <a:prstGeom prst="rect">
            <a:avLst/>
          </a:prstGeom>
          <a:noFill/>
          <a:ln>
            <a:noFill/>
          </a:ln>
        </p:spPr>
      </p:pic>
      <p:pic>
        <p:nvPicPr>
          <p:cNvPr descr="Icon&#10;&#10;Description automatically generated" id="33" name="Google Shape;33;p1"/>
          <p:cNvPicPr preferRelativeResize="0"/>
          <p:nvPr/>
        </p:nvPicPr>
        <p:blipFill rotWithShape="1">
          <a:blip r:embed="rId4">
            <a:alphaModFix/>
          </a:blip>
          <a:srcRect b="0" l="0" r="0" t="0"/>
          <a:stretch/>
        </p:blipFill>
        <p:spPr>
          <a:xfrm>
            <a:off x="6416040" y="0"/>
            <a:ext cx="2545398" cy="25453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3"/>
          <p:cNvSpPr txBox="1"/>
          <p:nvPr/>
        </p:nvSpPr>
        <p:spPr>
          <a:xfrm>
            <a:off x="155328" y="-2365"/>
            <a:ext cx="8618400" cy="141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AU" sz="1800"/>
              <a:t>Increasing overall revenue for Tokyo Airbnb by 40% requires either finding optimal neighborhoods for Airbnb bookings or discovering key variables that</a:t>
            </a:r>
            <a:r>
              <a:rPr lang="en-AU" sz="1800"/>
              <a:t> </a:t>
            </a:r>
            <a:r>
              <a:rPr b="1" lang="en-AU" sz="1800"/>
              <a:t>increase booking prices</a:t>
            </a:r>
            <a:br>
              <a:rPr lang="en-AU" sz="1900">
                <a:solidFill>
                  <a:srgbClr val="002C46"/>
                </a:solidFill>
              </a:rPr>
            </a:br>
            <a:br>
              <a:rPr b="1" lang="en-AU" sz="1900">
                <a:solidFill>
                  <a:srgbClr val="002C46"/>
                </a:solidFill>
              </a:rPr>
            </a:br>
            <a:endParaRPr b="1" sz="1900">
              <a:solidFill>
                <a:srgbClr val="002C46"/>
              </a:solidFill>
            </a:endParaRPr>
          </a:p>
        </p:txBody>
      </p:sp>
      <p:grpSp>
        <p:nvGrpSpPr>
          <p:cNvPr id="39" name="Google Shape;39;p3"/>
          <p:cNvGrpSpPr/>
          <p:nvPr/>
        </p:nvGrpSpPr>
        <p:grpSpPr>
          <a:xfrm>
            <a:off x="695456" y="1384719"/>
            <a:ext cx="7341741" cy="1494359"/>
            <a:chOff x="709649" y="1412776"/>
            <a:chExt cx="7491573" cy="1524856"/>
          </a:xfrm>
        </p:grpSpPr>
        <p:sp>
          <p:nvSpPr>
            <p:cNvPr id="40" name="Google Shape;40;p3"/>
            <p:cNvSpPr/>
            <p:nvPr/>
          </p:nvSpPr>
          <p:spPr>
            <a:xfrm>
              <a:off x="883141" y="1511552"/>
              <a:ext cx="3663900" cy="1393500"/>
            </a:xfrm>
            <a:prstGeom prst="rect">
              <a:avLst/>
            </a:prstGeom>
            <a:solidFill>
              <a:srgbClr val="F2F2F2">
                <a:alpha val="84310"/>
              </a:srgbClr>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136"/>
                <a:buFont typeface="Arial"/>
                <a:buNone/>
              </a:pPr>
              <a:r>
                <a:t/>
              </a:r>
              <a:endParaRPr b="0" i="0" sz="3136" u="none" cap="none" strike="noStrike">
                <a:solidFill>
                  <a:srgbClr val="888C92"/>
                </a:solidFill>
                <a:latin typeface="Arial"/>
                <a:ea typeface="Arial"/>
                <a:cs typeface="Arial"/>
                <a:sym typeface="Arial"/>
              </a:endParaRPr>
            </a:p>
          </p:txBody>
        </p:sp>
        <p:sp>
          <p:nvSpPr>
            <p:cNvPr id="41" name="Google Shape;41;p3"/>
            <p:cNvSpPr/>
            <p:nvPr/>
          </p:nvSpPr>
          <p:spPr>
            <a:xfrm>
              <a:off x="952547" y="2069732"/>
              <a:ext cx="3528300" cy="867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AU" sz="1176" u="none" cap="none" strike="noStrike">
                  <a:solidFill>
                    <a:srgbClr val="002060"/>
                  </a:solidFill>
                  <a:latin typeface="Quattrocento Sans"/>
                  <a:ea typeface="Quattrocento Sans"/>
                  <a:cs typeface="Quattrocento Sans"/>
                  <a:sym typeface="Quattrocento Sans"/>
                </a:rPr>
                <a:t>Problem 1:</a:t>
              </a:r>
              <a:endParaRPr/>
            </a:p>
            <a:p>
              <a:pPr indent="0" lvl="0" marL="0" marR="0" rtl="0" algn="ctr">
                <a:lnSpc>
                  <a:spcPct val="100000"/>
                </a:lnSpc>
                <a:spcBef>
                  <a:spcPts val="0"/>
                </a:spcBef>
                <a:spcAft>
                  <a:spcPts val="0"/>
                </a:spcAft>
                <a:buClr>
                  <a:srgbClr val="000000"/>
                </a:buClr>
                <a:buSzPts val="1176"/>
                <a:buFont typeface="Arial"/>
                <a:buNone/>
              </a:pPr>
              <a:r>
                <a:rPr b="1" i="0" lang="en-AU" sz="1176" u="none" cap="none" strike="noStrike">
                  <a:solidFill>
                    <a:srgbClr val="002060"/>
                  </a:solidFill>
                  <a:latin typeface="Quattrocento Sans"/>
                  <a:ea typeface="Quattrocento Sans"/>
                  <a:cs typeface="Quattrocento Sans"/>
                  <a:sym typeface="Quattrocento Sans"/>
                </a:rPr>
                <a:t>Increased number of listings requires discovering ideal neighbourhoods for Airbnb development</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09649" y="1412776"/>
              <a:ext cx="381600" cy="392700"/>
            </a:xfrm>
            <a:prstGeom prst="ellipse">
              <a:avLst/>
            </a:prstGeom>
            <a:solidFill>
              <a:srgbClr val="F2F2F2"/>
            </a:solidFill>
            <a:ln cap="flat" cmpd="sng" w="28575">
              <a:solidFill>
                <a:srgbClr val="F5AF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72"/>
                <a:buFont typeface="Arial"/>
                <a:buNone/>
              </a:pPr>
              <a:r>
                <a:rPr b="1" i="0" lang="en-AU" sz="1372" u="none" cap="none" strike="noStrike">
                  <a:solidFill>
                    <a:srgbClr val="002060"/>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4537322" y="1511552"/>
              <a:ext cx="3663900" cy="1393500"/>
            </a:xfrm>
            <a:prstGeom prst="rect">
              <a:avLst/>
            </a:prstGeom>
            <a:solidFill>
              <a:srgbClr val="F6A4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68"/>
                <a:buFont typeface="Arial"/>
                <a:buNone/>
              </a:pPr>
              <a:r>
                <a:t/>
              </a:r>
              <a:endParaRPr b="0" i="0" sz="1568" u="none" cap="none" strike="noStrike">
                <a:solidFill>
                  <a:srgbClr val="FFFFFF"/>
                </a:solidFill>
                <a:latin typeface="Arial"/>
                <a:ea typeface="Arial"/>
                <a:cs typeface="Arial"/>
                <a:sym typeface="Arial"/>
              </a:endParaRPr>
            </a:p>
          </p:txBody>
        </p:sp>
        <p:sp>
          <p:nvSpPr>
            <p:cNvPr id="44" name="Google Shape;44;p3"/>
            <p:cNvSpPr/>
            <p:nvPr/>
          </p:nvSpPr>
          <p:spPr>
            <a:xfrm>
              <a:off x="4627557" y="1838066"/>
              <a:ext cx="3528300" cy="832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AU" sz="1176" u="none" cap="none" strike="noStrike">
                  <a:solidFill>
                    <a:srgbClr val="002060"/>
                  </a:solidFill>
                  <a:latin typeface="Quattrocento Sans"/>
                  <a:ea typeface="Quattrocento Sans"/>
                  <a:cs typeface="Quattrocento Sans"/>
                  <a:sym typeface="Quattrocento Sans"/>
                </a:rPr>
                <a:t>Through the increased demand for Airbnb reservations, operational costs increased to host new listings. Too many listings in unideal areas will create potential deficits.</a:t>
              </a:r>
              <a:endParaRPr b="0" i="0" sz="1400" u="none" cap="none" strike="noStrike">
                <a:solidFill>
                  <a:srgbClr val="000000"/>
                </a:solidFill>
                <a:latin typeface="Arial"/>
                <a:ea typeface="Arial"/>
                <a:cs typeface="Arial"/>
                <a:sym typeface="Arial"/>
              </a:endParaRPr>
            </a:p>
          </p:txBody>
        </p:sp>
      </p:grpSp>
      <p:sp>
        <p:nvSpPr>
          <p:cNvPr id="45" name="Google Shape;45;p3"/>
          <p:cNvSpPr/>
          <p:nvPr/>
        </p:nvSpPr>
        <p:spPr>
          <a:xfrm>
            <a:off x="873978" y="3175260"/>
            <a:ext cx="3590700" cy="1365600"/>
          </a:xfrm>
          <a:prstGeom prst="rect">
            <a:avLst/>
          </a:prstGeom>
          <a:solidFill>
            <a:srgbClr val="F2F2F2">
              <a:alpha val="84310"/>
            </a:srgbClr>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136"/>
              <a:buFont typeface="Arial"/>
              <a:buNone/>
            </a:pPr>
            <a:r>
              <a:t/>
            </a:r>
            <a:endParaRPr b="0" i="0" sz="3136" u="none" cap="none" strike="noStrike">
              <a:solidFill>
                <a:srgbClr val="888C92"/>
              </a:solidFill>
              <a:latin typeface="Arial"/>
              <a:ea typeface="Arial"/>
              <a:cs typeface="Arial"/>
              <a:sym typeface="Arial"/>
            </a:endParaRPr>
          </a:p>
        </p:txBody>
      </p:sp>
      <p:sp>
        <p:nvSpPr>
          <p:cNvPr id="46" name="Google Shape;46;p3"/>
          <p:cNvSpPr/>
          <p:nvPr/>
        </p:nvSpPr>
        <p:spPr>
          <a:xfrm>
            <a:off x="957296" y="3541317"/>
            <a:ext cx="3457800" cy="103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AU" sz="1176" u="none" cap="none" strike="noStrike">
                <a:solidFill>
                  <a:srgbClr val="002060"/>
                </a:solidFill>
                <a:latin typeface="Quattrocento Sans"/>
                <a:ea typeface="Quattrocento Sans"/>
                <a:cs typeface="Quattrocento Sans"/>
                <a:sym typeface="Quattrocento Sans"/>
              </a:rPr>
              <a:t>Problem 2:</a:t>
            </a:r>
            <a:endParaRPr/>
          </a:p>
          <a:p>
            <a:pPr indent="0" lvl="0" marL="0" marR="0" rtl="0" algn="ctr">
              <a:lnSpc>
                <a:spcPct val="100000"/>
              </a:lnSpc>
              <a:spcBef>
                <a:spcPts val="0"/>
              </a:spcBef>
              <a:spcAft>
                <a:spcPts val="0"/>
              </a:spcAft>
              <a:buClr>
                <a:srgbClr val="000000"/>
              </a:buClr>
              <a:buSzPts val="1176"/>
              <a:buFont typeface="Arial"/>
              <a:buNone/>
            </a:pPr>
            <a:r>
              <a:rPr b="1" i="0" lang="en-AU" sz="1176" u="none" cap="none" strike="noStrike">
                <a:solidFill>
                  <a:srgbClr val="002060"/>
                </a:solidFill>
                <a:latin typeface="Quattrocento Sans"/>
                <a:ea typeface="Quattrocento Sans"/>
                <a:cs typeface="Quattrocento Sans"/>
                <a:sym typeface="Quattrocento Sans"/>
              </a:rPr>
              <a:t>Overly lower booking prices are detrimental to overall Airbnb regional revenues</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76"/>
              <a:buFont typeface="Arial"/>
              <a:buNone/>
            </a:pPr>
            <a:r>
              <a:t/>
            </a:r>
            <a:endParaRPr b="1" i="0" sz="1176" u="none" cap="none" strike="noStrike">
              <a:solidFill>
                <a:srgbClr val="002060"/>
              </a:solidFill>
              <a:latin typeface="Quattrocento Sans"/>
              <a:ea typeface="Quattrocento Sans"/>
              <a:cs typeface="Quattrocento Sans"/>
              <a:sym typeface="Quattrocento Sans"/>
            </a:endParaRPr>
          </a:p>
        </p:txBody>
      </p:sp>
      <p:sp>
        <p:nvSpPr>
          <p:cNvPr id="47" name="Google Shape;47;p3"/>
          <p:cNvSpPr/>
          <p:nvPr/>
        </p:nvSpPr>
        <p:spPr>
          <a:xfrm>
            <a:off x="703950" y="3078456"/>
            <a:ext cx="374100" cy="384900"/>
          </a:xfrm>
          <a:prstGeom prst="ellipse">
            <a:avLst/>
          </a:prstGeom>
          <a:solidFill>
            <a:srgbClr val="F2F2F2"/>
          </a:solidFill>
          <a:ln cap="flat" cmpd="sng" w="28575">
            <a:solidFill>
              <a:srgbClr val="F5AF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72"/>
              <a:buFont typeface="Arial"/>
              <a:buNone/>
            </a:pPr>
            <a:r>
              <a:rPr b="1" i="0" lang="en-AU" sz="1372" u="none" cap="none" strike="noStrike">
                <a:solidFill>
                  <a:srgbClr val="002060"/>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4456128" y="3175260"/>
            <a:ext cx="3590700" cy="1365600"/>
          </a:xfrm>
          <a:prstGeom prst="rect">
            <a:avLst/>
          </a:prstGeom>
          <a:solidFill>
            <a:srgbClr val="F6A401">
              <a:alpha val="8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AU" sz="1180" u="none" cap="none" strike="noStrike">
                <a:solidFill>
                  <a:srgbClr val="002060"/>
                </a:solidFill>
                <a:latin typeface="Quattrocento Sans"/>
                <a:ea typeface="Quattrocento Sans"/>
                <a:cs typeface="Quattrocento Sans"/>
                <a:sym typeface="Quattrocento Sans"/>
              </a:rPr>
              <a:t>People use Airbnb because of lower booking prices compared to hotels. Unfortunately, lower mean booking prices led to lower overall revenue. However, cost-effective listings can be used for budget travelers.</a:t>
            </a:r>
            <a:endParaRPr b="0" i="0" sz="1568" u="none" cap="none" strike="noStrike">
              <a:solidFill>
                <a:srgbClr val="FFFFFF"/>
              </a:solidFill>
              <a:latin typeface="Arial"/>
              <a:ea typeface="Arial"/>
              <a:cs typeface="Arial"/>
              <a:sym typeface="Arial"/>
            </a:endParaRPr>
          </a:p>
        </p:txBody>
      </p:sp>
      <p:sp>
        <p:nvSpPr>
          <p:cNvPr id="49" name="Google Shape;49;p3"/>
          <p:cNvSpPr/>
          <p:nvPr/>
        </p:nvSpPr>
        <p:spPr>
          <a:xfrm>
            <a:off x="890961" y="4849573"/>
            <a:ext cx="3590700" cy="1365600"/>
          </a:xfrm>
          <a:prstGeom prst="rect">
            <a:avLst/>
          </a:prstGeom>
          <a:solidFill>
            <a:srgbClr val="F2F2F2">
              <a:alpha val="84310"/>
            </a:srgbClr>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136"/>
              <a:buFont typeface="Arial"/>
              <a:buNone/>
            </a:pPr>
            <a:r>
              <a:t/>
            </a:r>
            <a:endParaRPr b="0" i="0" sz="3136" u="none" cap="none" strike="noStrike">
              <a:solidFill>
                <a:srgbClr val="888C92"/>
              </a:solidFill>
              <a:latin typeface="Arial"/>
              <a:ea typeface="Arial"/>
              <a:cs typeface="Arial"/>
              <a:sym typeface="Arial"/>
            </a:endParaRPr>
          </a:p>
        </p:txBody>
      </p:sp>
      <p:sp>
        <p:nvSpPr>
          <p:cNvPr id="50" name="Google Shape;50;p3"/>
          <p:cNvSpPr/>
          <p:nvPr/>
        </p:nvSpPr>
        <p:spPr>
          <a:xfrm>
            <a:off x="720933" y="4741826"/>
            <a:ext cx="374100" cy="384900"/>
          </a:xfrm>
          <a:prstGeom prst="ellipse">
            <a:avLst/>
          </a:prstGeom>
          <a:solidFill>
            <a:srgbClr val="F2F2F2"/>
          </a:solidFill>
          <a:ln cap="flat" cmpd="sng" w="28575">
            <a:solidFill>
              <a:srgbClr val="F5AF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72"/>
              <a:buFont typeface="Arial"/>
              <a:buNone/>
            </a:pPr>
            <a:r>
              <a:rPr b="1" i="0" lang="en-AU" sz="1372" u="none" cap="none" strike="noStrike">
                <a:solidFill>
                  <a:srgbClr val="002060"/>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4473111" y="4849573"/>
            <a:ext cx="3590700" cy="1365600"/>
          </a:xfrm>
          <a:prstGeom prst="rect">
            <a:avLst/>
          </a:prstGeom>
          <a:solidFill>
            <a:srgbClr val="F6A401">
              <a:alpha val="8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68"/>
              <a:buFont typeface="Arial"/>
              <a:buNone/>
            </a:pPr>
            <a:r>
              <a:t/>
            </a:r>
            <a:endParaRPr b="0" i="0" sz="1568" u="none" cap="none" strike="noStrike">
              <a:solidFill>
                <a:srgbClr val="FFFFFF"/>
              </a:solidFill>
              <a:latin typeface="Arial"/>
              <a:ea typeface="Arial"/>
              <a:cs typeface="Arial"/>
              <a:sym typeface="Arial"/>
            </a:endParaRPr>
          </a:p>
        </p:txBody>
      </p:sp>
      <p:sp>
        <p:nvSpPr>
          <p:cNvPr id="52" name="Google Shape;52;p3"/>
          <p:cNvSpPr/>
          <p:nvPr/>
        </p:nvSpPr>
        <p:spPr>
          <a:xfrm>
            <a:off x="988787" y="5396610"/>
            <a:ext cx="3457800" cy="63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AU" sz="1176" u="none" cap="none" strike="noStrike">
                <a:solidFill>
                  <a:srgbClr val="002060"/>
                </a:solidFill>
                <a:latin typeface="Quattrocento Sans"/>
                <a:ea typeface="Quattrocento Sans"/>
                <a:cs typeface="Quattrocento Sans"/>
                <a:sym typeface="Quattrocento Sans"/>
              </a:rPr>
              <a:t>Problem 3</a:t>
            </a:r>
            <a:endParaRPr/>
          </a:p>
          <a:p>
            <a:pPr indent="0" lvl="0" marL="0" marR="0" rtl="0" algn="ctr">
              <a:lnSpc>
                <a:spcPct val="100000"/>
              </a:lnSpc>
              <a:spcBef>
                <a:spcPts val="0"/>
              </a:spcBef>
              <a:spcAft>
                <a:spcPts val="0"/>
              </a:spcAft>
              <a:buClr>
                <a:srgbClr val="000000"/>
              </a:buClr>
              <a:buSzPts val="1176"/>
              <a:buFont typeface="Arial"/>
              <a:buNone/>
            </a:pPr>
            <a:r>
              <a:rPr b="1" i="0" lang="en-AU" sz="1176" u="none" cap="none" strike="noStrike">
                <a:solidFill>
                  <a:srgbClr val="002060"/>
                </a:solidFill>
                <a:latin typeface="Quattrocento Sans"/>
                <a:ea typeface="Quattrocento Sans"/>
                <a:cs typeface="Quattrocento Sans"/>
                <a:sym typeface="Quattrocento Sans"/>
              </a:rPr>
              <a:t>Lower review scores will lead to less customers and revenues in the future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a:off x="4547915" y="5157434"/>
            <a:ext cx="3457800" cy="99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AU" sz="1176" u="none" cap="none" strike="noStrike">
                <a:solidFill>
                  <a:srgbClr val="002060"/>
                </a:solidFill>
                <a:latin typeface="Quattrocento Sans"/>
                <a:ea typeface="Quattrocento Sans"/>
                <a:cs typeface="Quattrocento Sans"/>
                <a:sym typeface="Quattrocento Sans"/>
              </a:rPr>
              <a:t>Number of customers for Airbnb visits are highly impacted by previous customers’ reviews. If reviews are lower, smaller number of customers and potentially lower booking prices will make Airbnb unsuitable both in short and long term.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9e414b893e_0_21"/>
          <p:cNvSpPr txBox="1"/>
          <p:nvPr/>
        </p:nvSpPr>
        <p:spPr>
          <a:xfrm>
            <a:off x="171451" y="230188"/>
            <a:ext cx="8618400" cy="292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AU" sz="1900">
                <a:solidFill>
                  <a:srgbClr val="002C46"/>
                </a:solidFill>
              </a:rPr>
              <a:t>Neighborhood vs Property Type Shade Chart</a:t>
            </a:r>
            <a:endParaRPr b="1" sz="1900">
              <a:solidFill>
                <a:srgbClr val="002C46"/>
              </a:solidFill>
            </a:endParaRPr>
          </a:p>
        </p:txBody>
      </p:sp>
      <p:pic>
        <p:nvPicPr>
          <p:cNvPr id="60" name="Google Shape;60;g9e414b893e_0_21"/>
          <p:cNvPicPr preferRelativeResize="0"/>
          <p:nvPr/>
        </p:nvPicPr>
        <p:blipFill rotWithShape="1">
          <a:blip r:embed="rId3">
            <a:alphaModFix/>
          </a:blip>
          <a:srcRect b="31299" l="0" r="0" t="0"/>
          <a:stretch/>
        </p:blipFill>
        <p:spPr>
          <a:xfrm>
            <a:off x="0" y="944880"/>
            <a:ext cx="8789987" cy="57765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9e414b893e_0_32"/>
          <p:cNvSpPr txBox="1"/>
          <p:nvPr>
            <p:ph type="title"/>
          </p:nvPr>
        </p:nvSpPr>
        <p:spPr>
          <a:xfrm>
            <a:off x="171514" y="76263"/>
            <a:ext cx="8618400" cy="292500"/>
          </a:xfrm>
          <a:prstGeom prst="rect">
            <a:avLst/>
          </a:prstGeom>
        </p:spPr>
        <p:txBody>
          <a:bodyPr anchorCtr="0" anchor="t" bIns="0" lIns="0" spcFirstLastPara="1" rIns="0" wrap="square" tIns="0">
            <a:noAutofit/>
          </a:bodyPr>
          <a:lstStyle/>
          <a:p>
            <a:pPr indent="0" lvl="0" marL="0" rtl="0" algn="ctr">
              <a:spcBef>
                <a:spcPts val="0"/>
              </a:spcBef>
              <a:spcAft>
                <a:spcPts val="0"/>
              </a:spcAft>
              <a:buClr>
                <a:srgbClr val="000000"/>
              </a:buClr>
              <a:buSzPts val="1400"/>
              <a:buFont typeface="Arial"/>
              <a:buNone/>
            </a:pPr>
            <a:r>
              <a:rPr lang="en-AU" sz="1600"/>
              <a:t>Through utilization of descriptive and inferential statistics, three (3) key variables that largely impact pricing of the property, enables two (2) heat maps capable of identifying ideal property types.</a:t>
            </a:r>
            <a:endParaRPr/>
          </a:p>
        </p:txBody>
      </p:sp>
      <p:sp>
        <p:nvSpPr>
          <p:cNvPr id="67" name="Google Shape;67;g9e414b893e_0_32"/>
          <p:cNvSpPr txBox="1"/>
          <p:nvPr/>
        </p:nvSpPr>
        <p:spPr>
          <a:xfrm>
            <a:off x="7132625" y="1034125"/>
            <a:ext cx="1654200" cy="59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AU" sz="1500" u="none" cap="none" strike="noStrike">
                <a:solidFill>
                  <a:srgbClr val="000000"/>
                </a:solidFill>
                <a:latin typeface="Arial"/>
                <a:ea typeface="Arial"/>
                <a:cs typeface="Arial"/>
                <a:sym typeface="Arial"/>
              </a:rPr>
              <a:t>Visual</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AU" sz="1500" u="none" cap="none" strike="noStrike">
                <a:solidFill>
                  <a:srgbClr val="000000"/>
                </a:solidFill>
                <a:latin typeface="Arial"/>
                <a:ea typeface="Arial"/>
                <a:cs typeface="Arial"/>
                <a:sym typeface="Arial"/>
              </a:rPr>
              <a:t>Methodologies</a:t>
            </a:r>
            <a:endParaRPr b="1" i="0" sz="1500" u="none" cap="none" strike="noStrike">
              <a:solidFill>
                <a:srgbClr val="000000"/>
              </a:solidFill>
              <a:latin typeface="Arial"/>
              <a:ea typeface="Arial"/>
              <a:cs typeface="Arial"/>
              <a:sym typeface="Arial"/>
            </a:endParaRPr>
          </a:p>
        </p:txBody>
      </p:sp>
      <p:sp>
        <p:nvSpPr>
          <p:cNvPr id="68" name="Google Shape;68;g9e414b893e_0_32"/>
          <p:cNvSpPr txBox="1"/>
          <p:nvPr/>
        </p:nvSpPr>
        <p:spPr>
          <a:xfrm>
            <a:off x="4857263" y="1034125"/>
            <a:ext cx="1654200" cy="59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AU" sz="1500" u="none" cap="none" strike="noStrike">
                <a:solidFill>
                  <a:srgbClr val="000000"/>
                </a:solidFill>
                <a:latin typeface="Arial"/>
                <a:ea typeface="Arial"/>
                <a:cs typeface="Arial"/>
                <a:sym typeface="Arial"/>
              </a:rPr>
              <a:t>Statistical</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AU" sz="1500" u="none" cap="none" strike="noStrike">
                <a:solidFill>
                  <a:srgbClr val="000000"/>
                </a:solidFill>
                <a:latin typeface="Arial"/>
                <a:ea typeface="Arial"/>
                <a:cs typeface="Arial"/>
                <a:sym typeface="Arial"/>
              </a:rPr>
              <a:t>Methodologies</a:t>
            </a:r>
            <a:endParaRPr b="1" i="0" sz="1500" u="none" cap="none" strike="noStrike">
              <a:solidFill>
                <a:srgbClr val="000000"/>
              </a:solidFill>
              <a:latin typeface="Arial"/>
              <a:ea typeface="Arial"/>
              <a:cs typeface="Arial"/>
              <a:sym typeface="Arial"/>
            </a:endParaRPr>
          </a:p>
        </p:txBody>
      </p:sp>
      <p:sp>
        <p:nvSpPr>
          <p:cNvPr id="69" name="Google Shape;69;g9e414b893e_0_32"/>
          <p:cNvSpPr txBox="1"/>
          <p:nvPr/>
        </p:nvSpPr>
        <p:spPr>
          <a:xfrm>
            <a:off x="4857265" y="1745071"/>
            <a:ext cx="1531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AU" sz="1400" u="none" cap="none" strike="noStrike">
                <a:solidFill>
                  <a:schemeClr val="dk1"/>
                </a:solidFill>
                <a:latin typeface="Arial"/>
                <a:ea typeface="Arial"/>
                <a:cs typeface="Arial"/>
                <a:sym typeface="Arial"/>
              </a:rPr>
              <a:t>Key Insights</a:t>
            </a:r>
            <a:endParaRPr b="0" i="0" sz="1400" u="none" cap="none" strike="noStrike">
              <a:solidFill>
                <a:srgbClr val="000000"/>
              </a:solidFill>
              <a:latin typeface="Arial"/>
              <a:ea typeface="Arial"/>
              <a:cs typeface="Arial"/>
              <a:sym typeface="Arial"/>
            </a:endParaRPr>
          </a:p>
        </p:txBody>
      </p:sp>
      <p:sp>
        <p:nvSpPr>
          <p:cNvPr id="70" name="Google Shape;70;g9e414b893e_0_32"/>
          <p:cNvSpPr txBox="1"/>
          <p:nvPr/>
        </p:nvSpPr>
        <p:spPr>
          <a:xfrm>
            <a:off x="4666919" y="2052875"/>
            <a:ext cx="4310100" cy="300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AutoNum type="arabicPeriod"/>
            </a:pPr>
            <a:r>
              <a:rPr b="1" lang="en-AU" sz="1700"/>
              <a:t>Heat Maps</a:t>
            </a:r>
            <a:r>
              <a:rPr b="1" i="0" lang="en-AU" sz="1700" u="none" cap="none" strike="noStrike">
                <a:solidFill>
                  <a:srgbClr val="000000"/>
                </a:solidFill>
                <a:latin typeface="Arial"/>
                <a:ea typeface="Arial"/>
                <a:cs typeface="Arial"/>
                <a:sym typeface="Arial"/>
              </a:rPr>
              <a:t>: </a:t>
            </a:r>
            <a:r>
              <a:rPr b="0" i="0" lang="en-AU" sz="1600" u="none" cap="none" strike="noStrike">
                <a:solidFill>
                  <a:schemeClr val="dk1"/>
                </a:solidFill>
                <a:latin typeface="Arial"/>
                <a:ea typeface="Arial"/>
                <a:cs typeface="Arial"/>
                <a:sym typeface="Arial"/>
              </a:rPr>
              <a:t>Through</a:t>
            </a:r>
            <a:r>
              <a:rPr lang="en-AU" sz="1600">
                <a:solidFill>
                  <a:schemeClr val="dk1"/>
                </a:solidFill>
              </a:rPr>
              <a:t> two charts: property type vs room type and property type and neighborhood, most cost effective and priciest property types are indicated numerically and in color shade. The lighter the color, more expensive the property listing is.</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AutoNum type="arabicPeriod"/>
            </a:pPr>
            <a:r>
              <a:rPr b="1" i="0" lang="en-AU" sz="1700" u="none" cap="none" strike="noStrike">
                <a:solidFill>
                  <a:srgbClr val="000000"/>
                </a:solidFill>
                <a:latin typeface="Arial"/>
                <a:ea typeface="Arial"/>
                <a:cs typeface="Arial"/>
                <a:sym typeface="Arial"/>
              </a:rPr>
              <a:t>Fluid Insights: </a:t>
            </a:r>
            <a:r>
              <a:rPr b="0" i="0" lang="en-AU" sz="1600" u="none" cap="none" strike="noStrike">
                <a:solidFill>
                  <a:schemeClr val="dk1"/>
                </a:solidFill>
                <a:latin typeface="Arial"/>
                <a:ea typeface="Arial"/>
                <a:cs typeface="Arial"/>
                <a:sym typeface="Arial"/>
              </a:rPr>
              <a:t>Visual and statistical methodologies are used to </a:t>
            </a:r>
            <a:r>
              <a:rPr lang="en-AU" sz="1600">
                <a:solidFill>
                  <a:schemeClr val="dk1"/>
                </a:solidFill>
              </a:rPr>
              <a:t>two distinct heat maps</a:t>
            </a:r>
            <a:r>
              <a:rPr b="0" i="0" lang="en-AU" sz="1600" u="none" cap="none" strike="noStrike">
                <a:solidFill>
                  <a:schemeClr val="dk1"/>
                </a:solidFill>
                <a:latin typeface="Arial"/>
                <a:ea typeface="Arial"/>
                <a:cs typeface="Arial"/>
                <a:sym typeface="Arial"/>
              </a:rPr>
              <a:t>. Further analysis of </a:t>
            </a:r>
            <a:r>
              <a:rPr lang="en-AU" sz="1600">
                <a:solidFill>
                  <a:schemeClr val="dk1"/>
                </a:solidFill>
              </a:rPr>
              <a:t>heat maps signals</a:t>
            </a:r>
            <a:r>
              <a:rPr b="0" i="0" lang="en-AU" sz="1600" u="none" cap="none" strike="noStrike">
                <a:solidFill>
                  <a:schemeClr val="dk1"/>
                </a:solidFill>
                <a:latin typeface="Arial"/>
                <a:ea typeface="Arial"/>
                <a:cs typeface="Arial"/>
                <a:sym typeface="Arial"/>
              </a:rPr>
              <a:t> that </a:t>
            </a:r>
            <a:r>
              <a:rPr lang="en-AU" sz="1600">
                <a:solidFill>
                  <a:schemeClr val="dk1"/>
                </a:solidFill>
              </a:rPr>
              <a:t>more insights are needed to be made to discover key variables that impact booking prices</a:t>
            </a:r>
            <a:r>
              <a:rPr b="0" i="0" lang="en-AU" sz="1600" u="none" cap="none" strike="noStrike">
                <a:solidFill>
                  <a:schemeClr val="dk1"/>
                </a:solidFill>
                <a:latin typeface="Arial"/>
                <a:ea typeface="Arial"/>
                <a:cs typeface="Arial"/>
                <a:sym typeface="Arial"/>
              </a:rPr>
              <a:t>. </a:t>
            </a:r>
            <a:r>
              <a:rPr lang="en-AU" sz="1600">
                <a:solidFill>
                  <a:schemeClr val="dk1"/>
                </a:solidFill>
              </a:rPr>
              <a:t>Lack of further insight will potentially decrease revenue and increase operational cost drastically.</a:t>
            </a:r>
            <a:endParaRPr b="1" i="0" sz="1700" u="none" cap="none" strike="noStrike">
              <a:solidFill>
                <a:srgbClr val="000000"/>
              </a:solidFill>
              <a:latin typeface="Arial"/>
              <a:ea typeface="Arial"/>
              <a:cs typeface="Arial"/>
              <a:sym typeface="Arial"/>
            </a:endParaRPr>
          </a:p>
        </p:txBody>
      </p:sp>
      <p:pic>
        <p:nvPicPr>
          <p:cNvPr id="71" name="Google Shape;71;g9e414b893e_0_32"/>
          <p:cNvPicPr preferRelativeResize="0"/>
          <p:nvPr/>
        </p:nvPicPr>
        <p:blipFill rotWithShape="1">
          <a:blip r:embed="rId3">
            <a:alphaModFix/>
          </a:blip>
          <a:srcRect b="30565" l="0" r="0" t="0"/>
          <a:stretch/>
        </p:blipFill>
        <p:spPr>
          <a:xfrm>
            <a:off x="0" y="923550"/>
            <a:ext cx="4857276" cy="5797924"/>
          </a:xfrm>
          <a:prstGeom prst="rect">
            <a:avLst/>
          </a:prstGeom>
          <a:noFill/>
          <a:ln>
            <a:noFill/>
          </a:ln>
        </p:spPr>
      </p:pic>
      <p:cxnSp>
        <p:nvCxnSpPr>
          <p:cNvPr id="72" name="Google Shape;72;g9e414b893e_0_32"/>
          <p:cNvCxnSpPr>
            <a:stCxn id="67" idx="1"/>
            <a:endCxn id="68" idx="3"/>
          </p:cNvCxnSpPr>
          <p:nvPr/>
        </p:nvCxnSpPr>
        <p:spPr>
          <a:xfrm rot="10800000">
            <a:off x="6511325" y="1329475"/>
            <a:ext cx="621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265763" y="95839"/>
            <a:ext cx="8618400" cy="738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AU" sz="1600"/>
              <a:t>Discovering key insights </a:t>
            </a:r>
            <a:r>
              <a:rPr lang="en-AU" sz="1600"/>
              <a:t>through visualization methodologies resulted in three major discoveries that can generate more revenues</a:t>
            </a:r>
            <a:endParaRPr sz="1800"/>
          </a:p>
        </p:txBody>
      </p:sp>
      <p:cxnSp>
        <p:nvCxnSpPr>
          <p:cNvPr id="78" name="Google Shape;78;p5"/>
          <p:cNvCxnSpPr/>
          <p:nvPr/>
        </p:nvCxnSpPr>
        <p:spPr>
          <a:xfrm>
            <a:off x="182468" y="6453336"/>
            <a:ext cx="8784976" cy="0"/>
          </a:xfrm>
          <a:prstGeom prst="straightConnector1">
            <a:avLst/>
          </a:prstGeom>
          <a:noFill/>
          <a:ln cap="flat" cmpd="sng" w="25400">
            <a:solidFill>
              <a:srgbClr val="000000"/>
            </a:solidFill>
            <a:prstDash val="solid"/>
            <a:round/>
            <a:headEnd len="sm" w="sm" type="none"/>
            <a:tailEnd len="sm" w="sm" type="none"/>
          </a:ln>
        </p:spPr>
      </p:cxnSp>
      <p:pic>
        <p:nvPicPr>
          <p:cNvPr id="79" name="Google Shape;79;p5"/>
          <p:cNvPicPr preferRelativeResize="0"/>
          <p:nvPr/>
        </p:nvPicPr>
        <p:blipFill rotWithShape="1">
          <a:blip r:embed="rId3">
            <a:alphaModFix/>
          </a:blip>
          <a:srcRect b="48416" l="0" r="0" t="0"/>
          <a:stretch/>
        </p:blipFill>
        <p:spPr>
          <a:xfrm>
            <a:off x="2790375" y="921650"/>
            <a:ext cx="3320301" cy="2577600"/>
          </a:xfrm>
          <a:prstGeom prst="rect">
            <a:avLst/>
          </a:prstGeom>
          <a:noFill/>
          <a:ln>
            <a:noFill/>
          </a:ln>
        </p:spPr>
      </p:pic>
      <p:pic>
        <p:nvPicPr>
          <p:cNvPr id="80" name="Google Shape;80;p5"/>
          <p:cNvPicPr preferRelativeResize="0"/>
          <p:nvPr/>
        </p:nvPicPr>
        <p:blipFill rotWithShape="1">
          <a:blip r:embed="rId4">
            <a:alphaModFix/>
          </a:blip>
          <a:srcRect b="47036" l="0" r="0" t="0"/>
          <a:stretch/>
        </p:blipFill>
        <p:spPr>
          <a:xfrm>
            <a:off x="2790375" y="3364950"/>
            <a:ext cx="6179849" cy="3055276"/>
          </a:xfrm>
          <a:prstGeom prst="rect">
            <a:avLst/>
          </a:prstGeom>
          <a:noFill/>
          <a:ln>
            <a:noFill/>
          </a:ln>
        </p:spPr>
      </p:pic>
      <p:pic>
        <p:nvPicPr>
          <p:cNvPr id="81" name="Google Shape;81;p5"/>
          <p:cNvPicPr preferRelativeResize="0"/>
          <p:nvPr/>
        </p:nvPicPr>
        <p:blipFill rotWithShape="1">
          <a:blip r:embed="rId5">
            <a:alphaModFix/>
          </a:blip>
          <a:srcRect b="33783" l="0" r="0" t="0"/>
          <a:stretch/>
        </p:blipFill>
        <p:spPr>
          <a:xfrm>
            <a:off x="6167900" y="921638"/>
            <a:ext cx="2793524" cy="2392264"/>
          </a:xfrm>
          <a:prstGeom prst="rect">
            <a:avLst/>
          </a:prstGeom>
          <a:noFill/>
          <a:ln>
            <a:noFill/>
          </a:ln>
        </p:spPr>
      </p:pic>
      <p:sp>
        <p:nvSpPr>
          <p:cNvPr id="82" name="Google Shape;82;p5"/>
          <p:cNvSpPr/>
          <p:nvPr/>
        </p:nvSpPr>
        <p:spPr>
          <a:xfrm>
            <a:off x="78450" y="1175325"/>
            <a:ext cx="2654700" cy="5244900"/>
          </a:xfrm>
          <a:prstGeom prst="rect">
            <a:avLst/>
          </a:prstGeom>
          <a:noFill/>
          <a:ln cap="flat" cmpd="sng" w="19050">
            <a:solidFill>
              <a:srgbClr val="99AAB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2C46"/>
              </a:solidFill>
              <a:latin typeface="Arial"/>
              <a:ea typeface="Arial"/>
              <a:cs typeface="Arial"/>
              <a:sym typeface="Arial"/>
            </a:endParaRPr>
          </a:p>
        </p:txBody>
      </p:sp>
      <p:sp>
        <p:nvSpPr>
          <p:cNvPr id="83" name="Google Shape;83;p5"/>
          <p:cNvSpPr txBox="1"/>
          <p:nvPr/>
        </p:nvSpPr>
        <p:spPr>
          <a:xfrm>
            <a:off x="28880" y="867557"/>
            <a:ext cx="1531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AU" sz="1400" u="none" cap="none" strike="noStrike">
                <a:solidFill>
                  <a:srgbClr val="002C46"/>
                </a:solidFill>
                <a:latin typeface="Arial"/>
                <a:ea typeface="Arial"/>
                <a:cs typeface="Arial"/>
                <a:sym typeface="Arial"/>
              </a:rPr>
              <a:t>Key Insights</a:t>
            </a:r>
            <a:endParaRPr b="0" i="0" sz="1400" u="none" cap="none" strike="noStrike">
              <a:solidFill>
                <a:srgbClr val="000000"/>
              </a:solidFill>
              <a:latin typeface="Arial"/>
              <a:ea typeface="Arial"/>
              <a:cs typeface="Arial"/>
              <a:sym typeface="Arial"/>
            </a:endParaRPr>
          </a:p>
        </p:txBody>
      </p:sp>
      <p:sp>
        <p:nvSpPr>
          <p:cNvPr id="84" name="Google Shape;84;p5"/>
          <p:cNvSpPr txBox="1"/>
          <p:nvPr/>
        </p:nvSpPr>
        <p:spPr>
          <a:xfrm>
            <a:off x="78450" y="1175350"/>
            <a:ext cx="2654700" cy="5244900"/>
          </a:xfrm>
          <a:prstGeom prst="rect">
            <a:avLst/>
          </a:prstGeom>
          <a:noFill/>
          <a:ln>
            <a:noFill/>
          </a:ln>
        </p:spPr>
        <p:txBody>
          <a:bodyPr anchorCtr="0" anchor="t" bIns="45700" lIns="91425" spcFirstLastPara="1" rIns="91425" wrap="square" tIns="45700">
            <a:noAutofit/>
          </a:bodyPr>
          <a:lstStyle/>
          <a:p>
            <a:pPr indent="-292100" lvl="0" marL="285750" marR="0" rtl="0" algn="l">
              <a:lnSpc>
                <a:spcPct val="100000"/>
              </a:lnSpc>
              <a:spcBef>
                <a:spcPts val="0"/>
              </a:spcBef>
              <a:spcAft>
                <a:spcPts val="0"/>
              </a:spcAft>
              <a:buClr>
                <a:srgbClr val="002C46"/>
              </a:buClr>
              <a:buSzPts val="1500"/>
              <a:buFont typeface="Noto Sans Symbols"/>
              <a:buChar char="▪"/>
            </a:pPr>
            <a:r>
              <a:rPr b="0" i="0" lang="en-AU" sz="1300" u="none" cap="none" strike="noStrike">
                <a:solidFill>
                  <a:srgbClr val="000000"/>
                </a:solidFill>
                <a:latin typeface="Arial"/>
                <a:ea typeface="Arial"/>
                <a:cs typeface="Arial"/>
                <a:sym typeface="Arial"/>
              </a:rPr>
              <a:t>The average price of an entire home/apt is a lot higher than a private room and shared room. In order to generate more revenue, Airbnb </a:t>
            </a:r>
            <a:r>
              <a:rPr lang="en-AU" sz="1300"/>
              <a:t>must </a:t>
            </a:r>
            <a:r>
              <a:rPr b="0" i="0" lang="en-AU" sz="1300" u="none" cap="none" strike="noStrike">
                <a:solidFill>
                  <a:srgbClr val="000000"/>
                </a:solidFill>
                <a:latin typeface="Arial"/>
                <a:ea typeface="Arial"/>
                <a:cs typeface="Arial"/>
                <a:sym typeface="Arial"/>
              </a:rPr>
              <a:t> list more entire homes and apartments due to larger portions of these types of listings and higher average price.</a:t>
            </a:r>
            <a:endParaRPr sz="1500"/>
          </a:p>
          <a:p>
            <a:pPr indent="-292100" lvl="0" marL="285750" marR="0" rtl="0" algn="l">
              <a:lnSpc>
                <a:spcPct val="100000"/>
              </a:lnSpc>
              <a:spcBef>
                <a:spcPts val="0"/>
              </a:spcBef>
              <a:spcAft>
                <a:spcPts val="0"/>
              </a:spcAft>
              <a:buClr>
                <a:srgbClr val="002C46"/>
              </a:buClr>
              <a:buSzPts val="1500"/>
              <a:buFont typeface="Noto Sans Symbols"/>
              <a:buChar char="▪"/>
            </a:pPr>
            <a:r>
              <a:rPr b="0" i="0" lang="en-AU" sz="1300" u="none" cap="none" strike="noStrike">
                <a:solidFill>
                  <a:srgbClr val="000000"/>
                </a:solidFill>
                <a:latin typeface="Arial"/>
                <a:ea typeface="Arial"/>
                <a:cs typeface="Arial"/>
                <a:sym typeface="Arial"/>
              </a:rPr>
              <a:t>High occupancy rates in lowest price neighborhoods and/or property types can generate revenue if Airbnb caters these listings to low budget travelers and student travelers</a:t>
            </a:r>
            <a:r>
              <a:rPr lang="en-AU" sz="1300"/>
              <a:t>.</a:t>
            </a:r>
            <a:endParaRPr sz="1500"/>
          </a:p>
          <a:p>
            <a:pPr indent="-292100" lvl="0" marL="285750" marR="0" rtl="0" algn="l">
              <a:lnSpc>
                <a:spcPct val="100000"/>
              </a:lnSpc>
              <a:spcBef>
                <a:spcPts val="0"/>
              </a:spcBef>
              <a:spcAft>
                <a:spcPts val="0"/>
              </a:spcAft>
              <a:buClr>
                <a:srgbClr val="002C46"/>
              </a:buClr>
              <a:buSzPts val="1500"/>
              <a:buFont typeface="Noto Sans Symbols"/>
              <a:buChar char="▪"/>
            </a:pPr>
            <a:r>
              <a:rPr b="0" i="0" lang="en-AU" sz="1300" u="none" cap="none" strike="noStrike">
                <a:solidFill>
                  <a:srgbClr val="000000"/>
                </a:solidFill>
                <a:latin typeface="Arial"/>
                <a:ea typeface="Arial"/>
                <a:cs typeface="Arial"/>
                <a:sym typeface="Arial"/>
              </a:rPr>
              <a:t>Most expensive property types can only generate large revenues if someone is interested in investing or renting these types of properties.</a:t>
            </a:r>
            <a:endParaRPr sz="1500"/>
          </a:p>
          <a:p>
            <a:pPr indent="0" lvl="0" marL="0" marR="0" rtl="0" algn="l">
              <a:lnSpc>
                <a:spcPct val="100000"/>
              </a:lnSpc>
              <a:spcBef>
                <a:spcPts val="0"/>
              </a:spcBef>
              <a:spcAft>
                <a:spcPts val="0"/>
              </a:spcAft>
              <a:buNone/>
            </a:pPr>
            <a:r>
              <a:rPr b="0" i="0" lang="en-AU" sz="12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C4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C46"/>
              </a:solidFill>
              <a:latin typeface="Arial"/>
              <a:ea typeface="Arial"/>
              <a:cs typeface="Arial"/>
              <a:sym typeface="Arial"/>
            </a:endParaRPr>
          </a:p>
          <a:p>
            <a:pPr indent="-196850" lvl="0" marL="285750" marR="0" rtl="0" algn="l">
              <a:lnSpc>
                <a:spcPct val="100000"/>
              </a:lnSpc>
              <a:spcBef>
                <a:spcPts val="0"/>
              </a:spcBef>
              <a:spcAft>
                <a:spcPts val="0"/>
              </a:spcAft>
              <a:buClr>
                <a:srgbClr val="002C46"/>
              </a:buClr>
              <a:buSzPts val="1400"/>
              <a:buFont typeface="Noto Sans Symbols"/>
              <a:buNone/>
            </a:pPr>
            <a:r>
              <a:t/>
            </a:r>
            <a:endParaRPr b="0" i="0" sz="1400" u="none" cap="none" strike="noStrike">
              <a:solidFill>
                <a:srgbClr val="002C4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171450" y="26240"/>
            <a:ext cx="8618537" cy="830997"/>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AU" sz="1800"/>
              <a:t>Further analysis of the dataset where the Airbnb listing reviews yielded three (3) key signals that strongly correlated with overall reviews which boosted our confidence in the trend picked up in descriptive analysis.</a:t>
            </a:r>
            <a:endParaRPr/>
          </a:p>
        </p:txBody>
      </p:sp>
      <p:cxnSp>
        <p:nvCxnSpPr>
          <p:cNvPr id="90" name="Google Shape;90;p6"/>
          <p:cNvCxnSpPr/>
          <p:nvPr/>
        </p:nvCxnSpPr>
        <p:spPr>
          <a:xfrm>
            <a:off x="182468" y="6453336"/>
            <a:ext cx="8784976" cy="0"/>
          </a:xfrm>
          <a:prstGeom prst="straightConnector1">
            <a:avLst/>
          </a:prstGeom>
          <a:noFill/>
          <a:ln cap="flat" cmpd="sng" w="25400">
            <a:solidFill>
              <a:srgbClr val="000000"/>
            </a:solidFill>
            <a:prstDash val="solid"/>
            <a:round/>
            <a:headEnd len="sm" w="sm" type="none"/>
            <a:tailEnd len="sm" w="sm" type="none"/>
          </a:ln>
        </p:spPr>
      </p:cxnSp>
      <p:sp>
        <p:nvSpPr>
          <p:cNvPr id="91" name="Google Shape;91;p6"/>
          <p:cNvSpPr/>
          <p:nvPr/>
        </p:nvSpPr>
        <p:spPr>
          <a:xfrm>
            <a:off x="-3075" y="4253525"/>
            <a:ext cx="8967600" cy="2199900"/>
          </a:xfrm>
          <a:prstGeom prst="rect">
            <a:avLst/>
          </a:prstGeom>
          <a:noFill/>
          <a:ln cap="flat"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92" name="Google Shape;92;p6"/>
          <p:cNvSpPr txBox="1"/>
          <p:nvPr/>
        </p:nvSpPr>
        <p:spPr>
          <a:xfrm>
            <a:off x="-10" y="4253534"/>
            <a:ext cx="1531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AU" sz="1400" u="none" cap="none" strike="noStrike">
                <a:solidFill>
                  <a:schemeClr val="dk1"/>
                </a:solidFill>
                <a:latin typeface="Arial"/>
                <a:ea typeface="Arial"/>
                <a:cs typeface="Arial"/>
                <a:sym typeface="Arial"/>
              </a:rPr>
              <a:t>Key Insights</a:t>
            </a:r>
            <a:endParaRPr b="0" i="0" sz="1400" u="none" cap="none" strike="noStrike">
              <a:solidFill>
                <a:srgbClr val="000000"/>
              </a:solidFill>
              <a:latin typeface="Arial"/>
              <a:ea typeface="Arial"/>
              <a:cs typeface="Arial"/>
              <a:sym typeface="Arial"/>
            </a:endParaRPr>
          </a:p>
        </p:txBody>
      </p:sp>
      <p:sp>
        <p:nvSpPr>
          <p:cNvPr id="93" name="Google Shape;93;p6"/>
          <p:cNvSpPr txBox="1"/>
          <p:nvPr/>
        </p:nvSpPr>
        <p:spPr>
          <a:xfrm>
            <a:off x="-3100" y="4521575"/>
            <a:ext cx="8967600" cy="219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AU" sz="1500" u="none" cap="none" strike="noStrike">
                <a:solidFill>
                  <a:srgbClr val="000000"/>
                </a:solidFill>
                <a:latin typeface="Arial"/>
                <a:ea typeface="Arial"/>
                <a:cs typeface="Arial"/>
                <a:sym typeface="Arial"/>
              </a:rPr>
              <a:t>Through utilizing a measure known as correlation which indicates how closely a variable is associated with “</a:t>
            </a:r>
            <a:r>
              <a:rPr lang="en-AU" sz="1500"/>
              <a:t>Overall reviews</a:t>
            </a:r>
            <a:r>
              <a:rPr b="0" i="0" lang="en-AU" sz="1500" u="none" cap="none" strike="noStrike">
                <a:solidFill>
                  <a:srgbClr val="000000"/>
                </a:solidFill>
                <a:latin typeface="Arial"/>
                <a:ea typeface="Arial"/>
                <a:cs typeface="Arial"/>
                <a:sym typeface="Arial"/>
              </a:rPr>
              <a:t>” (</a:t>
            </a:r>
            <a:r>
              <a:rPr lang="en-AU" sz="1500"/>
              <a:t>AKA </a:t>
            </a:r>
            <a:r>
              <a:rPr b="0" i="0" lang="en-AU" sz="1500" u="none" cap="none" strike="noStrike">
                <a:solidFill>
                  <a:srgbClr val="000000"/>
                </a:solidFill>
                <a:latin typeface="Arial"/>
                <a:ea typeface="Arial"/>
                <a:cs typeface="Arial"/>
                <a:sym typeface="Arial"/>
              </a:rPr>
              <a:t>review_scores_rating</a:t>
            </a:r>
            <a:r>
              <a:rPr lang="en-AU" sz="1500"/>
              <a:t>)</a:t>
            </a:r>
            <a:r>
              <a:rPr b="0" i="0" lang="en-AU" sz="1500" u="none" cap="none" strike="noStrike">
                <a:solidFill>
                  <a:srgbClr val="000000"/>
                </a:solidFill>
                <a:latin typeface="Arial"/>
                <a:ea typeface="Arial"/>
                <a:cs typeface="Arial"/>
                <a:sym typeface="Arial"/>
              </a:rPr>
              <a:t>, we were able to identify three (3) key variables customers pay most </a:t>
            </a:r>
            <a:r>
              <a:rPr lang="en-AU" sz="1500"/>
              <a:t>attention to</a:t>
            </a:r>
            <a:r>
              <a:rPr b="0" i="0" lang="en-AU" sz="1500" u="none" cap="none" strike="noStrike">
                <a:solidFill>
                  <a:srgbClr val="000000"/>
                </a:solidFill>
                <a:latin typeface="Arial"/>
                <a:ea typeface="Arial"/>
                <a:cs typeface="Arial"/>
                <a:sym typeface="Arial"/>
              </a:rPr>
              <a:t>. A correlation score is is returned with number closer to 1, indicating the variable is closely related to </a:t>
            </a:r>
            <a:r>
              <a:rPr lang="en-AU" sz="1500"/>
              <a:t>overall reviews</a:t>
            </a:r>
            <a:r>
              <a:rPr b="0" i="0" lang="en-AU" sz="1500" u="none" cap="none" strike="noStrike">
                <a:solidFill>
                  <a:srgbClr val="000000"/>
                </a:solidFill>
                <a:latin typeface="Arial"/>
                <a:ea typeface="Arial"/>
                <a:cs typeface="Arial"/>
                <a:sym typeface="Arial"/>
              </a:rPr>
              <a:t>. However, </a:t>
            </a:r>
            <a:r>
              <a:rPr lang="en-AU" sz="1500"/>
              <a:t>“Overall reviews” have solid correlation with three review subcategories in particular.</a:t>
            </a:r>
            <a:endParaRPr b="0" i="0" sz="1500" u="none" cap="none" strike="noStrike">
              <a:solidFill>
                <a:srgbClr val="000000"/>
              </a:solidFill>
              <a:latin typeface="Arial"/>
              <a:ea typeface="Arial"/>
              <a:cs typeface="Arial"/>
              <a:sym typeface="Arial"/>
            </a:endParaRPr>
          </a:p>
          <a:p>
            <a:pPr indent="-323850" lvl="0" marL="457200" rtl="0" algn="l">
              <a:spcBef>
                <a:spcPts val="0"/>
              </a:spcBef>
              <a:spcAft>
                <a:spcPts val="0"/>
              </a:spcAft>
              <a:buSzPts val="1500"/>
              <a:buAutoNum type="arabicPeriod"/>
            </a:pPr>
            <a:r>
              <a:rPr lang="en-AU" sz="1500"/>
              <a:t>Accuracy: 0.72</a:t>
            </a:r>
            <a:endParaRPr sz="1500"/>
          </a:p>
          <a:p>
            <a:pPr indent="-323850" lvl="0" marL="457200" rtl="0" algn="l">
              <a:spcBef>
                <a:spcPts val="0"/>
              </a:spcBef>
              <a:spcAft>
                <a:spcPts val="0"/>
              </a:spcAft>
              <a:buSzPts val="1500"/>
              <a:buAutoNum type="arabicPeriod"/>
            </a:pPr>
            <a:r>
              <a:rPr lang="en-AU" sz="1500"/>
              <a:t>Cleanliness: 0.71</a:t>
            </a:r>
            <a:endParaRPr sz="1500"/>
          </a:p>
          <a:p>
            <a:pPr indent="-323850" lvl="0" marL="457200" rtl="0" algn="l">
              <a:spcBef>
                <a:spcPts val="0"/>
              </a:spcBef>
              <a:spcAft>
                <a:spcPts val="0"/>
              </a:spcAft>
              <a:buSzPts val="1500"/>
              <a:buAutoNum type="arabicPeriod"/>
            </a:pPr>
            <a:r>
              <a:rPr lang="en-AU" sz="1500"/>
              <a:t>Value: 0.69</a:t>
            </a:r>
            <a:endParaRPr sz="15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94" name="Google Shape;94;p6"/>
          <p:cNvPicPr preferRelativeResize="0"/>
          <p:nvPr/>
        </p:nvPicPr>
        <p:blipFill rotWithShape="1">
          <a:blip r:embed="rId3">
            <a:alphaModFix/>
          </a:blip>
          <a:srcRect b="0" l="0" r="0" t="0"/>
          <a:stretch/>
        </p:blipFill>
        <p:spPr>
          <a:xfrm>
            <a:off x="0" y="857225"/>
            <a:ext cx="8967600" cy="355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9e414b893e_0_52"/>
          <p:cNvSpPr txBox="1"/>
          <p:nvPr>
            <p:ph type="title"/>
          </p:nvPr>
        </p:nvSpPr>
        <p:spPr>
          <a:xfrm>
            <a:off x="171451" y="-12"/>
            <a:ext cx="8618400" cy="292500"/>
          </a:xfrm>
          <a:prstGeom prst="rect">
            <a:avLst/>
          </a:prstGeom>
        </p:spPr>
        <p:txBody>
          <a:bodyPr anchorCtr="0" anchor="t" bIns="0" lIns="0" spcFirstLastPara="1" rIns="0" wrap="square" tIns="0">
            <a:noAutofit/>
          </a:bodyPr>
          <a:lstStyle/>
          <a:p>
            <a:pPr indent="0" lvl="0" marL="0" rtl="0" algn="ctr">
              <a:spcBef>
                <a:spcPts val="0"/>
              </a:spcBef>
              <a:spcAft>
                <a:spcPts val="0"/>
              </a:spcAft>
              <a:buClr>
                <a:srgbClr val="000000"/>
              </a:buClr>
              <a:buSzPts val="1400"/>
              <a:buFont typeface="Arial"/>
              <a:buNone/>
            </a:pPr>
            <a:r>
              <a:rPr lang="en-AU" sz="1800"/>
              <a:t>Further correlation analysis for listing price with other variables yielded no variables that are strongly correlated with property price, which reduced our confidence in finding quantitative variables related to listing price</a:t>
            </a:r>
            <a:endParaRPr/>
          </a:p>
        </p:txBody>
      </p:sp>
      <p:pic>
        <p:nvPicPr>
          <p:cNvPr id="101" name="Google Shape;101;g9e414b893e_0_52"/>
          <p:cNvPicPr preferRelativeResize="0"/>
          <p:nvPr/>
        </p:nvPicPr>
        <p:blipFill rotWithShape="1">
          <a:blip r:embed="rId3">
            <a:alphaModFix/>
          </a:blip>
          <a:srcRect b="0" l="0" r="0" t="0"/>
          <a:stretch/>
        </p:blipFill>
        <p:spPr>
          <a:xfrm>
            <a:off x="0" y="905550"/>
            <a:ext cx="8961300" cy="3173400"/>
          </a:xfrm>
          <a:prstGeom prst="rect">
            <a:avLst/>
          </a:prstGeom>
          <a:noFill/>
          <a:ln>
            <a:noFill/>
          </a:ln>
        </p:spPr>
      </p:pic>
      <p:cxnSp>
        <p:nvCxnSpPr>
          <p:cNvPr id="102" name="Google Shape;102;g9e414b893e_0_52"/>
          <p:cNvCxnSpPr/>
          <p:nvPr/>
        </p:nvCxnSpPr>
        <p:spPr>
          <a:xfrm>
            <a:off x="182468" y="6453336"/>
            <a:ext cx="8784900" cy="0"/>
          </a:xfrm>
          <a:prstGeom prst="straightConnector1">
            <a:avLst/>
          </a:prstGeom>
          <a:noFill/>
          <a:ln cap="flat" cmpd="sng" w="25400">
            <a:solidFill>
              <a:srgbClr val="000000"/>
            </a:solidFill>
            <a:prstDash val="solid"/>
            <a:round/>
            <a:headEnd len="sm" w="sm" type="none"/>
            <a:tailEnd len="sm" w="sm" type="none"/>
          </a:ln>
        </p:spPr>
      </p:cxnSp>
      <p:sp>
        <p:nvSpPr>
          <p:cNvPr id="103" name="Google Shape;103;g9e414b893e_0_52"/>
          <p:cNvSpPr/>
          <p:nvPr/>
        </p:nvSpPr>
        <p:spPr>
          <a:xfrm>
            <a:off x="-3075" y="4253525"/>
            <a:ext cx="8967600" cy="2199900"/>
          </a:xfrm>
          <a:prstGeom prst="rect">
            <a:avLst/>
          </a:prstGeom>
          <a:noFill/>
          <a:ln cap="flat"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04" name="Google Shape;104;g9e414b893e_0_52"/>
          <p:cNvSpPr txBox="1"/>
          <p:nvPr/>
        </p:nvSpPr>
        <p:spPr>
          <a:xfrm>
            <a:off x="-10" y="4253534"/>
            <a:ext cx="1531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AU" sz="1400" u="none" cap="none" strike="noStrike">
                <a:solidFill>
                  <a:schemeClr val="dk1"/>
                </a:solidFill>
                <a:latin typeface="Arial"/>
                <a:ea typeface="Arial"/>
                <a:cs typeface="Arial"/>
                <a:sym typeface="Arial"/>
              </a:rPr>
              <a:t>Key Insights</a:t>
            </a:r>
            <a:endParaRPr b="0" i="0" sz="1400" u="none" cap="none" strike="noStrike">
              <a:solidFill>
                <a:srgbClr val="000000"/>
              </a:solidFill>
              <a:latin typeface="Arial"/>
              <a:ea typeface="Arial"/>
              <a:cs typeface="Arial"/>
              <a:sym typeface="Arial"/>
            </a:endParaRPr>
          </a:p>
        </p:txBody>
      </p:sp>
      <p:sp>
        <p:nvSpPr>
          <p:cNvPr id="105" name="Google Shape;105;g9e414b893e_0_52"/>
          <p:cNvSpPr txBox="1"/>
          <p:nvPr/>
        </p:nvSpPr>
        <p:spPr>
          <a:xfrm>
            <a:off x="-3100" y="4521575"/>
            <a:ext cx="8967600" cy="219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AU" sz="1500" u="none" cap="none" strike="noStrike">
                <a:solidFill>
                  <a:srgbClr val="000000"/>
                </a:solidFill>
                <a:latin typeface="Arial"/>
                <a:ea typeface="Arial"/>
                <a:cs typeface="Arial"/>
                <a:sym typeface="Arial"/>
              </a:rPr>
              <a:t>Through utilizing correlation </a:t>
            </a:r>
            <a:r>
              <a:rPr lang="en-AU" sz="1500"/>
              <a:t>again with listing price (price_yen),</a:t>
            </a:r>
            <a:r>
              <a:rPr b="0" i="0" lang="en-AU" sz="1500" u="none" cap="none" strike="noStrike">
                <a:solidFill>
                  <a:srgbClr val="000000"/>
                </a:solidFill>
                <a:latin typeface="Arial"/>
                <a:ea typeface="Arial"/>
                <a:cs typeface="Arial"/>
                <a:sym typeface="Arial"/>
              </a:rPr>
              <a:t> </a:t>
            </a:r>
            <a:r>
              <a:rPr lang="en-AU" sz="1500"/>
              <a:t>there were no variables that strongly correlated with listing price of Airbnb properties</a:t>
            </a:r>
            <a:r>
              <a:rPr b="0" i="0" lang="en-AU" sz="1500" u="none" cap="none" strike="noStrike">
                <a:solidFill>
                  <a:srgbClr val="000000"/>
                </a:solidFill>
                <a:latin typeface="Arial"/>
                <a:ea typeface="Arial"/>
                <a:cs typeface="Arial"/>
                <a:sym typeface="Arial"/>
              </a:rPr>
              <a:t>. A correlation score is is returned with number closer to </a:t>
            </a:r>
            <a:r>
              <a:rPr lang="en-AU" sz="1500"/>
              <a:t>0</a:t>
            </a:r>
            <a:r>
              <a:rPr b="0" i="0" lang="en-AU" sz="1500" u="none" cap="none" strike="noStrike">
                <a:solidFill>
                  <a:srgbClr val="000000"/>
                </a:solidFill>
                <a:latin typeface="Arial"/>
                <a:ea typeface="Arial"/>
                <a:cs typeface="Arial"/>
                <a:sym typeface="Arial"/>
              </a:rPr>
              <a:t>, indicating the variable </a:t>
            </a:r>
            <a:r>
              <a:rPr lang="en-AU" sz="1500"/>
              <a:t>has little or no correlation with listing price</a:t>
            </a:r>
            <a:r>
              <a:rPr b="0" i="0" lang="en-AU" sz="1500" u="none" cap="none" strike="noStrike">
                <a:solidFill>
                  <a:srgbClr val="000000"/>
                </a:solidFill>
                <a:latin typeface="Arial"/>
                <a:ea typeface="Arial"/>
                <a:cs typeface="Arial"/>
                <a:sym typeface="Arial"/>
              </a:rPr>
              <a:t>. However, </a:t>
            </a:r>
            <a:r>
              <a:rPr lang="en-AU" sz="1500"/>
              <a:t>listing price</a:t>
            </a:r>
            <a:r>
              <a:rPr lang="en-AU" sz="1500"/>
              <a:t> have small correlation with three review subcategories in particular.</a:t>
            </a:r>
            <a:endParaRPr b="0" i="0" sz="1500" u="none" cap="none" strike="noStrike">
              <a:solidFill>
                <a:srgbClr val="000000"/>
              </a:solidFill>
              <a:latin typeface="Arial"/>
              <a:ea typeface="Arial"/>
              <a:cs typeface="Arial"/>
              <a:sym typeface="Arial"/>
            </a:endParaRPr>
          </a:p>
          <a:p>
            <a:pPr indent="-323850" lvl="0" marL="457200" rtl="0" algn="l">
              <a:spcBef>
                <a:spcPts val="0"/>
              </a:spcBef>
              <a:spcAft>
                <a:spcPts val="0"/>
              </a:spcAft>
              <a:buSzPts val="1500"/>
              <a:buAutoNum type="arabicPeriod"/>
            </a:pPr>
            <a:r>
              <a:rPr lang="en-AU" sz="1500"/>
              <a:t>Accommodates: 0.15</a:t>
            </a:r>
            <a:endParaRPr sz="1500"/>
          </a:p>
          <a:p>
            <a:pPr indent="-323850" lvl="0" marL="457200" rtl="0" algn="l">
              <a:spcBef>
                <a:spcPts val="0"/>
              </a:spcBef>
              <a:spcAft>
                <a:spcPts val="0"/>
              </a:spcAft>
              <a:buSzPts val="1500"/>
              <a:buAutoNum type="arabicPeriod"/>
            </a:pPr>
            <a:r>
              <a:rPr lang="en-AU" sz="1500"/>
              <a:t>Bedrooms: 0.08</a:t>
            </a:r>
            <a:endParaRPr sz="1500"/>
          </a:p>
          <a:p>
            <a:pPr indent="-323850" lvl="0" marL="457200" rtl="0" algn="l">
              <a:spcBef>
                <a:spcPts val="0"/>
              </a:spcBef>
              <a:spcAft>
                <a:spcPts val="0"/>
              </a:spcAft>
              <a:buSzPts val="1500"/>
              <a:buAutoNum type="arabicPeriod"/>
            </a:pPr>
            <a:r>
              <a:rPr lang="en-AU" sz="1500"/>
              <a:t>Beds: 0.05</a:t>
            </a:r>
            <a:endParaRPr sz="15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88900" marR="0" rtl="0" algn="l">
              <a:lnSpc>
                <a:spcPct val="100000"/>
              </a:lnSpc>
              <a:spcBef>
                <a:spcPts val="0"/>
              </a:spcBef>
              <a:spcAft>
                <a:spcPts val="0"/>
              </a:spcAft>
              <a:buClr>
                <a:schemeClr val="dk1"/>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2015-09-14T11:37:31Z</dcterms:created>
  <dc:creator>Chris Hui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