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2"/>
  </p:notesMasterIdLst>
  <p:sldIdLst>
    <p:sldId id="256" r:id="rId3"/>
    <p:sldId id="257" r:id="rId4"/>
    <p:sldId id="266" r:id="rId5"/>
    <p:sldId id="258" r:id="rId6"/>
    <p:sldId id="259" r:id="rId7"/>
    <p:sldId id="260" r:id="rId8"/>
    <p:sldId id="265" r:id="rId9"/>
    <p:sldId id="261" r:id="rId10"/>
    <p:sldId id="263" r:id="rId11"/>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83" y="-902"/>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tak\OneDrive\Desktop\Capstone%202\Correlation%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tak\OneDrive\Desktop\Capstone%202\Correlation%20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 Matrix</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8.3333333333333332E-3"/>
                  <c:y val="0.106481481481481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00E-4D89-8AA6-DC4DB760A0B1}"/>
                </c:ext>
              </c:extLst>
            </c:dLbl>
            <c:dLbl>
              <c:idx val="1"/>
              <c:layout>
                <c:manualLayout>
                  <c:x val="-2.5462668816039986E-17"/>
                  <c:y val="0.1018518518518518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0E-4D89-8AA6-DC4DB760A0B1}"/>
                </c:ext>
              </c:extLst>
            </c:dLbl>
            <c:dLbl>
              <c:idx val="2"/>
              <c:layout>
                <c:manualLayout>
                  <c:x val="2.7777777777777779E-3"/>
                  <c:y val="0.1018518518518518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0E-4D89-8AA6-DC4DB760A0B1}"/>
                </c:ext>
              </c:extLst>
            </c:dLbl>
            <c:dLbl>
              <c:idx val="3"/>
              <c:layout>
                <c:manualLayout>
                  <c:x val="-2.7777777777777779E-3"/>
                  <c:y val="8.79629629629630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00E-4D89-8AA6-DC4DB760A0B1}"/>
                </c:ext>
              </c:extLst>
            </c:dLbl>
            <c:dLbl>
              <c:idx val="4"/>
              <c:layout>
                <c:manualLayout>
                  <c:x val="-2.7777777777777779E-3"/>
                  <c:y val="8.79629629629630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00E-4D89-8AA6-DC4DB760A0B1}"/>
                </c:ext>
              </c:extLst>
            </c:dLbl>
            <c:dLbl>
              <c:idx val="5"/>
              <c:layout>
                <c:manualLayout>
                  <c:x val="2.7777777777777779E-3"/>
                  <c:y val="9.72222222222222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00E-4D89-8AA6-DC4DB760A0B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Sheet2!$A$20:$A$32</c:f>
              <c:strCache>
                <c:ptCount val="13"/>
                <c:pt idx="0">
                  <c:v>review_scores_value</c:v>
                </c:pt>
                <c:pt idx="1">
                  <c:v>review_scores_communication</c:v>
                </c:pt>
                <c:pt idx="2">
                  <c:v>review_scores_checkin</c:v>
                </c:pt>
                <c:pt idx="3">
                  <c:v>review_scores_location</c:v>
                </c:pt>
                <c:pt idx="4">
                  <c:v>review_scores_accuracy</c:v>
                </c:pt>
                <c:pt idx="5">
                  <c:v>bathrooms</c:v>
                </c:pt>
                <c:pt idx="6">
                  <c:v>review_scores_rating</c:v>
                </c:pt>
                <c:pt idx="7">
                  <c:v>review_scores_cleanliness</c:v>
                </c:pt>
                <c:pt idx="8">
                  <c:v>number_of_reviews</c:v>
                </c:pt>
                <c:pt idx="9">
                  <c:v>beds</c:v>
                </c:pt>
                <c:pt idx="10">
                  <c:v>bedrooms</c:v>
                </c:pt>
                <c:pt idx="11">
                  <c:v>accommodates</c:v>
                </c:pt>
                <c:pt idx="12">
                  <c:v>price_Yen</c:v>
                </c:pt>
              </c:strCache>
            </c:strRef>
          </c:cat>
          <c:val>
            <c:numRef>
              <c:f>Sheet2!$B$20:$B$32</c:f>
              <c:numCache>
                <c:formatCode>0.00</c:formatCode>
                <c:ptCount val="13"/>
                <c:pt idx="0">
                  <c:v>-1.7880892457607447E-2</c:v>
                </c:pt>
                <c:pt idx="1">
                  <c:v>-1.3306227787660932E-2</c:v>
                </c:pt>
                <c:pt idx="2">
                  <c:v>-1.2832577762570097E-2</c:v>
                </c:pt>
                <c:pt idx="3">
                  <c:v>-9.9635005058035138E-3</c:v>
                </c:pt>
                <c:pt idx="4">
                  <c:v>-7.1550613129104127E-3</c:v>
                </c:pt>
                <c:pt idx="5">
                  <c:v>-3.3933157737132879E-3</c:v>
                </c:pt>
                <c:pt idx="6">
                  <c:v>8.0749860069967098E-3</c:v>
                </c:pt>
                <c:pt idx="7">
                  <c:v>8.7843867269766125E-3</c:v>
                </c:pt>
                <c:pt idx="8">
                  <c:v>2.2207814278063294E-2</c:v>
                </c:pt>
                <c:pt idx="9">
                  <c:v>5.2022860189939145E-2</c:v>
                </c:pt>
                <c:pt idx="10">
                  <c:v>8.3430847060742414E-2</c:v>
                </c:pt>
                <c:pt idx="11">
                  <c:v>0.14991726921779952</c:v>
                </c:pt>
                <c:pt idx="12">
                  <c:v>1</c:v>
                </c:pt>
              </c:numCache>
            </c:numRef>
          </c:val>
          <c:extLst>
            <c:ext xmlns:c16="http://schemas.microsoft.com/office/drawing/2014/chart" uri="{C3380CC4-5D6E-409C-BE32-E72D297353CC}">
              <c16:uniqueId val="{00000006-700E-4D89-8AA6-DC4DB760A0B1}"/>
            </c:ext>
          </c:extLst>
        </c:ser>
        <c:dLbls>
          <c:dLblPos val="outEnd"/>
          <c:showLegendKey val="0"/>
          <c:showVal val="1"/>
          <c:showCatName val="0"/>
          <c:showSerName val="0"/>
          <c:showPercent val="0"/>
          <c:showBubbleSize val="0"/>
        </c:dLbls>
        <c:gapWidth val="100"/>
        <c:overlap val="-24"/>
        <c:axId val="615947192"/>
        <c:axId val="615948472"/>
      </c:barChart>
      <c:catAx>
        <c:axId val="6159471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48472"/>
        <c:crosses val="autoZero"/>
        <c:auto val="1"/>
        <c:lblAlgn val="ctr"/>
        <c:lblOffset val="100"/>
        <c:noMultiLvlLbl val="0"/>
      </c:catAx>
      <c:valAx>
        <c:axId val="6159484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47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 Matrix</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Lbl>
              <c:idx val="0"/>
              <c:layout>
                <c:manualLayout>
                  <c:x val="-1.2731334408019993E-17"/>
                  <c:y val="0.1018518518518519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5B4-44F0-814D-92797BC49C8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Sheet2!$A$34:$A$46</c:f>
              <c:strCache>
                <c:ptCount val="13"/>
                <c:pt idx="0">
                  <c:v>bathrooms</c:v>
                </c:pt>
                <c:pt idx="1">
                  <c:v>price_Yen</c:v>
                </c:pt>
                <c:pt idx="2">
                  <c:v>bedrooms</c:v>
                </c:pt>
                <c:pt idx="3">
                  <c:v>beds</c:v>
                </c:pt>
                <c:pt idx="4">
                  <c:v>accommodates</c:v>
                </c:pt>
                <c:pt idx="5">
                  <c:v>number_of_reviews</c:v>
                </c:pt>
                <c:pt idx="6">
                  <c:v>review_scores_location</c:v>
                </c:pt>
                <c:pt idx="7">
                  <c:v>review_scores_checkin</c:v>
                </c:pt>
                <c:pt idx="8">
                  <c:v>review_scores_communication</c:v>
                </c:pt>
                <c:pt idx="9">
                  <c:v>review_scores_value</c:v>
                </c:pt>
                <c:pt idx="10">
                  <c:v>review_scores_cleanliness</c:v>
                </c:pt>
                <c:pt idx="11">
                  <c:v>review_scores_accuracy</c:v>
                </c:pt>
                <c:pt idx="12">
                  <c:v>review_scores_rating</c:v>
                </c:pt>
              </c:strCache>
            </c:strRef>
          </c:cat>
          <c:val>
            <c:numRef>
              <c:f>Sheet2!$B$34:$B$46</c:f>
              <c:numCache>
                <c:formatCode>0.00</c:formatCode>
                <c:ptCount val="13"/>
                <c:pt idx="0">
                  <c:v>-1.8032979250006284E-2</c:v>
                </c:pt>
                <c:pt idx="1">
                  <c:v>8.0749860069967098E-3</c:v>
                </c:pt>
                <c:pt idx="2">
                  <c:v>3.8461530518330428E-2</c:v>
                </c:pt>
                <c:pt idx="3">
                  <c:v>5.8226940469745289E-2</c:v>
                </c:pt>
                <c:pt idx="4">
                  <c:v>6.831431586880625E-2</c:v>
                </c:pt>
                <c:pt idx="5">
                  <c:v>9.8219219079913045E-2</c:v>
                </c:pt>
                <c:pt idx="6">
                  <c:v>0.42736509385715254</c:v>
                </c:pt>
                <c:pt idx="7">
                  <c:v>0.55659701231342162</c:v>
                </c:pt>
                <c:pt idx="8">
                  <c:v>0.57582040812424462</c:v>
                </c:pt>
                <c:pt idx="9">
                  <c:v>0.69355703054558515</c:v>
                </c:pt>
                <c:pt idx="10">
                  <c:v>0.71068374244882926</c:v>
                </c:pt>
                <c:pt idx="11">
                  <c:v>0.72090496908884105</c:v>
                </c:pt>
                <c:pt idx="12">
                  <c:v>1</c:v>
                </c:pt>
              </c:numCache>
            </c:numRef>
          </c:val>
          <c:extLst>
            <c:ext xmlns:c16="http://schemas.microsoft.com/office/drawing/2014/chart" uri="{C3380CC4-5D6E-409C-BE32-E72D297353CC}">
              <c16:uniqueId val="{00000001-75B4-44F0-814D-92797BC49C88}"/>
            </c:ext>
          </c:extLst>
        </c:ser>
        <c:dLbls>
          <c:dLblPos val="outEnd"/>
          <c:showLegendKey val="0"/>
          <c:showVal val="1"/>
          <c:showCatName val="0"/>
          <c:showSerName val="0"/>
          <c:showPercent val="0"/>
          <c:showBubbleSize val="0"/>
        </c:dLbls>
        <c:gapWidth val="100"/>
        <c:overlap val="-24"/>
        <c:axId val="615533944"/>
        <c:axId val="615533624"/>
      </c:barChart>
      <c:catAx>
        <c:axId val="6155339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33624"/>
        <c:crosses val="autoZero"/>
        <c:auto val="1"/>
        <c:lblAlgn val="ctr"/>
        <c:lblOffset val="100"/>
        <c:noMultiLvlLbl val="0"/>
      </c:catAx>
      <c:valAx>
        <c:axId val="615533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533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44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5400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8"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t>Tokyo Airbnb – Technical Presentation</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October 3</a:t>
            </a:r>
            <a:r>
              <a:rPr lang="en-AU" sz="1400" b="0" i="0" u="none" strike="noStrike" cap="none" baseline="30000" dirty="0">
                <a:solidFill>
                  <a:schemeClr val="dk1"/>
                </a:solidFill>
                <a:latin typeface="Arial"/>
                <a:ea typeface="Arial"/>
                <a:cs typeface="Arial"/>
                <a:sym typeface="Arial"/>
              </a:rPr>
              <a:t>rd</a:t>
            </a:r>
            <a:r>
              <a:rPr lang="en-AU" sz="1400" b="0" i="0" u="none" strike="noStrike" cap="none" dirty="0">
                <a:solidFill>
                  <a:schemeClr val="dk1"/>
                </a:solidFill>
                <a:latin typeface="Arial"/>
                <a:ea typeface="Arial"/>
                <a:cs typeface="Arial"/>
                <a:sym typeface="Arial"/>
              </a:rPr>
              <a:t> 2020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Rick Takeuchi</a:t>
            </a:r>
            <a:endParaRPr dirty="0"/>
          </a:p>
        </p:txBody>
      </p:sp>
      <p:pic>
        <p:nvPicPr>
          <p:cNvPr id="5" name="Picture 4" descr="Graphical user interface, text&#10;&#10;Description automatically generated">
            <a:extLst>
              <a:ext uri="{FF2B5EF4-FFF2-40B4-BE49-F238E27FC236}">
                <a16:creationId xmlns:a16="http://schemas.microsoft.com/office/drawing/2014/main" id="{EFF27B79-9A5E-41CC-AAB0-AFC1F6CC616C}"/>
              </a:ext>
            </a:extLst>
          </p:cNvPr>
          <p:cNvPicPr>
            <a:picLocks noChangeAspect="1"/>
          </p:cNvPicPr>
          <p:nvPr/>
        </p:nvPicPr>
        <p:blipFill>
          <a:blip r:embed="rId3"/>
          <a:stretch>
            <a:fillRect/>
          </a:stretch>
        </p:blipFill>
        <p:spPr>
          <a:xfrm>
            <a:off x="0" y="0"/>
            <a:ext cx="4267200" cy="3326400"/>
          </a:xfrm>
          <a:prstGeom prst="rect">
            <a:avLst/>
          </a:prstGeom>
        </p:spPr>
      </p:pic>
      <p:pic>
        <p:nvPicPr>
          <p:cNvPr id="7" name="Picture 6" descr="Icon&#10;&#10;Description automatically generated">
            <a:extLst>
              <a:ext uri="{FF2B5EF4-FFF2-40B4-BE49-F238E27FC236}">
                <a16:creationId xmlns:a16="http://schemas.microsoft.com/office/drawing/2014/main" id="{4AB05CF7-9811-4746-B635-787F5130B69E}"/>
              </a:ext>
            </a:extLst>
          </p:cNvPr>
          <p:cNvPicPr>
            <a:picLocks noChangeAspect="1"/>
          </p:cNvPicPr>
          <p:nvPr/>
        </p:nvPicPr>
        <p:blipFill>
          <a:blip r:embed="rId4"/>
          <a:stretch>
            <a:fillRect/>
          </a:stretch>
        </p:blipFill>
        <p:spPr>
          <a:xfrm>
            <a:off x="6416040" y="0"/>
            <a:ext cx="2545398" cy="25453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55328" y="-2365"/>
            <a:ext cx="8618537" cy="1415772"/>
          </a:xfrm>
          <a:prstGeom prst="rect">
            <a:avLst/>
          </a:prstGeom>
          <a:noFill/>
          <a:ln>
            <a:noFill/>
          </a:ln>
        </p:spPr>
        <p:txBody>
          <a:bodyPr spcFirstLastPara="1" wrap="square" lIns="0" tIns="0" rIns="0" bIns="0" anchor="t" anchorCtr="0">
            <a:spAutoFit/>
          </a:bodyPr>
          <a:lstStyle/>
          <a:p>
            <a:pPr algn="ctr" rtl="0">
              <a:spcBef>
                <a:spcPts val="0"/>
              </a:spcBef>
              <a:spcAft>
                <a:spcPts val="0"/>
              </a:spcAft>
            </a:pPr>
            <a:r>
              <a:rPr lang="en-US" sz="1800" dirty="0">
                <a:solidFill>
                  <a:srgbClr val="000000"/>
                </a:solidFill>
                <a:latin typeface="Arial" panose="020B0604020202020204" pitchFamily="34" charset="0"/>
              </a:rPr>
              <a:t>Increasing overall revenue for Tokyo Airbnb by 40% requires </a:t>
            </a:r>
            <a:r>
              <a:rPr lang="en-US" sz="1800" b="1" i="0" u="none" strike="noStrike" dirty="0">
                <a:solidFill>
                  <a:srgbClr val="000000"/>
                </a:solidFill>
                <a:effectLst/>
                <a:latin typeface="Arial" panose="020B0604020202020204" pitchFamily="34" charset="0"/>
              </a:rPr>
              <a:t>either finding optimal neighborhoods for Airbnb bookings or discovering key variables that</a:t>
            </a:r>
            <a:r>
              <a:rPr lang="en-US" sz="1800" b="0" i="0" u="none" strike="noStrike" dirty="0">
                <a:solidFill>
                  <a:srgbClr val="000000"/>
                </a:solidFill>
                <a:latin typeface="Arial" panose="020B0604020202020204" pitchFamily="34" charset="0"/>
              </a:rPr>
              <a:t> </a:t>
            </a:r>
            <a:r>
              <a:rPr lang="en-US" sz="1800" b="1" i="0" u="none" strike="noStrike" dirty="0">
                <a:solidFill>
                  <a:srgbClr val="000000"/>
                </a:solidFill>
                <a:effectLst/>
                <a:latin typeface="Arial" panose="020B0604020202020204" pitchFamily="34" charset="0"/>
              </a:rPr>
              <a:t>increase booking prices</a:t>
            </a:r>
            <a:br>
              <a:rPr lang="en-US" b="0" dirty="0">
                <a:effectLst/>
              </a:rPr>
            </a:br>
            <a:br>
              <a:rPr lang="en-US" dirty="0"/>
            </a:br>
            <a:endParaRPr dirty="0"/>
          </a:p>
        </p:txBody>
      </p:sp>
      <p:grpSp>
        <p:nvGrpSpPr>
          <p:cNvPr id="49" name="Google Shape;49;p3"/>
          <p:cNvGrpSpPr/>
          <p:nvPr/>
        </p:nvGrpSpPr>
        <p:grpSpPr>
          <a:xfrm>
            <a:off x="695481" y="1384768"/>
            <a:ext cx="7341871" cy="1494417"/>
            <a:chOff x="709649" y="1412776"/>
            <a:chExt cx="7491440" cy="1524861"/>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8679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Problem 1:</a:t>
              </a:r>
            </a:p>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Increased number of listings requires discovering ideal neighbourhoods for Airbnb development</a:t>
              </a:r>
            </a:p>
            <a:p>
              <a:pPr marL="0" marR="0" lvl="0" indent="0" algn="ctr" rtl="0">
                <a:spcBef>
                  <a:spcPts val="0"/>
                </a:spcBef>
                <a:spcAft>
                  <a:spcPts val="0"/>
                </a:spcAft>
                <a:buNone/>
              </a:pPr>
              <a:endParaRPr dirty="0"/>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27557" y="1838066"/>
              <a:ext cx="3528392" cy="8327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Through the increased demand for Airbnb reservations, operational costs increased to host new listings. Too many listings in unideal areas will create potential deficits.</a:t>
              </a:r>
              <a:endParaRPr dirty="0"/>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10315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Problem 2:</a:t>
            </a:r>
          </a:p>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Overly lower booking prices are detrimental to overall Airbnb regional revenues</a:t>
            </a:r>
          </a:p>
          <a:p>
            <a:pPr marL="0" marR="0" lvl="0" indent="0" algn="ctr" rtl="0">
              <a:spcBef>
                <a:spcPts val="0"/>
              </a:spcBef>
              <a:spcAft>
                <a:spcPts val="0"/>
              </a:spcAft>
              <a:buNone/>
            </a:pPr>
            <a:endParaRPr dirty="0"/>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703950" y="307845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56128"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algn="ctr"/>
            <a:r>
              <a:rPr lang="en-US" sz="1180" b="1" dirty="0">
                <a:solidFill>
                  <a:srgbClr val="002060"/>
                </a:solidFill>
                <a:latin typeface="Quattrocento Sans"/>
                <a:ea typeface="Quattrocento Sans"/>
                <a:cs typeface="Quattrocento Sans"/>
                <a:sym typeface="Quattrocento Sans"/>
              </a:rPr>
              <a:t>People use Airbnb because of lower booking prices compared to hotels. Unfortunately, lower mean booking prices led to lower overall revenue. However, cost-effective listings can be used for budget travelers.</a:t>
            </a:r>
            <a:endParaRPr sz="1568" dirty="0">
              <a:solidFill>
                <a:schemeClr val="lt1"/>
              </a:solidFill>
              <a:latin typeface="Arial"/>
              <a:ea typeface="Arial"/>
              <a:cs typeface="Arial"/>
              <a:sym typeface="Arial"/>
            </a:endParaRPr>
          </a:p>
        </p:txBody>
      </p:sp>
      <p:sp>
        <p:nvSpPr>
          <p:cNvPr id="60" name="Google Shape;60;p3"/>
          <p:cNvSpPr/>
          <p:nvPr/>
        </p:nvSpPr>
        <p:spPr>
          <a:xfrm>
            <a:off x="890961" y="484957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96610"/>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Problem 3</a:t>
            </a:r>
          </a:p>
          <a:p>
            <a:pPr marL="0" marR="0" lvl="0" indent="0" algn="ctr" rtl="0">
              <a:spcBef>
                <a:spcPts val="0"/>
              </a:spcBef>
              <a:spcAft>
                <a:spcPts val="0"/>
              </a:spcAft>
              <a:buNone/>
            </a:pPr>
            <a:r>
              <a:rPr lang="en-AU" sz="1176" b="1" dirty="0">
                <a:solidFill>
                  <a:srgbClr val="002060"/>
                </a:solidFill>
                <a:latin typeface="Quattrocento Sans"/>
                <a:sym typeface="Quattrocento Sans"/>
              </a:rPr>
              <a:t>Lower review scores will lead to less customers and revenues in the future </a:t>
            </a:r>
            <a:endParaRPr dirty="0"/>
          </a:p>
        </p:txBody>
      </p:sp>
      <p:sp>
        <p:nvSpPr>
          <p:cNvPr id="64" name="Google Shape;64;p3"/>
          <p:cNvSpPr/>
          <p:nvPr/>
        </p:nvSpPr>
        <p:spPr>
          <a:xfrm>
            <a:off x="4547915" y="5157434"/>
            <a:ext cx="3457947" cy="9970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sym typeface="Quattrocento Sans"/>
              </a:rPr>
              <a:t>Number of customers for Airbnb visits are highly impacted by previous customers’ reviews. If reviews are lower, smaller number of customers and potentially lower booking prices will make Airbnb unsuitable both in short and long term.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F602-0A09-4274-9A56-4858C288F0AD}"/>
              </a:ext>
            </a:extLst>
          </p:cNvPr>
          <p:cNvSpPr>
            <a:spLocks noGrp="1"/>
          </p:cNvSpPr>
          <p:nvPr>
            <p:ph type="title"/>
          </p:nvPr>
        </p:nvSpPr>
        <p:spPr/>
        <p:txBody>
          <a:bodyPr/>
          <a:lstStyle/>
          <a:p>
            <a:pPr algn="ctr"/>
            <a:r>
              <a:rPr lang="en-US" dirty="0"/>
              <a:t>Neighborhood vs Property Type Shade Chart</a:t>
            </a:r>
          </a:p>
        </p:txBody>
      </p:sp>
      <p:pic>
        <p:nvPicPr>
          <p:cNvPr id="5122" name="Picture 2">
            <a:extLst>
              <a:ext uri="{FF2B5EF4-FFF2-40B4-BE49-F238E27FC236}">
                <a16:creationId xmlns:a16="http://schemas.microsoft.com/office/drawing/2014/main" id="{24D1B04B-EB2B-4CF1-9E25-36202F357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299"/>
          <a:stretch/>
        </p:blipFill>
        <p:spPr bwMode="auto">
          <a:xfrm>
            <a:off x="0" y="944880"/>
            <a:ext cx="8789988" cy="577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88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71452" y="81058"/>
            <a:ext cx="8618537" cy="738664"/>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600" dirty="0"/>
              <a:t>Through utilization of descriptive and inferential statistics, three (3) key variables that largely impact pricing of the property, enables two (2) heat maps capable of identifying ideal property types.</a:t>
            </a:r>
            <a:endParaRPr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a:solidFill>
                  <a:schemeClr val="dk1"/>
                </a:solidFill>
                <a:latin typeface="Arial"/>
                <a:ea typeface="Arial"/>
                <a:cs typeface="Arial"/>
                <a:sym typeface="Arial"/>
              </a:rPr>
              <a:t>Source: </a:t>
            </a:r>
            <a:r>
              <a:rPr lang="en-AU" sz="800" b="0" i="0" u="none" strike="noStrike" cap="none">
                <a:solidFill>
                  <a:schemeClr val="dk1"/>
                </a:solidFill>
                <a:latin typeface="Arial"/>
                <a:ea typeface="Arial"/>
                <a:cs typeface="Arial"/>
                <a:sym typeface="Arial"/>
              </a:rPr>
              <a:t>Southern Water Corp Statistical Records</a:t>
            </a:r>
            <a:endParaRPr/>
          </a:p>
        </p:txBody>
      </p:sp>
      <p:sp>
        <p:nvSpPr>
          <p:cNvPr id="72" name="Google Shape;72;p2"/>
          <p:cNvSpPr txBox="1"/>
          <p:nvPr/>
        </p:nvSpPr>
        <p:spPr>
          <a:xfrm>
            <a:off x="5007166" y="1040227"/>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sp>
        <p:nvSpPr>
          <p:cNvPr id="73" name="Google Shape;73;p2"/>
          <p:cNvSpPr txBox="1"/>
          <p:nvPr/>
        </p:nvSpPr>
        <p:spPr>
          <a:xfrm>
            <a:off x="5464366" y="1403666"/>
            <a:ext cx="2963538" cy="4324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b="1" dirty="0">
                <a:solidFill>
                  <a:schemeClr val="dk1"/>
                </a:solidFill>
              </a:rPr>
              <a:t>Heat Maps</a:t>
            </a:r>
          </a:p>
          <a:p>
            <a:pPr marL="285750" marR="0" lvl="0" indent="-285750" algn="l" rtl="0">
              <a:spcBef>
                <a:spcPts val="0"/>
              </a:spcBef>
              <a:spcAft>
                <a:spcPts val="0"/>
              </a:spcAft>
              <a:buFont typeface="Arial" panose="020B0604020202020204" pitchFamily="34" charset="0"/>
              <a:buChar char="•"/>
            </a:pPr>
            <a:r>
              <a:rPr lang="en-AU" sz="1300" dirty="0">
                <a:solidFill>
                  <a:schemeClr val="dk1"/>
                </a:solidFill>
              </a:rPr>
              <a:t>Two Heat Maps are created based on the following: one with property type vs neighbourhood and one with room type vs property type. Python is used to group property type with either room type or neighbourhood to create heatmaps. The colour scale is based on mean price of each sub-category based from least to most expensive. </a:t>
            </a:r>
          </a:p>
          <a:p>
            <a:pPr marL="0" marR="0" lvl="0" indent="0" algn="l" rtl="0">
              <a:spcBef>
                <a:spcPts val="0"/>
              </a:spcBef>
              <a:spcAft>
                <a:spcPts val="0"/>
              </a:spcAft>
              <a:buNone/>
            </a:pPr>
            <a:r>
              <a:rPr lang="en-AU" sz="1400" b="1" dirty="0">
                <a:solidFill>
                  <a:schemeClr val="dk1"/>
                </a:solidFill>
                <a:latin typeface="Arial"/>
                <a:ea typeface="Arial"/>
                <a:cs typeface="Arial"/>
                <a:sym typeface="Arial"/>
              </a:rPr>
              <a:t>Further Insights</a:t>
            </a:r>
          </a:p>
          <a:p>
            <a:pPr marL="285750" marR="0" lvl="0" indent="-285750" algn="l" rtl="0">
              <a:spcBef>
                <a:spcPts val="0"/>
              </a:spcBef>
              <a:spcAft>
                <a:spcPts val="0"/>
              </a:spcAft>
              <a:buFont typeface="Arial" panose="020B0604020202020204" pitchFamily="34" charset="0"/>
              <a:buChar char="•"/>
            </a:pPr>
            <a:r>
              <a:rPr lang="en-US" sz="1300" dirty="0">
                <a:solidFill>
                  <a:schemeClr val="dk1"/>
                </a:solidFill>
              </a:rPr>
              <a:t>Although most cost effective or most expensive property type based on the three variables are found, it requires further analysis. If analysis isn’t performed, the engineers cannot dig deeper due to small amount of insights gathered in heat maps.</a:t>
            </a:r>
            <a:endParaRPr lang="en-US" sz="1300" i="0" u="none" strike="noStrike" dirty="0">
              <a:solidFill>
                <a:srgbClr val="000000"/>
              </a:solidFill>
              <a:effectLst/>
              <a:latin typeface="Arial" panose="020B0604020202020204" pitchFamily="34" charset="0"/>
            </a:endParaRPr>
          </a:p>
        </p:txBody>
      </p:sp>
      <p:sp>
        <p:nvSpPr>
          <p:cNvPr id="74" name="Google Shape;74;p2"/>
          <p:cNvSpPr/>
          <p:nvPr/>
        </p:nvSpPr>
        <p:spPr>
          <a:xfrm>
            <a:off x="5089793" y="1355536"/>
            <a:ext cx="3338111"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pic>
        <p:nvPicPr>
          <p:cNvPr id="6146" name="Picture 2">
            <a:extLst>
              <a:ext uri="{FF2B5EF4-FFF2-40B4-BE49-F238E27FC236}">
                <a16:creationId xmlns:a16="http://schemas.microsoft.com/office/drawing/2014/main" id="{65212CB2-EC74-4D6D-84B1-0EE775BBE4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567"/>
          <a:stretch/>
        </p:blipFill>
        <p:spPr bwMode="auto">
          <a:xfrm>
            <a:off x="-1" y="1040227"/>
            <a:ext cx="5057407" cy="5445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0" y="83714"/>
            <a:ext cx="8618537" cy="8309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800" dirty="0"/>
              <a:t>Correlations and combination of dot chart with bar graph were used through Python to provide insights on what impacts revenue of Tokyo Airbnb to increase by 40%. </a:t>
            </a:r>
            <a:endParaRPr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1478449" y="1830636"/>
            <a:ext cx="6004540" cy="1436118"/>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algn="ctr" rtl="0">
              <a:spcBef>
                <a:spcPts val="0"/>
              </a:spcBef>
              <a:spcAft>
                <a:spcPts val="0"/>
              </a:spcAft>
            </a:pPr>
            <a:endParaRPr lang="en-US" sz="1800" b="1" i="0" u="none" strike="noStrike" dirty="0">
              <a:solidFill>
                <a:srgbClr val="000000"/>
              </a:solidFill>
              <a:effectLst/>
              <a:latin typeface="Arial" panose="020B0604020202020204" pitchFamily="34" charset="0"/>
            </a:endParaRPr>
          </a:p>
          <a:p>
            <a:pPr algn="ctr" rtl="0">
              <a:spcBef>
                <a:spcPts val="0"/>
              </a:spcBef>
              <a:spcAft>
                <a:spcPts val="0"/>
              </a:spcAft>
            </a:pPr>
            <a:endParaRPr lang="en-US" sz="1800" b="1" dirty="0">
              <a:latin typeface="Arial" panose="020B0604020202020204" pitchFamily="34" charset="0"/>
            </a:endParaRPr>
          </a:p>
          <a:p>
            <a:pPr algn="ctr" rtl="0">
              <a:spcBef>
                <a:spcPts val="0"/>
              </a:spcBef>
              <a:spcAft>
                <a:spcPts val="0"/>
              </a:spcAft>
            </a:pPr>
            <a:r>
              <a:rPr lang="en-US" sz="1800" b="1" i="0" u="none" strike="noStrike" dirty="0">
                <a:solidFill>
                  <a:srgbClr val="000000"/>
                </a:solidFill>
                <a:effectLst/>
                <a:latin typeface="Arial" panose="020B0604020202020204" pitchFamily="34" charset="0"/>
              </a:rPr>
              <a:t>What opportunities exist for Airbnb in Tokyo to increase overall regional revenue by 40% </a:t>
            </a:r>
            <a:endParaRPr lang="en-US" sz="2400" b="0" dirty="0">
              <a:effectLst/>
            </a:endParaRPr>
          </a:p>
          <a:p>
            <a:pPr algn="ctr" rtl="0">
              <a:spcBef>
                <a:spcPts val="0"/>
              </a:spcBef>
              <a:spcAft>
                <a:spcPts val="0"/>
              </a:spcAft>
            </a:pPr>
            <a:r>
              <a:rPr lang="en-US" sz="1800" b="1" i="0" u="none" strike="noStrike" dirty="0">
                <a:solidFill>
                  <a:srgbClr val="000000"/>
                </a:solidFill>
                <a:effectLst/>
                <a:latin typeface="Arial" panose="020B0604020202020204" pitchFamily="34" charset="0"/>
              </a:rPr>
              <a:t>through finding optimal neighborhoods for Airbnb bookings or finding key variables that</a:t>
            </a:r>
            <a:endParaRPr lang="en-US" sz="2400" b="0" dirty="0">
              <a:effectLst/>
            </a:endParaRPr>
          </a:p>
          <a:p>
            <a:pPr algn="ctr" rtl="0">
              <a:spcBef>
                <a:spcPts val="0"/>
              </a:spcBef>
              <a:spcAft>
                <a:spcPts val="0"/>
              </a:spcAft>
            </a:pPr>
            <a:r>
              <a:rPr lang="en-US" sz="1800" b="1" i="0" u="none" strike="noStrike" dirty="0">
                <a:solidFill>
                  <a:srgbClr val="000000"/>
                </a:solidFill>
                <a:effectLst/>
                <a:latin typeface="Arial" panose="020B0604020202020204" pitchFamily="34" charset="0"/>
              </a:rPr>
              <a:t>increases booking prices?</a:t>
            </a:r>
            <a:endParaRPr lang="en-US" sz="2400" b="0" dirty="0">
              <a:effectLst/>
            </a:endParaRPr>
          </a:p>
          <a:p>
            <a:pPr algn="ctr"/>
            <a:br>
              <a:rPr lang="en-US" sz="2400" dirty="0"/>
            </a:br>
            <a:endParaRPr dirty="0"/>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cxnSpLocks/>
            <a:stCxn id="90" idx="2"/>
          </p:cNvCxnSpPr>
          <p:nvPr/>
        </p:nvCxnSpPr>
        <p:spPr>
          <a:xfrm>
            <a:off x="4480719" y="3266754"/>
            <a:ext cx="0" cy="503812"/>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826264" y="4861005"/>
            <a:ext cx="308472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STATISTICAL APPROACH #1:</a:t>
            </a:r>
          </a:p>
          <a:p>
            <a:pPr marL="0" marR="0" lvl="0" indent="0" algn="l" rtl="0">
              <a:spcBef>
                <a:spcPts val="0"/>
              </a:spcBef>
              <a:spcAft>
                <a:spcPts val="0"/>
              </a:spcAft>
              <a:buNone/>
            </a:pPr>
            <a:r>
              <a:rPr lang="en-AU" sz="1600" dirty="0">
                <a:solidFill>
                  <a:schemeClr val="dk1"/>
                </a:solidFill>
              </a:rPr>
              <a:t>Dot Charts and Bar Graphs</a:t>
            </a:r>
            <a:endParaRPr dirty="0"/>
          </a:p>
        </p:txBody>
      </p:sp>
      <p:sp>
        <p:nvSpPr>
          <p:cNvPr id="98" name="Google Shape;98;p4"/>
          <p:cNvSpPr txBox="1"/>
          <p:nvPr/>
        </p:nvSpPr>
        <p:spPr>
          <a:xfrm>
            <a:off x="5192551" y="4803813"/>
            <a:ext cx="3084723"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STATISTICAL APPROACH #2:</a:t>
            </a:r>
          </a:p>
          <a:p>
            <a:pPr marL="0" marR="0" lvl="0" indent="0" algn="ctr" rtl="0">
              <a:spcBef>
                <a:spcPts val="0"/>
              </a:spcBef>
              <a:spcAft>
                <a:spcPts val="0"/>
              </a:spcAft>
              <a:buNone/>
            </a:pPr>
            <a:r>
              <a:rPr lang="en-AU" sz="1600" dirty="0">
                <a:solidFill>
                  <a:schemeClr val="dk1"/>
                </a:solidFill>
              </a:rPr>
              <a:t>Correlations &amp; Correlation tables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0" y="-12234"/>
            <a:ext cx="8618537" cy="8309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800" dirty="0"/>
              <a:t>Applications of bar graphs through grouping property types or neighbourhoods by price in Python led to insights regarding ideal lodging for different types of travellers to provide more revenue</a:t>
            </a:r>
            <a:endParaRPr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03406" y="1178459"/>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353830" y="870682"/>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cxnSp>
        <p:nvCxnSpPr>
          <p:cNvPr id="108" name="Google Shape;108;p5"/>
          <p:cNvCxnSpPr/>
          <p:nvPr/>
        </p:nvCxnSpPr>
        <p:spPr>
          <a:xfrm>
            <a:off x="5353830" y="1107656"/>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03406" y="1178459"/>
            <a:ext cx="2963538" cy="498594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The average price of an entire home/apt is a lot higher than a private room and shared room. In order to generate more revenue, it will be wiser for Airbnb to list more entire homes and apartments due to larger portions of these types of listings and higher average price.</a:t>
            </a:r>
          </a:p>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An entire home or apt in Chiyoda Ku can generate more hefty revenue than other neighborhood/room type combinations.</a:t>
            </a:r>
          </a:p>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High occupancy rates in lowest price neighborhoods and/or property types can generate revenue if Airbnb caters these listings to low budget travelers and student travelers with minimal budget. </a:t>
            </a:r>
          </a:p>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Most expensive property types can only generate large revenues if someone is interested in investing or renting these types of properties.</a:t>
            </a:r>
          </a:p>
          <a:p>
            <a:pPr marR="0" lvl="0" algn="l" rtl="0">
              <a:spcBef>
                <a:spcPts val="0"/>
              </a:spcBef>
              <a:spcAft>
                <a:spcPts val="0"/>
              </a:spcAft>
              <a:buClr>
                <a:schemeClr val="dk1"/>
              </a:buClr>
              <a:buSzPts val="1400"/>
            </a:pPr>
            <a:r>
              <a:rPr lang="en-US" sz="1200" i="0" u="none" strike="noStrike" dirty="0">
                <a:solidFill>
                  <a:srgbClr val="000000"/>
                </a:solidFill>
                <a:effectLst/>
                <a:latin typeface="Arial" panose="020B0604020202020204" pitchFamily="34" charset="0"/>
              </a:rPr>
              <a:t>.</a:t>
            </a: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pic>
        <p:nvPicPr>
          <p:cNvPr id="7170" name="Picture 2">
            <a:extLst>
              <a:ext uri="{FF2B5EF4-FFF2-40B4-BE49-F238E27FC236}">
                <a16:creationId xmlns:a16="http://schemas.microsoft.com/office/drawing/2014/main" id="{22A6ACF1-1202-4DDA-9768-936257A912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417"/>
          <a:stretch/>
        </p:blipFill>
        <p:spPr bwMode="auto">
          <a:xfrm>
            <a:off x="7617" y="968910"/>
            <a:ext cx="2876502" cy="25743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72D65FE-C0ED-4E70-B1B0-8F6B67014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7036"/>
          <a:stretch/>
        </p:blipFill>
        <p:spPr bwMode="auto">
          <a:xfrm>
            <a:off x="0" y="3341027"/>
            <a:ext cx="5353825" cy="308219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162B0A4-D2EA-44FE-AC31-2052B6DFC9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3784"/>
          <a:stretch/>
        </p:blipFill>
        <p:spPr bwMode="auto">
          <a:xfrm>
            <a:off x="2933700" y="968910"/>
            <a:ext cx="2420129" cy="23918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82468" y="-8861"/>
            <a:ext cx="8618537" cy="8309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800" dirty="0"/>
              <a:t>Application of dot chart and bar graph determines that Tokyo Airbnb properties have generally high reviews at over 80. However, insights are needed to determine which properties need special attention or not.</a:t>
            </a:r>
            <a:endParaRPr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14790" y="1355537"/>
            <a:ext cx="2963538" cy="261448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08" name="Google Shape;108;p5"/>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2" y="1355536"/>
            <a:ext cx="2963538" cy="332394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Nature lodges, Cabins, and Dome houses have high customer reviews and low average cost for these types of houses, which are essential for a solid potential based on return on investment. </a:t>
            </a:r>
          </a:p>
          <a:p>
            <a:pPr marL="285750" marR="0" lvl="0" indent="-285750" algn="l" rtl="0">
              <a:spcBef>
                <a:spcPts val="0"/>
              </a:spcBef>
              <a:spcAft>
                <a:spcPts val="0"/>
              </a:spcAft>
              <a:buClr>
                <a:schemeClr val="dk1"/>
              </a:buClr>
              <a:buSzPts val="1400"/>
              <a:buFont typeface="Noto Sans Symbols"/>
              <a:buChar char="▪"/>
            </a:pPr>
            <a:r>
              <a:rPr lang="en-US" sz="1200" i="0" u="none" strike="noStrike" dirty="0">
                <a:solidFill>
                  <a:srgbClr val="000000"/>
                </a:solidFill>
                <a:effectLst/>
                <a:latin typeface="Arial" panose="020B0604020202020204" pitchFamily="34" charset="0"/>
              </a:rPr>
              <a:t>The types of neighborhoods and properties that have poor average reviews and need more attention are:</a:t>
            </a:r>
          </a:p>
          <a:p>
            <a:pPr marL="285750" lvl="4" indent="-285750">
              <a:buClr>
                <a:schemeClr val="dk1"/>
              </a:buClr>
              <a:buSzPts val="1400"/>
              <a:buFont typeface="+mj-lt"/>
              <a:buAutoNum type="arabicPeriod"/>
            </a:pPr>
            <a:r>
              <a:rPr lang="en-US" sz="1200" i="0" u="none" strike="noStrike" dirty="0">
                <a:solidFill>
                  <a:srgbClr val="000000"/>
                </a:solidFill>
                <a:effectLst/>
                <a:latin typeface="Arial" panose="020B0604020202020204" pitchFamily="34" charset="0"/>
              </a:rPr>
              <a:t>Apartments in Shinjuku Ku</a:t>
            </a:r>
          </a:p>
          <a:p>
            <a:pPr marL="285750" lvl="4" indent="-285750">
              <a:buClr>
                <a:schemeClr val="dk1"/>
              </a:buClr>
              <a:buSzPts val="1400"/>
              <a:buFont typeface="+mj-lt"/>
              <a:buAutoNum type="arabicPeriod"/>
            </a:pPr>
            <a:r>
              <a:rPr lang="en-US" sz="1200" i="0" u="none" strike="noStrike" dirty="0">
                <a:solidFill>
                  <a:srgbClr val="000000"/>
                </a:solidFill>
                <a:effectLst/>
                <a:latin typeface="Arial" panose="020B0604020202020204" pitchFamily="34" charset="0"/>
              </a:rPr>
              <a:t>Apartments in </a:t>
            </a:r>
            <a:r>
              <a:rPr lang="en-US" sz="1200" i="0" u="none" strike="noStrike" dirty="0" err="1">
                <a:solidFill>
                  <a:srgbClr val="000000"/>
                </a:solidFill>
                <a:effectLst/>
                <a:latin typeface="Arial" panose="020B0604020202020204" pitchFamily="34" charset="0"/>
              </a:rPr>
              <a:t>Tama</a:t>
            </a:r>
            <a:r>
              <a:rPr lang="en-US" sz="1200" i="0" u="none" strike="noStrike" dirty="0">
                <a:solidFill>
                  <a:srgbClr val="000000"/>
                </a:solidFill>
                <a:effectLst/>
                <a:latin typeface="Arial" panose="020B0604020202020204" pitchFamily="34" charset="0"/>
              </a:rPr>
              <a:t> Shi</a:t>
            </a:r>
          </a:p>
          <a:p>
            <a:pPr marL="285750" lvl="4" indent="-285750">
              <a:buClr>
                <a:schemeClr val="dk1"/>
              </a:buClr>
              <a:buSzPts val="1400"/>
              <a:buFont typeface="+mj-lt"/>
              <a:buAutoNum type="arabicPeriod"/>
            </a:pPr>
            <a:r>
              <a:rPr lang="en-US" sz="1200" i="0" u="none" strike="noStrike" dirty="0">
                <a:solidFill>
                  <a:srgbClr val="000000"/>
                </a:solidFill>
                <a:effectLst/>
                <a:latin typeface="Arial" panose="020B0604020202020204" pitchFamily="34" charset="0"/>
              </a:rPr>
              <a:t>Houses and Hotels in Kita Ku</a:t>
            </a:r>
          </a:p>
          <a:p>
            <a:pPr marL="285750" lvl="4" indent="-285750">
              <a:buClr>
                <a:schemeClr val="dk1"/>
              </a:buClr>
              <a:buSzPts val="1400"/>
              <a:buFont typeface="+mj-lt"/>
              <a:buAutoNum type="arabicPeriod"/>
            </a:pPr>
            <a:r>
              <a:rPr lang="en-US" sz="1200" i="0" u="none" strike="noStrike" dirty="0">
                <a:solidFill>
                  <a:srgbClr val="000000"/>
                </a:solidFill>
                <a:effectLst/>
                <a:latin typeface="Arial" panose="020B0604020202020204" pitchFamily="34" charset="0"/>
              </a:rPr>
              <a:t>Hotels in Shinagawa Ku</a:t>
            </a: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pic>
        <p:nvPicPr>
          <p:cNvPr id="4098" name="Picture 2">
            <a:extLst>
              <a:ext uri="{FF2B5EF4-FFF2-40B4-BE49-F238E27FC236}">
                <a16:creationId xmlns:a16="http://schemas.microsoft.com/office/drawing/2014/main" id="{D02008AA-69B6-49B9-B845-347402D61A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370"/>
          <a:stretch/>
        </p:blipFill>
        <p:spPr bwMode="auto">
          <a:xfrm>
            <a:off x="182468" y="1047772"/>
            <a:ext cx="4652007" cy="514370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0E210DE-D7C1-4804-9775-8F8B20108E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8052"/>
          <a:stretch/>
        </p:blipFill>
        <p:spPr bwMode="auto">
          <a:xfrm>
            <a:off x="5414790" y="4037102"/>
            <a:ext cx="3013110" cy="228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82468" y="62873"/>
            <a:ext cx="8618537" cy="553998"/>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800" dirty="0"/>
              <a:t>Application of correlation matrix for property price with other variables</a:t>
            </a:r>
            <a:r>
              <a:rPr lang="en-US" sz="1800" dirty="0"/>
              <a:t> yielded no variables that are strongly correlated with property price. </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67191"/>
            <a:ext cx="2963538" cy="4462108"/>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62275"/>
            <a:ext cx="2963538" cy="3754834"/>
          </a:xfrm>
          <a:prstGeom prst="rect">
            <a:avLst/>
          </a:prstGeom>
          <a:noFill/>
          <a:ln>
            <a:noFill/>
          </a:ln>
        </p:spPr>
        <p:txBody>
          <a:bodyPr spcFirstLastPara="1" wrap="square" lIns="91425" tIns="45700" rIns="91425" bIns="45700" anchor="t" anchorCtr="0">
            <a:spAutoFit/>
          </a:bodyPr>
          <a:lstStyle/>
          <a:p>
            <a:pPr marL="171450" indent="-171450">
              <a:spcBef>
                <a:spcPts val="0"/>
              </a:spcBef>
              <a:spcAft>
                <a:spcPts val="0"/>
              </a:spcAft>
              <a:buFont typeface="Arial" panose="020B0604020202020204" pitchFamily="34" charset="0"/>
              <a:buChar char="•"/>
            </a:pPr>
            <a:r>
              <a:rPr lang="en-US" dirty="0">
                <a:latin typeface="Arial" panose="020B0604020202020204" pitchFamily="34" charset="0"/>
              </a:rPr>
              <a:t>Based on the correlation matrix, the results were inconclusive since price of the property cannot strongly correlate with key numerical variables. </a:t>
            </a:r>
            <a:endParaRPr lang="en-US" i="0" u="none" strike="noStrike" dirty="0">
              <a:solidFill>
                <a:srgbClr val="000000"/>
              </a:solidFill>
              <a:effectLst/>
              <a:latin typeface="Arial" panose="020B0604020202020204" pitchFamily="34" charset="0"/>
            </a:endParaRPr>
          </a:p>
          <a:p>
            <a:pPr marL="171450" indent="-171450">
              <a:spcBef>
                <a:spcPts val="0"/>
              </a:spcBef>
              <a:spcAft>
                <a:spcPts val="0"/>
              </a:spcAft>
              <a:buFont typeface="Arial" panose="020B0604020202020204" pitchFamily="34" charset="0"/>
              <a:buChar char="•"/>
            </a:pPr>
            <a:r>
              <a:rPr lang="en-US" i="0" u="none" strike="noStrike" dirty="0">
                <a:solidFill>
                  <a:srgbClr val="000000"/>
                </a:solidFill>
                <a:effectLst/>
                <a:latin typeface="Arial" panose="020B0604020202020204" pitchFamily="34" charset="0"/>
              </a:rPr>
              <a:t>Prices of the listing have little correlation with any other variables. The variables with highest correlations with listing prices are</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Accommodates: 0.15</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Bedrooms: 0.08</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Beds: 0.05</a:t>
            </a:r>
          </a:p>
          <a:p>
            <a:pPr marL="0" marR="0" lvl="0" indent="0" algn="l" rtl="0">
              <a:spcBef>
                <a:spcPts val="0"/>
              </a:spcBef>
              <a:spcAft>
                <a:spcPts val="0"/>
              </a:spcAft>
              <a:buNone/>
            </a:pPr>
            <a:endParaRPr dirty="0">
              <a:solidFill>
                <a:schemeClr val="dk1"/>
              </a:solidFill>
              <a:latin typeface="Arial"/>
              <a:ea typeface="Arial"/>
              <a:cs typeface="Arial"/>
              <a:sym typeface="Arial"/>
            </a:endParaRPr>
          </a:p>
          <a:p>
            <a:pPr marL="0" marR="0" lvl="0" indent="0" algn="l" rtl="0">
              <a:spcBef>
                <a:spcPts val="0"/>
              </a:spcBef>
              <a:spcAft>
                <a:spcPts val="0"/>
              </a:spcAft>
              <a:buNone/>
            </a:pPr>
            <a:endParaRPr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dirty="0">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9415CFB5-0291-4056-8F22-4A726F6D5C6E}"/>
              </a:ext>
            </a:extLst>
          </p:cNvPr>
          <p:cNvGraphicFramePr>
            <a:graphicFrameLocks noGrp="1"/>
          </p:cNvGraphicFramePr>
          <p:nvPr>
            <p:extLst>
              <p:ext uri="{D42A27DB-BD31-4B8C-83A1-F6EECF244321}">
                <p14:modId xmlns:p14="http://schemas.microsoft.com/office/powerpoint/2010/main" val="1220114190"/>
              </p:ext>
            </p:extLst>
          </p:nvPr>
        </p:nvGraphicFramePr>
        <p:xfrm>
          <a:off x="171451" y="960120"/>
          <a:ext cx="4783385" cy="2379572"/>
        </p:xfrm>
        <a:graphic>
          <a:graphicData uri="http://schemas.openxmlformats.org/drawingml/2006/table">
            <a:tbl>
              <a:tblPr>
                <a:tableStyleId>{5C22544A-7EE6-4342-B048-85BDC9FD1C3A}</a:tableStyleId>
              </a:tblPr>
              <a:tblGrid>
                <a:gridCol w="2866078">
                  <a:extLst>
                    <a:ext uri="{9D8B030D-6E8A-4147-A177-3AD203B41FA5}">
                      <a16:colId xmlns:a16="http://schemas.microsoft.com/office/drawing/2014/main" val="3443648978"/>
                    </a:ext>
                  </a:extLst>
                </a:gridCol>
                <a:gridCol w="1917307">
                  <a:extLst>
                    <a:ext uri="{9D8B030D-6E8A-4147-A177-3AD203B41FA5}">
                      <a16:colId xmlns:a16="http://schemas.microsoft.com/office/drawing/2014/main" val="119588312"/>
                    </a:ext>
                  </a:extLst>
                </a:gridCol>
              </a:tblGrid>
              <a:tr h="183044">
                <a:tc>
                  <a:txBody>
                    <a:bodyPr/>
                    <a:lstStyle/>
                    <a:p>
                      <a:pPr algn="l" fontAlgn="b"/>
                      <a:r>
                        <a:rPr lang="en-US" sz="600" u="none" strike="noStrike">
                          <a:effectLst/>
                        </a:rPr>
                        <a:t>review_scores_value</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-0.02</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888691312"/>
                  </a:ext>
                </a:extLst>
              </a:tr>
              <a:tr h="183044">
                <a:tc>
                  <a:txBody>
                    <a:bodyPr/>
                    <a:lstStyle/>
                    <a:p>
                      <a:pPr algn="l" fontAlgn="b"/>
                      <a:r>
                        <a:rPr lang="en-US" sz="600" u="none" strike="noStrike">
                          <a:effectLst/>
                        </a:rPr>
                        <a:t>review_scores_communication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885014786"/>
                  </a:ext>
                </a:extLst>
              </a:tr>
              <a:tr h="183044">
                <a:tc>
                  <a:txBody>
                    <a:bodyPr/>
                    <a:lstStyle/>
                    <a:p>
                      <a:pPr algn="l" fontAlgn="b"/>
                      <a:r>
                        <a:rPr lang="en-US" sz="600" u="none" strike="noStrike">
                          <a:effectLst/>
                        </a:rPr>
                        <a:t>review_scores_checkin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845872056"/>
                  </a:ext>
                </a:extLst>
              </a:tr>
              <a:tr h="183044">
                <a:tc>
                  <a:txBody>
                    <a:bodyPr/>
                    <a:lstStyle/>
                    <a:p>
                      <a:pPr algn="l" fontAlgn="b"/>
                      <a:r>
                        <a:rPr lang="en-US" sz="600" u="none" strike="noStrike">
                          <a:effectLst/>
                        </a:rPr>
                        <a:t>review_scores_location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871091260"/>
                  </a:ext>
                </a:extLst>
              </a:tr>
              <a:tr h="183044">
                <a:tc>
                  <a:txBody>
                    <a:bodyPr/>
                    <a:lstStyle/>
                    <a:p>
                      <a:pPr algn="l" fontAlgn="b"/>
                      <a:r>
                        <a:rPr lang="en-US" sz="600" u="none" strike="noStrike">
                          <a:effectLst/>
                        </a:rPr>
                        <a:t>review_scores_accuracy</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611083587"/>
                  </a:ext>
                </a:extLst>
              </a:tr>
              <a:tr h="183044">
                <a:tc>
                  <a:txBody>
                    <a:bodyPr/>
                    <a:lstStyle/>
                    <a:p>
                      <a:pPr algn="l" fontAlgn="b"/>
                      <a:r>
                        <a:rPr lang="en-US" sz="600" u="none" strike="noStrike">
                          <a:effectLst/>
                        </a:rPr>
                        <a:t>bathrooms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0.00</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760900298"/>
                  </a:ext>
                </a:extLst>
              </a:tr>
              <a:tr h="183044">
                <a:tc>
                  <a:txBody>
                    <a:bodyPr/>
                    <a:lstStyle/>
                    <a:p>
                      <a:pPr algn="l" fontAlgn="b"/>
                      <a:r>
                        <a:rPr lang="en-US" sz="600" u="none" strike="noStrike">
                          <a:effectLst/>
                        </a:rPr>
                        <a:t>review_scores_rating</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0.01</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403737026"/>
                  </a:ext>
                </a:extLst>
              </a:tr>
              <a:tr h="183044">
                <a:tc>
                  <a:txBody>
                    <a:bodyPr/>
                    <a:lstStyle/>
                    <a:p>
                      <a:pPr algn="l" fontAlgn="b"/>
                      <a:r>
                        <a:rPr lang="en-US" sz="600" u="none" strike="noStrike">
                          <a:effectLst/>
                        </a:rPr>
                        <a:t>review_scores_cleanliness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850981106"/>
                  </a:ext>
                </a:extLst>
              </a:tr>
              <a:tr h="183044">
                <a:tc>
                  <a:txBody>
                    <a:bodyPr/>
                    <a:lstStyle/>
                    <a:p>
                      <a:pPr algn="l" fontAlgn="b"/>
                      <a:r>
                        <a:rPr lang="en-US" sz="600" u="none" strike="noStrike">
                          <a:effectLst/>
                        </a:rPr>
                        <a:t>number_of_reviews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0.02</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370122590"/>
                  </a:ext>
                </a:extLst>
              </a:tr>
              <a:tr h="183044">
                <a:tc>
                  <a:txBody>
                    <a:bodyPr/>
                    <a:lstStyle/>
                    <a:p>
                      <a:pPr algn="l" fontAlgn="b"/>
                      <a:r>
                        <a:rPr lang="en-US" sz="600" u="none" strike="noStrike">
                          <a:effectLst/>
                        </a:rPr>
                        <a:t>beds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0.05</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527188404"/>
                  </a:ext>
                </a:extLst>
              </a:tr>
              <a:tr h="183044">
                <a:tc>
                  <a:txBody>
                    <a:bodyPr/>
                    <a:lstStyle/>
                    <a:p>
                      <a:pPr algn="l" fontAlgn="b"/>
                      <a:r>
                        <a:rPr lang="en-US" sz="600" u="none" strike="noStrike">
                          <a:effectLst/>
                        </a:rPr>
                        <a:t>bedrooms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0.08</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82958711"/>
                  </a:ext>
                </a:extLst>
              </a:tr>
              <a:tr h="183044">
                <a:tc>
                  <a:txBody>
                    <a:bodyPr/>
                    <a:lstStyle/>
                    <a:p>
                      <a:pPr algn="l" fontAlgn="b"/>
                      <a:r>
                        <a:rPr lang="en-US" sz="600" u="none" strike="noStrike">
                          <a:effectLst/>
                        </a:rPr>
                        <a:t>accommodates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0.15</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819410200"/>
                  </a:ext>
                </a:extLst>
              </a:tr>
              <a:tr h="183044">
                <a:tc>
                  <a:txBody>
                    <a:bodyPr/>
                    <a:lstStyle/>
                    <a:p>
                      <a:pPr algn="l" fontAlgn="b"/>
                      <a:r>
                        <a:rPr lang="en-US" sz="600" u="none" strike="noStrike">
                          <a:effectLst/>
                        </a:rPr>
                        <a:t>price_Yen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1.00</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892310194"/>
                  </a:ext>
                </a:extLst>
              </a:tr>
            </a:tbl>
          </a:graphicData>
        </a:graphic>
      </p:graphicFrame>
      <p:graphicFrame>
        <p:nvGraphicFramePr>
          <p:cNvPr id="12" name="Chart 11">
            <a:extLst>
              <a:ext uri="{FF2B5EF4-FFF2-40B4-BE49-F238E27FC236}">
                <a16:creationId xmlns:a16="http://schemas.microsoft.com/office/drawing/2014/main" id="{BBF03FC3-4741-42A5-9EE8-C1B1E2E87FC3}"/>
              </a:ext>
            </a:extLst>
          </p:cNvPr>
          <p:cNvGraphicFramePr>
            <a:graphicFrameLocks/>
          </p:cNvGraphicFramePr>
          <p:nvPr>
            <p:extLst>
              <p:ext uri="{D42A27DB-BD31-4B8C-83A1-F6EECF244321}">
                <p14:modId xmlns:p14="http://schemas.microsoft.com/office/powerpoint/2010/main" val="794500538"/>
              </p:ext>
            </p:extLst>
          </p:nvPr>
        </p:nvGraphicFramePr>
        <p:xfrm>
          <a:off x="171451" y="3505204"/>
          <a:ext cx="4808173" cy="27629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82468" y="-37187"/>
            <a:ext cx="8618537" cy="83099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sz="1800" dirty="0"/>
              <a:t>Application of correlation matrix for overall reviews with other variables </a:t>
            </a:r>
            <a:r>
              <a:rPr lang="en-US" sz="1800" b="1" i="0" u="none" strike="noStrike" dirty="0">
                <a:solidFill>
                  <a:srgbClr val="002C46"/>
                </a:solidFill>
                <a:effectLst/>
                <a:latin typeface="Arial" panose="020B0604020202020204" pitchFamily="34" charset="0"/>
              </a:rPr>
              <a:t> yielded three (3) key signals that strongly correlated with overall review ratings which boosted our confidence in the trend picked up in descriptive analysis</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5663048"/>
          </a:xfrm>
          <a:prstGeom prst="rect">
            <a:avLst/>
          </a:prstGeom>
          <a:noFill/>
          <a:ln>
            <a:noFill/>
          </a:ln>
        </p:spPr>
        <p:txBody>
          <a:bodyPr spcFirstLastPara="1" wrap="square" lIns="91425" tIns="45700" rIns="91425" bIns="45700" anchor="t" anchorCtr="0">
            <a:spAutoFit/>
          </a:bodyPr>
          <a:lstStyle/>
          <a:p>
            <a:pPr marL="171450" indent="-171450">
              <a:spcBef>
                <a:spcPts val="0"/>
              </a:spcBef>
              <a:spcAft>
                <a:spcPts val="0"/>
              </a:spcAft>
              <a:buFont typeface="Arial" panose="020B0604020202020204" pitchFamily="34" charset="0"/>
              <a:buChar char="•"/>
            </a:pPr>
            <a:r>
              <a:rPr lang="en-US" i="0" u="none" strike="noStrike" dirty="0">
                <a:solidFill>
                  <a:srgbClr val="000000"/>
                </a:solidFill>
                <a:effectLst/>
                <a:latin typeface="Arial" panose="020B0604020202020204" pitchFamily="34" charset="0"/>
              </a:rPr>
              <a:t>Overall review ratings only have solid correlations with subcategories of review ratings. The subcategories are listed below as:</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Accuracy: 0.72</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Cleanliness: 0.71</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Value: 0.69</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Communication: 0.58</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Check-in: 0.56</a:t>
            </a:r>
          </a:p>
          <a:p>
            <a:pPr marL="1143000" lvl="2" indent="-228600" rtl="0" fontAlgn="base">
              <a:spcBef>
                <a:spcPts val="0"/>
              </a:spcBef>
              <a:spcAft>
                <a:spcPts val="0"/>
              </a:spcAft>
              <a:buFont typeface="+mj-lt"/>
              <a:buAutoNum type="arabicPeriod"/>
            </a:pPr>
            <a:r>
              <a:rPr lang="en-US" i="0" u="none" strike="noStrike" dirty="0">
                <a:solidFill>
                  <a:srgbClr val="000000"/>
                </a:solidFill>
                <a:effectLst/>
                <a:latin typeface="Arial" panose="020B0604020202020204" pitchFamily="34" charset="0"/>
              </a:rPr>
              <a:t>Location: 0.43</a:t>
            </a:r>
          </a:p>
          <a:p>
            <a:pPr marL="628650" indent="-171450" fontAlgn="base">
              <a:buFont typeface="Arial" panose="020B0604020202020204" pitchFamily="34" charset="0"/>
              <a:buChar char="•"/>
            </a:pPr>
            <a:r>
              <a:rPr lang="en-US" i="0" u="none" strike="noStrike" dirty="0">
                <a:solidFill>
                  <a:srgbClr val="000000"/>
                </a:solidFill>
                <a:effectLst/>
                <a:latin typeface="Arial" panose="020B0604020202020204" pitchFamily="34" charset="0"/>
              </a:rPr>
              <a:t>Based on the correlations above, accuracy of service, cleanliness, and value of the lodging are most valued by customers</a:t>
            </a:r>
          </a:p>
          <a:p>
            <a:pPr marL="628650" lvl="1" indent="-171450" rtl="0" fontAlgn="base">
              <a:spcBef>
                <a:spcPts val="0"/>
              </a:spcBef>
              <a:spcAft>
                <a:spcPts val="0"/>
              </a:spcAft>
              <a:buFont typeface="Arial" panose="020B0604020202020204" pitchFamily="34" charset="0"/>
              <a:buChar char="•"/>
            </a:pPr>
            <a:r>
              <a:rPr lang="en-US" i="0" u="none" strike="noStrike" dirty="0">
                <a:solidFill>
                  <a:srgbClr val="000000"/>
                </a:solidFill>
                <a:effectLst/>
                <a:latin typeface="Arial" panose="020B0604020202020204" pitchFamily="34" charset="0"/>
              </a:rPr>
              <a:t>The variable other than review subcategories that has the highest correlation with overall reviews is number of reviews at 0.10.</a:t>
            </a:r>
          </a:p>
          <a:p>
            <a:pPr marL="228600" lvl="3" indent="-228600">
              <a:buFont typeface="Arial" panose="020B0604020202020204" pitchFamily="34" charset="0"/>
              <a:buChar char="•"/>
            </a:pPr>
            <a:endParaRPr lang="en-US" sz="1200" b="1" i="0" u="none" strike="noStrike" dirty="0">
              <a:solidFill>
                <a:srgbClr val="000000"/>
              </a:solidFill>
              <a:effectLst/>
              <a:latin typeface="Arial" panose="020B0604020202020204" pitchFamily="34" charset="0"/>
            </a:endParaRPr>
          </a:p>
          <a:p>
            <a:pPr marL="285750" marR="0" lvl="0" indent="-285750" algn="l" rtl="0">
              <a:spcBef>
                <a:spcPts val="0"/>
              </a:spcBef>
              <a:spcAft>
                <a:spcPts val="0"/>
              </a:spcAft>
              <a:buClr>
                <a:schemeClr val="dk1"/>
              </a:buClr>
              <a:buSzPts val="1400"/>
              <a:buFont typeface="Noto Sans Symbols"/>
              <a:buChar char="▪"/>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F37CBD1C-0CE4-4228-90B6-9F53311AA407}"/>
              </a:ext>
            </a:extLst>
          </p:cNvPr>
          <p:cNvGraphicFramePr>
            <a:graphicFrameLocks/>
          </p:cNvGraphicFramePr>
          <p:nvPr>
            <p:extLst>
              <p:ext uri="{D42A27DB-BD31-4B8C-83A1-F6EECF244321}">
                <p14:modId xmlns:p14="http://schemas.microsoft.com/office/powerpoint/2010/main" val="2855114487"/>
              </p:ext>
            </p:extLst>
          </p:nvPr>
        </p:nvGraphicFramePr>
        <p:xfrm>
          <a:off x="171451" y="3536657"/>
          <a:ext cx="480817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a:extLst>
              <a:ext uri="{FF2B5EF4-FFF2-40B4-BE49-F238E27FC236}">
                <a16:creationId xmlns:a16="http://schemas.microsoft.com/office/drawing/2014/main" id="{5F87077A-6435-49AA-B852-37D1B8AC847E}"/>
              </a:ext>
            </a:extLst>
          </p:cNvPr>
          <p:cNvGraphicFramePr>
            <a:graphicFrameLocks noGrp="1"/>
          </p:cNvGraphicFramePr>
          <p:nvPr>
            <p:extLst>
              <p:ext uri="{D42A27DB-BD31-4B8C-83A1-F6EECF244321}">
                <p14:modId xmlns:p14="http://schemas.microsoft.com/office/powerpoint/2010/main" val="2387542930"/>
              </p:ext>
            </p:extLst>
          </p:nvPr>
        </p:nvGraphicFramePr>
        <p:xfrm>
          <a:off x="0" y="968874"/>
          <a:ext cx="4922517" cy="2481043"/>
        </p:xfrm>
        <a:graphic>
          <a:graphicData uri="http://schemas.openxmlformats.org/drawingml/2006/table">
            <a:tbl>
              <a:tblPr>
                <a:tableStyleId>{5C22544A-7EE6-4342-B048-85BDC9FD1C3A}</a:tableStyleId>
              </a:tblPr>
              <a:tblGrid>
                <a:gridCol w="2949443">
                  <a:extLst>
                    <a:ext uri="{9D8B030D-6E8A-4147-A177-3AD203B41FA5}">
                      <a16:colId xmlns:a16="http://schemas.microsoft.com/office/drawing/2014/main" val="1861938624"/>
                    </a:ext>
                  </a:extLst>
                </a:gridCol>
                <a:gridCol w="1973074">
                  <a:extLst>
                    <a:ext uri="{9D8B030D-6E8A-4147-A177-3AD203B41FA5}">
                      <a16:colId xmlns:a16="http://schemas.microsoft.com/office/drawing/2014/main" val="541327036"/>
                    </a:ext>
                  </a:extLst>
                </a:gridCol>
              </a:tblGrid>
              <a:tr h="149152">
                <a:tc>
                  <a:txBody>
                    <a:bodyPr/>
                    <a:lstStyle/>
                    <a:p>
                      <a:pPr algn="l" fontAlgn="b"/>
                      <a:r>
                        <a:rPr lang="en-US" sz="600" u="none" strike="noStrike">
                          <a:effectLst/>
                        </a:rPr>
                        <a:t>bathrooms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-0.02</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705104385"/>
                  </a:ext>
                </a:extLst>
              </a:tr>
              <a:tr h="149152">
                <a:tc>
                  <a:txBody>
                    <a:bodyPr/>
                    <a:lstStyle/>
                    <a:p>
                      <a:pPr algn="l" fontAlgn="b"/>
                      <a:r>
                        <a:rPr lang="en-US" sz="600" u="none" strike="noStrike">
                          <a:effectLst/>
                        </a:rPr>
                        <a:t>price_Yen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0.01</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151087304"/>
                  </a:ext>
                </a:extLst>
              </a:tr>
              <a:tr h="149152">
                <a:tc>
                  <a:txBody>
                    <a:bodyPr/>
                    <a:lstStyle/>
                    <a:p>
                      <a:pPr algn="l" fontAlgn="b"/>
                      <a:r>
                        <a:rPr lang="en-US" sz="600" u="none" strike="noStrike">
                          <a:effectLst/>
                        </a:rPr>
                        <a:t>bedrooms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0.04</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108573317"/>
                  </a:ext>
                </a:extLst>
              </a:tr>
              <a:tr h="149152">
                <a:tc>
                  <a:txBody>
                    <a:bodyPr/>
                    <a:lstStyle/>
                    <a:p>
                      <a:pPr algn="l" fontAlgn="b"/>
                      <a:r>
                        <a:rPr lang="en-US" sz="600" u="none" strike="noStrike">
                          <a:effectLst/>
                        </a:rPr>
                        <a:t>beds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0.06</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509468152"/>
                  </a:ext>
                </a:extLst>
              </a:tr>
              <a:tr h="149152">
                <a:tc>
                  <a:txBody>
                    <a:bodyPr/>
                    <a:lstStyle/>
                    <a:p>
                      <a:pPr algn="l" fontAlgn="b"/>
                      <a:r>
                        <a:rPr lang="en-US" sz="600" u="none" strike="noStrike">
                          <a:effectLst/>
                        </a:rPr>
                        <a:t>accommodates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0.07</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172281542"/>
                  </a:ext>
                </a:extLst>
              </a:tr>
              <a:tr h="149152">
                <a:tc>
                  <a:txBody>
                    <a:bodyPr/>
                    <a:lstStyle/>
                    <a:p>
                      <a:pPr algn="l" fontAlgn="b"/>
                      <a:r>
                        <a:rPr lang="en-US" sz="600" u="none" strike="noStrike">
                          <a:effectLst/>
                        </a:rPr>
                        <a:t>number_of_reviews</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0.10</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234121690"/>
                  </a:ext>
                </a:extLst>
              </a:tr>
              <a:tr h="149152">
                <a:tc>
                  <a:txBody>
                    <a:bodyPr/>
                    <a:lstStyle/>
                    <a:p>
                      <a:pPr algn="l" fontAlgn="b"/>
                      <a:r>
                        <a:rPr lang="en-US" sz="600" u="none" strike="noStrike">
                          <a:effectLst/>
                        </a:rPr>
                        <a:t>review_scores_location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0.43</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427603222"/>
                  </a:ext>
                </a:extLst>
              </a:tr>
              <a:tr h="149152">
                <a:tc>
                  <a:txBody>
                    <a:bodyPr/>
                    <a:lstStyle/>
                    <a:p>
                      <a:pPr algn="l" fontAlgn="b"/>
                      <a:r>
                        <a:rPr lang="en-US" sz="600" u="none" strike="noStrike">
                          <a:effectLst/>
                        </a:rPr>
                        <a:t>review_scores_checkin</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0.56</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1459140394"/>
                  </a:ext>
                </a:extLst>
              </a:tr>
              <a:tr h="292131">
                <a:tc>
                  <a:txBody>
                    <a:bodyPr/>
                    <a:lstStyle/>
                    <a:p>
                      <a:pPr algn="l" fontAlgn="b"/>
                      <a:r>
                        <a:rPr lang="en-US" sz="600" u="none" strike="noStrike" dirty="0" err="1">
                          <a:effectLst/>
                        </a:rPr>
                        <a:t>review_scores_communication</a:t>
                      </a:r>
                      <a:endParaRPr lang="en-US" sz="600" b="0" i="0" u="none" strike="noStrike" dirty="0">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0.58</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2646499205"/>
                  </a:ext>
                </a:extLst>
              </a:tr>
              <a:tr h="149152">
                <a:tc>
                  <a:txBody>
                    <a:bodyPr/>
                    <a:lstStyle/>
                    <a:p>
                      <a:pPr algn="l" fontAlgn="b"/>
                      <a:r>
                        <a:rPr lang="en-US" sz="600" u="none" strike="noStrike">
                          <a:effectLst/>
                        </a:rPr>
                        <a:t>review_scores_value</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0.69</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778813491"/>
                  </a:ext>
                </a:extLst>
              </a:tr>
              <a:tr h="548240">
                <a:tc>
                  <a:txBody>
                    <a:bodyPr/>
                    <a:lstStyle/>
                    <a:p>
                      <a:pPr algn="l" fontAlgn="b"/>
                      <a:r>
                        <a:rPr lang="en-US" sz="600" u="none" strike="noStrike" dirty="0" err="1">
                          <a:effectLst/>
                        </a:rPr>
                        <a:t>review_scores_cleanliness</a:t>
                      </a:r>
                      <a:endParaRPr lang="en-US" sz="600" b="0" i="0" u="none" strike="noStrike" dirty="0">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0.71</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3889300058"/>
                  </a:ext>
                </a:extLst>
              </a:tr>
              <a:tr h="149152">
                <a:tc>
                  <a:txBody>
                    <a:bodyPr/>
                    <a:lstStyle/>
                    <a:p>
                      <a:pPr algn="l" fontAlgn="b"/>
                      <a:r>
                        <a:rPr lang="en-US" sz="600" u="none" strike="noStrike">
                          <a:effectLst/>
                        </a:rPr>
                        <a:t>review_scores_accuracy</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a:effectLst/>
                        </a:rPr>
                        <a:t>0.72</a:t>
                      </a:r>
                      <a:endParaRPr lang="en-US" sz="600" b="0" i="0" u="none" strike="noStrike">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4055975693"/>
                  </a:ext>
                </a:extLst>
              </a:tr>
              <a:tr h="149152">
                <a:tc>
                  <a:txBody>
                    <a:bodyPr/>
                    <a:lstStyle/>
                    <a:p>
                      <a:pPr algn="l" fontAlgn="b"/>
                      <a:r>
                        <a:rPr lang="en-US" sz="600" u="none" strike="noStrike">
                          <a:effectLst/>
                        </a:rPr>
                        <a:t>review_scores_rating</a:t>
                      </a:r>
                      <a:endParaRPr lang="en-US" sz="600" b="0" i="0" u="none" strike="noStrike">
                        <a:solidFill>
                          <a:srgbClr val="000000"/>
                        </a:solidFill>
                        <a:effectLst/>
                        <a:latin typeface="Calibri" panose="020F0502020204030204" pitchFamily="34" charset="0"/>
                      </a:endParaRPr>
                    </a:p>
                  </a:txBody>
                  <a:tcPr marL="3948" marR="3948" marT="3948" marB="0" anchor="b"/>
                </a:tc>
                <a:tc>
                  <a:txBody>
                    <a:bodyPr/>
                    <a:lstStyle/>
                    <a:p>
                      <a:pPr algn="r" fontAlgn="b"/>
                      <a:r>
                        <a:rPr lang="en-US" sz="600" u="none" strike="noStrike" dirty="0">
                          <a:effectLst/>
                        </a:rPr>
                        <a:t>1.00</a:t>
                      </a:r>
                      <a:endParaRPr lang="en-US" sz="600" b="0" i="0" u="none" strike="noStrike" dirty="0">
                        <a:solidFill>
                          <a:srgbClr val="000000"/>
                        </a:solidFill>
                        <a:effectLst/>
                        <a:latin typeface="Calibri" panose="020F0502020204030204" pitchFamily="34" charset="0"/>
                      </a:endParaRPr>
                    </a:p>
                  </a:txBody>
                  <a:tcPr marL="3948" marR="3948" marT="3948" marB="0" anchor="b"/>
                </a:tc>
                <a:extLst>
                  <a:ext uri="{0D108BD9-81ED-4DB2-BD59-A6C34878D82A}">
                    <a16:rowId xmlns:a16="http://schemas.microsoft.com/office/drawing/2014/main" val="4057465245"/>
                  </a:ext>
                </a:extLst>
              </a:tr>
            </a:tbl>
          </a:graphicData>
        </a:graphic>
      </p:graphicFrame>
    </p:spTree>
    <p:extLst>
      <p:ext uri="{BB962C8B-B14F-4D97-AF65-F5344CB8AC3E}">
        <p14:creationId xmlns:p14="http://schemas.microsoft.com/office/powerpoint/2010/main" val="4284079971"/>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1028</Words>
  <Application>Microsoft Office PowerPoint</Application>
  <PresentationFormat>Custom</PresentationFormat>
  <Paragraphs>136</Paragraphs>
  <Slides>9</Slides>
  <Notes>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6" baseType="lpstr">
      <vt:lpstr>Noto Sans Symbols</vt:lpstr>
      <vt:lpstr>Quattrocento Sans</vt:lpstr>
      <vt:lpstr>Arial</vt:lpstr>
      <vt:lpstr>Calibri</vt:lpstr>
      <vt:lpstr>Synergy_CF_YNR002</vt:lpstr>
      <vt:lpstr>1_Synergy_CF_YNR002</vt:lpstr>
      <vt:lpstr>TCLayout.ActiveDocument.1</vt:lpstr>
      <vt:lpstr>Tokyo Airbnb – Technical Presentation</vt:lpstr>
      <vt:lpstr>Increasing overall revenue for Tokyo Airbnb by 40% requires either finding optimal neighborhoods for Airbnb bookings or discovering key variables that increase booking prices  </vt:lpstr>
      <vt:lpstr>Neighborhood vs Property Type Shade Chart</vt:lpstr>
      <vt:lpstr>Through utilization of descriptive and inferential statistics, three (3) key variables that largely impact pricing of the property, enables two (2) heat maps capable of identifying ideal property types.</vt:lpstr>
      <vt:lpstr>Correlations and combination of dot chart with bar graph were used through Python to provide insights on what impacts revenue of Tokyo Airbnb to increase by 40%. </vt:lpstr>
      <vt:lpstr>Applications of bar graphs through grouping property types or neighbourhoods by price in Python led to insights regarding ideal lodging for different types of travellers to provide more revenue</vt:lpstr>
      <vt:lpstr>Application of dot chart and bar graph determines that Tokyo Airbnb properties have generally high reviews at over 80. However, insights are needed to determine which properties need special attention or not.</vt:lpstr>
      <vt:lpstr>Application of correlation matrix for property price with other variables yielded no variables that are strongly correlated with property price. </vt:lpstr>
      <vt:lpstr>Application of correlation matrix for overall reviews with other variables  yielded three (3) key signals that strongly correlated with overall review ratings which boosted our confidence in the trend picked up in descriptive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Tokyo Airbnb – Technical Presentation</dc:title>
  <dc:creator>Chris Hui</dc:creator>
  <cp:lastModifiedBy>Rick Takeuchi</cp:lastModifiedBy>
  <cp:revision>15</cp:revision>
  <dcterms:created xsi:type="dcterms:W3CDTF">2015-09-14T11:37:31Z</dcterms:created>
  <dcterms:modified xsi:type="dcterms:W3CDTF">2020-10-04T22:50:42Z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