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9" r:id="rId4"/>
    <p:sldId id="263" r:id="rId5"/>
    <p:sldId id="266" r:id="rId6"/>
    <p:sldId id="262" r:id="rId7"/>
    <p:sldId id="264" r:id="rId8"/>
    <p:sldId id="265" r:id="rId9"/>
    <p:sldId id="267" r:id="rId10"/>
    <p:sldId id="261"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A75397-BE8E-4C60-9A6E-E19E6E097ED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05583B1-3660-407C-9B0C-458860F307BA}">
      <dgm:prSet/>
      <dgm:spPr/>
      <dgm:t>
        <a:bodyPr/>
        <a:lstStyle/>
        <a:p>
          <a:r>
            <a:rPr lang="en-US"/>
            <a:t>Which movies contributes most or least to revenue gain?</a:t>
          </a:r>
        </a:p>
      </dgm:t>
    </dgm:pt>
    <dgm:pt modelId="{547EE056-2453-45C2-B486-9247BABF9A63}" type="parTrans" cxnId="{DCCE9B12-D832-466D-9454-EB06214430A0}">
      <dgm:prSet/>
      <dgm:spPr/>
      <dgm:t>
        <a:bodyPr/>
        <a:lstStyle/>
        <a:p>
          <a:endParaRPr lang="en-US"/>
        </a:p>
      </dgm:t>
    </dgm:pt>
    <dgm:pt modelId="{8AC6541E-0FB1-4B70-AE9C-BC976316DBFF}" type="sibTrans" cxnId="{DCCE9B12-D832-466D-9454-EB06214430A0}">
      <dgm:prSet/>
      <dgm:spPr/>
      <dgm:t>
        <a:bodyPr/>
        <a:lstStyle/>
        <a:p>
          <a:endParaRPr lang="en-US"/>
        </a:p>
      </dgm:t>
    </dgm:pt>
    <dgm:pt modelId="{9F572FED-FFC8-49E9-846D-7B819958EDA1}">
      <dgm:prSet/>
      <dgm:spPr/>
      <dgm:t>
        <a:bodyPr/>
        <a:lstStyle/>
        <a:p>
          <a:r>
            <a:rPr lang="en-US"/>
            <a:t>What was the average rental duration of videos?</a:t>
          </a:r>
        </a:p>
      </dgm:t>
    </dgm:pt>
    <dgm:pt modelId="{F1121792-CB43-4804-B52C-658E3AF8DEF4}" type="parTrans" cxnId="{8A8D10AC-73BA-4280-9A9E-B37638ABAF20}">
      <dgm:prSet/>
      <dgm:spPr/>
      <dgm:t>
        <a:bodyPr/>
        <a:lstStyle/>
        <a:p>
          <a:endParaRPr lang="en-US"/>
        </a:p>
      </dgm:t>
    </dgm:pt>
    <dgm:pt modelId="{A92F6983-89C9-4B4B-BEBE-5B1F3C3C0330}" type="sibTrans" cxnId="{8A8D10AC-73BA-4280-9A9E-B37638ABAF20}">
      <dgm:prSet/>
      <dgm:spPr/>
      <dgm:t>
        <a:bodyPr/>
        <a:lstStyle/>
        <a:p>
          <a:endParaRPr lang="en-US"/>
        </a:p>
      </dgm:t>
    </dgm:pt>
    <dgm:pt modelId="{0F3BF341-B2A2-4CBE-A290-7AE9B75E1337}">
      <dgm:prSet/>
      <dgm:spPr/>
      <dgm:t>
        <a:bodyPr/>
        <a:lstStyle/>
        <a:p>
          <a:r>
            <a:rPr lang="en-US"/>
            <a:t>Which countries are Rockbuster customers mostly located in?</a:t>
          </a:r>
        </a:p>
      </dgm:t>
    </dgm:pt>
    <dgm:pt modelId="{6A776A1B-6585-46D0-AAF3-293A69A8DD3C}" type="parTrans" cxnId="{37C78256-FA7D-42CE-92E7-F693514DB929}">
      <dgm:prSet/>
      <dgm:spPr/>
      <dgm:t>
        <a:bodyPr/>
        <a:lstStyle/>
        <a:p>
          <a:endParaRPr lang="en-US"/>
        </a:p>
      </dgm:t>
    </dgm:pt>
    <dgm:pt modelId="{52373A7B-F537-4944-BF3A-88A846B46EF6}" type="sibTrans" cxnId="{37C78256-FA7D-42CE-92E7-F693514DB929}">
      <dgm:prSet/>
      <dgm:spPr/>
      <dgm:t>
        <a:bodyPr/>
        <a:lstStyle/>
        <a:p>
          <a:endParaRPr lang="en-US"/>
        </a:p>
      </dgm:t>
    </dgm:pt>
    <dgm:pt modelId="{6971B0C3-A013-4A99-ADBD-CFB8916314E0}">
      <dgm:prSet/>
      <dgm:spPr/>
      <dgm:t>
        <a:bodyPr/>
        <a:lstStyle/>
        <a:p>
          <a:r>
            <a:rPr lang="en-US"/>
            <a:t>Were are customers having highest lifetime values located in?</a:t>
          </a:r>
        </a:p>
      </dgm:t>
    </dgm:pt>
    <dgm:pt modelId="{8ACE3607-AC3C-43D8-8310-B45A21AF7F56}" type="parTrans" cxnId="{9F0CF384-E424-4A72-84C7-0E74D44A6FBA}">
      <dgm:prSet/>
      <dgm:spPr/>
      <dgm:t>
        <a:bodyPr/>
        <a:lstStyle/>
        <a:p>
          <a:endParaRPr lang="en-US"/>
        </a:p>
      </dgm:t>
    </dgm:pt>
    <dgm:pt modelId="{BC63E626-F24F-4AC4-9075-0312C627F47C}" type="sibTrans" cxnId="{9F0CF384-E424-4A72-84C7-0E74D44A6FBA}">
      <dgm:prSet/>
      <dgm:spPr/>
      <dgm:t>
        <a:bodyPr/>
        <a:lstStyle/>
        <a:p>
          <a:endParaRPr lang="en-US"/>
        </a:p>
      </dgm:t>
    </dgm:pt>
    <dgm:pt modelId="{27800C17-A3E4-4BE3-B83A-69EA5BFD7B98}">
      <dgm:prSet/>
      <dgm:spPr/>
      <dgm:t>
        <a:bodyPr/>
        <a:lstStyle/>
        <a:p>
          <a:r>
            <a:rPr lang="en-US"/>
            <a:t>Do sales vary by different geographic regions?</a:t>
          </a:r>
        </a:p>
      </dgm:t>
    </dgm:pt>
    <dgm:pt modelId="{7F03C735-BFF9-4876-BACF-1118E8D204C0}" type="parTrans" cxnId="{C3202854-F39C-4F83-8F8D-5956E1BE6F27}">
      <dgm:prSet/>
      <dgm:spPr/>
      <dgm:t>
        <a:bodyPr/>
        <a:lstStyle/>
        <a:p>
          <a:endParaRPr lang="en-US"/>
        </a:p>
      </dgm:t>
    </dgm:pt>
    <dgm:pt modelId="{1E3501A5-8E8F-4204-94D4-D555344A41C6}" type="sibTrans" cxnId="{C3202854-F39C-4F83-8F8D-5956E1BE6F27}">
      <dgm:prSet/>
      <dgm:spPr/>
      <dgm:t>
        <a:bodyPr/>
        <a:lstStyle/>
        <a:p>
          <a:endParaRPr lang="en-US"/>
        </a:p>
      </dgm:t>
    </dgm:pt>
    <dgm:pt modelId="{CC6A6166-805E-41D2-A291-9B529E55CCEF}" type="pres">
      <dgm:prSet presAssocID="{B3A75397-BE8E-4C60-9A6E-E19E6E097ED7}" presName="linear" presStyleCnt="0">
        <dgm:presLayoutVars>
          <dgm:animLvl val="lvl"/>
          <dgm:resizeHandles val="exact"/>
        </dgm:presLayoutVars>
      </dgm:prSet>
      <dgm:spPr/>
    </dgm:pt>
    <dgm:pt modelId="{48E63F0A-4C47-42B0-A2BB-3F5530B8A2ED}" type="pres">
      <dgm:prSet presAssocID="{C05583B1-3660-407C-9B0C-458860F307BA}" presName="parentText" presStyleLbl="node1" presStyleIdx="0" presStyleCnt="5">
        <dgm:presLayoutVars>
          <dgm:chMax val="0"/>
          <dgm:bulletEnabled val="1"/>
        </dgm:presLayoutVars>
      </dgm:prSet>
      <dgm:spPr/>
    </dgm:pt>
    <dgm:pt modelId="{6F897AF3-64EA-4F6F-9715-A446B9717E2E}" type="pres">
      <dgm:prSet presAssocID="{8AC6541E-0FB1-4B70-AE9C-BC976316DBFF}" presName="spacer" presStyleCnt="0"/>
      <dgm:spPr/>
    </dgm:pt>
    <dgm:pt modelId="{001FF97F-677F-4047-819D-60CC2BCD6B73}" type="pres">
      <dgm:prSet presAssocID="{9F572FED-FFC8-49E9-846D-7B819958EDA1}" presName="parentText" presStyleLbl="node1" presStyleIdx="1" presStyleCnt="5">
        <dgm:presLayoutVars>
          <dgm:chMax val="0"/>
          <dgm:bulletEnabled val="1"/>
        </dgm:presLayoutVars>
      </dgm:prSet>
      <dgm:spPr/>
    </dgm:pt>
    <dgm:pt modelId="{C8132DBE-57C2-427C-A041-0A5F36DC12B0}" type="pres">
      <dgm:prSet presAssocID="{A92F6983-89C9-4B4B-BEBE-5B1F3C3C0330}" presName="spacer" presStyleCnt="0"/>
      <dgm:spPr/>
    </dgm:pt>
    <dgm:pt modelId="{A5CAC831-3BC9-4D2C-B5FA-3DDAB089E9C9}" type="pres">
      <dgm:prSet presAssocID="{0F3BF341-B2A2-4CBE-A290-7AE9B75E1337}" presName="parentText" presStyleLbl="node1" presStyleIdx="2" presStyleCnt="5">
        <dgm:presLayoutVars>
          <dgm:chMax val="0"/>
          <dgm:bulletEnabled val="1"/>
        </dgm:presLayoutVars>
      </dgm:prSet>
      <dgm:spPr/>
    </dgm:pt>
    <dgm:pt modelId="{B282F8E7-A7CA-43D5-9CBC-73E0EA9321EE}" type="pres">
      <dgm:prSet presAssocID="{52373A7B-F537-4944-BF3A-88A846B46EF6}" presName="spacer" presStyleCnt="0"/>
      <dgm:spPr/>
    </dgm:pt>
    <dgm:pt modelId="{42936404-A471-49CA-ADE7-9956029E0FD1}" type="pres">
      <dgm:prSet presAssocID="{6971B0C3-A013-4A99-ADBD-CFB8916314E0}" presName="parentText" presStyleLbl="node1" presStyleIdx="3" presStyleCnt="5">
        <dgm:presLayoutVars>
          <dgm:chMax val="0"/>
          <dgm:bulletEnabled val="1"/>
        </dgm:presLayoutVars>
      </dgm:prSet>
      <dgm:spPr/>
    </dgm:pt>
    <dgm:pt modelId="{1CAB890F-CE33-492D-BAAF-4F23ED02ECFF}" type="pres">
      <dgm:prSet presAssocID="{BC63E626-F24F-4AC4-9075-0312C627F47C}" presName="spacer" presStyleCnt="0"/>
      <dgm:spPr/>
    </dgm:pt>
    <dgm:pt modelId="{540D1A3A-8BF0-42FF-9352-91112DCD8182}" type="pres">
      <dgm:prSet presAssocID="{27800C17-A3E4-4BE3-B83A-69EA5BFD7B98}" presName="parentText" presStyleLbl="node1" presStyleIdx="4" presStyleCnt="5">
        <dgm:presLayoutVars>
          <dgm:chMax val="0"/>
          <dgm:bulletEnabled val="1"/>
        </dgm:presLayoutVars>
      </dgm:prSet>
      <dgm:spPr/>
    </dgm:pt>
  </dgm:ptLst>
  <dgm:cxnLst>
    <dgm:cxn modelId="{DCCE9B12-D832-466D-9454-EB06214430A0}" srcId="{B3A75397-BE8E-4C60-9A6E-E19E6E097ED7}" destId="{C05583B1-3660-407C-9B0C-458860F307BA}" srcOrd="0" destOrd="0" parTransId="{547EE056-2453-45C2-B486-9247BABF9A63}" sibTransId="{8AC6541E-0FB1-4B70-AE9C-BC976316DBFF}"/>
    <dgm:cxn modelId="{8B4B521C-BD5F-4135-886D-DD4A122401FE}" type="presOf" srcId="{9F572FED-FFC8-49E9-846D-7B819958EDA1}" destId="{001FF97F-677F-4047-819D-60CC2BCD6B73}" srcOrd="0" destOrd="0" presId="urn:microsoft.com/office/officeart/2005/8/layout/vList2"/>
    <dgm:cxn modelId="{529BF931-9286-49AD-ADB6-AA4F2A32A774}" type="presOf" srcId="{6971B0C3-A013-4A99-ADBD-CFB8916314E0}" destId="{42936404-A471-49CA-ADE7-9956029E0FD1}" srcOrd="0" destOrd="0" presId="urn:microsoft.com/office/officeart/2005/8/layout/vList2"/>
    <dgm:cxn modelId="{0B497C35-D901-4810-B934-661E501A9F7E}" type="presOf" srcId="{27800C17-A3E4-4BE3-B83A-69EA5BFD7B98}" destId="{540D1A3A-8BF0-42FF-9352-91112DCD8182}" srcOrd="0" destOrd="0" presId="urn:microsoft.com/office/officeart/2005/8/layout/vList2"/>
    <dgm:cxn modelId="{9686683A-1F45-49EB-84B7-9CB0FBED3A6D}" type="presOf" srcId="{C05583B1-3660-407C-9B0C-458860F307BA}" destId="{48E63F0A-4C47-42B0-A2BB-3F5530B8A2ED}" srcOrd="0" destOrd="0" presId="urn:microsoft.com/office/officeart/2005/8/layout/vList2"/>
    <dgm:cxn modelId="{B3113745-AE10-4AAB-B0BF-FE843A2DE499}" type="presOf" srcId="{B3A75397-BE8E-4C60-9A6E-E19E6E097ED7}" destId="{CC6A6166-805E-41D2-A291-9B529E55CCEF}" srcOrd="0" destOrd="0" presId="urn:microsoft.com/office/officeart/2005/8/layout/vList2"/>
    <dgm:cxn modelId="{C3202854-F39C-4F83-8F8D-5956E1BE6F27}" srcId="{B3A75397-BE8E-4C60-9A6E-E19E6E097ED7}" destId="{27800C17-A3E4-4BE3-B83A-69EA5BFD7B98}" srcOrd="4" destOrd="0" parTransId="{7F03C735-BFF9-4876-BACF-1118E8D204C0}" sibTransId="{1E3501A5-8E8F-4204-94D4-D555344A41C6}"/>
    <dgm:cxn modelId="{37C78256-FA7D-42CE-92E7-F693514DB929}" srcId="{B3A75397-BE8E-4C60-9A6E-E19E6E097ED7}" destId="{0F3BF341-B2A2-4CBE-A290-7AE9B75E1337}" srcOrd="2" destOrd="0" parTransId="{6A776A1B-6585-46D0-AAF3-293A69A8DD3C}" sibTransId="{52373A7B-F537-4944-BF3A-88A846B46EF6}"/>
    <dgm:cxn modelId="{9F0CF384-E424-4A72-84C7-0E74D44A6FBA}" srcId="{B3A75397-BE8E-4C60-9A6E-E19E6E097ED7}" destId="{6971B0C3-A013-4A99-ADBD-CFB8916314E0}" srcOrd="3" destOrd="0" parTransId="{8ACE3607-AC3C-43D8-8310-B45A21AF7F56}" sibTransId="{BC63E626-F24F-4AC4-9075-0312C627F47C}"/>
    <dgm:cxn modelId="{8A8D10AC-73BA-4280-9A9E-B37638ABAF20}" srcId="{B3A75397-BE8E-4C60-9A6E-E19E6E097ED7}" destId="{9F572FED-FFC8-49E9-846D-7B819958EDA1}" srcOrd="1" destOrd="0" parTransId="{F1121792-CB43-4804-B52C-658E3AF8DEF4}" sibTransId="{A92F6983-89C9-4B4B-BEBE-5B1F3C3C0330}"/>
    <dgm:cxn modelId="{6EB507EC-6B3A-4793-9206-C719454B97CB}" type="presOf" srcId="{0F3BF341-B2A2-4CBE-A290-7AE9B75E1337}" destId="{A5CAC831-3BC9-4D2C-B5FA-3DDAB089E9C9}" srcOrd="0" destOrd="0" presId="urn:microsoft.com/office/officeart/2005/8/layout/vList2"/>
    <dgm:cxn modelId="{A13DA1EC-B323-4C0B-8307-D208DFCEEA7D}" type="presParOf" srcId="{CC6A6166-805E-41D2-A291-9B529E55CCEF}" destId="{48E63F0A-4C47-42B0-A2BB-3F5530B8A2ED}" srcOrd="0" destOrd="0" presId="urn:microsoft.com/office/officeart/2005/8/layout/vList2"/>
    <dgm:cxn modelId="{D67CEE05-1347-4EE3-9B49-FD881A6E563C}" type="presParOf" srcId="{CC6A6166-805E-41D2-A291-9B529E55CCEF}" destId="{6F897AF3-64EA-4F6F-9715-A446B9717E2E}" srcOrd="1" destOrd="0" presId="urn:microsoft.com/office/officeart/2005/8/layout/vList2"/>
    <dgm:cxn modelId="{BF2D6431-5FD0-4451-ABEC-94BBB9590F8B}" type="presParOf" srcId="{CC6A6166-805E-41D2-A291-9B529E55CCEF}" destId="{001FF97F-677F-4047-819D-60CC2BCD6B73}" srcOrd="2" destOrd="0" presId="urn:microsoft.com/office/officeart/2005/8/layout/vList2"/>
    <dgm:cxn modelId="{8CAEBD8A-2AF1-4CBF-9FDA-9AF2CF6658CA}" type="presParOf" srcId="{CC6A6166-805E-41D2-A291-9B529E55CCEF}" destId="{C8132DBE-57C2-427C-A041-0A5F36DC12B0}" srcOrd="3" destOrd="0" presId="urn:microsoft.com/office/officeart/2005/8/layout/vList2"/>
    <dgm:cxn modelId="{8886575E-16DB-40CD-857B-FBC7F3A1D9F4}" type="presParOf" srcId="{CC6A6166-805E-41D2-A291-9B529E55CCEF}" destId="{A5CAC831-3BC9-4D2C-B5FA-3DDAB089E9C9}" srcOrd="4" destOrd="0" presId="urn:microsoft.com/office/officeart/2005/8/layout/vList2"/>
    <dgm:cxn modelId="{B2B93506-ACF8-48C6-87E0-10EBB05BDD0F}" type="presParOf" srcId="{CC6A6166-805E-41D2-A291-9B529E55CCEF}" destId="{B282F8E7-A7CA-43D5-9CBC-73E0EA9321EE}" srcOrd="5" destOrd="0" presId="urn:microsoft.com/office/officeart/2005/8/layout/vList2"/>
    <dgm:cxn modelId="{F598EBAE-20E9-4077-9FEE-26142047CEF6}" type="presParOf" srcId="{CC6A6166-805E-41D2-A291-9B529E55CCEF}" destId="{42936404-A471-49CA-ADE7-9956029E0FD1}" srcOrd="6" destOrd="0" presId="urn:microsoft.com/office/officeart/2005/8/layout/vList2"/>
    <dgm:cxn modelId="{EE5105C2-AB24-4636-AF03-D2B404ED8A00}" type="presParOf" srcId="{CC6A6166-805E-41D2-A291-9B529E55CCEF}" destId="{1CAB890F-CE33-492D-BAAF-4F23ED02ECFF}" srcOrd="7" destOrd="0" presId="urn:microsoft.com/office/officeart/2005/8/layout/vList2"/>
    <dgm:cxn modelId="{1BEC1B7F-1DAA-4188-8D01-DF51D32B8641}" type="presParOf" srcId="{CC6A6166-805E-41D2-A291-9B529E55CCEF}" destId="{540D1A3A-8BF0-42FF-9352-91112DCD818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63F0A-4C47-42B0-A2BB-3F5530B8A2ED}">
      <dsp:nvSpPr>
        <dsp:cNvPr id="0" name=""/>
        <dsp:cNvSpPr/>
      </dsp:nvSpPr>
      <dsp:spPr>
        <a:xfrm>
          <a:off x="0" y="66501"/>
          <a:ext cx="6593202" cy="875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Which movies contributes most or least to revenue gain?</a:t>
          </a:r>
        </a:p>
      </dsp:txBody>
      <dsp:txXfrm>
        <a:off x="42722" y="109223"/>
        <a:ext cx="6507758" cy="789716"/>
      </dsp:txXfrm>
    </dsp:sp>
    <dsp:sp modelId="{001FF97F-677F-4047-819D-60CC2BCD6B73}">
      <dsp:nvSpPr>
        <dsp:cNvPr id="0" name=""/>
        <dsp:cNvSpPr/>
      </dsp:nvSpPr>
      <dsp:spPr>
        <a:xfrm>
          <a:off x="0" y="1005021"/>
          <a:ext cx="6593202" cy="875160"/>
        </a:xfrm>
        <a:prstGeom prst="roundRect">
          <a:avLst/>
        </a:prstGeom>
        <a:solidFill>
          <a:schemeClr val="accent2">
            <a:hueOff val="-194587"/>
            <a:satOff val="-5379"/>
            <a:lumOff val="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was the average rental duration of videos?</a:t>
          </a:r>
        </a:p>
      </dsp:txBody>
      <dsp:txXfrm>
        <a:off x="42722" y="1047743"/>
        <a:ext cx="6507758" cy="789716"/>
      </dsp:txXfrm>
    </dsp:sp>
    <dsp:sp modelId="{A5CAC831-3BC9-4D2C-B5FA-3DDAB089E9C9}">
      <dsp:nvSpPr>
        <dsp:cNvPr id="0" name=""/>
        <dsp:cNvSpPr/>
      </dsp:nvSpPr>
      <dsp:spPr>
        <a:xfrm>
          <a:off x="0" y="1943541"/>
          <a:ext cx="6593202" cy="875160"/>
        </a:xfrm>
        <a:prstGeom prst="roundRect">
          <a:avLst/>
        </a:prstGeom>
        <a:solidFill>
          <a:schemeClr val="accent2">
            <a:hueOff val="-389174"/>
            <a:satOff val="-10757"/>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Which countries are Rockbuster customers mostly located in?</a:t>
          </a:r>
        </a:p>
      </dsp:txBody>
      <dsp:txXfrm>
        <a:off x="42722" y="1986263"/>
        <a:ext cx="6507758" cy="789716"/>
      </dsp:txXfrm>
    </dsp:sp>
    <dsp:sp modelId="{42936404-A471-49CA-ADE7-9956029E0FD1}">
      <dsp:nvSpPr>
        <dsp:cNvPr id="0" name=""/>
        <dsp:cNvSpPr/>
      </dsp:nvSpPr>
      <dsp:spPr>
        <a:xfrm>
          <a:off x="0" y="2882061"/>
          <a:ext cx="6593202" cy="875160"/>
        </a:xfrm>
        <a:prstGeom prst="roundRect">
          <a:avLst/>
        </a:prstGeom>
        <a:solidFill>
          <a:schemeClr val="accent2">
            <a:hueOff val="-583760"/>
            <a:satOff val="-16136"/>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Were are customers having highest lifetime values located in?</a:t>
          </a:r>
        </a:p>
      </dsp:txBody>
      <dsp:txXfrm>
        <a:off x="42722" y="2924783"/>
        <a:ext cx="6507758" cy="789716"/>
      </dsp:txXfrm>
    </dsp:sp>
    <dsp:sp modelId="{540D1A3A-8BF0-42FF-9352-91112DCD8182}">
      <dsp:nvSpPr>
        <dsp:cNvPr id="0" name=""/>
        <dsp:cNvSpPr/>
      </dsp:nvSpPr>
      <dsp:spPr>
        <a:xfrm>
          <a:off x="0" y="3820581"/>
          <a:ext cx="6593202" cy="875160"/>
        </a:xfrm>
        <a:prstGeom prst="roundRect">
          <a:avLst/>
        </a:prstGeom>
        <a:solidFill>
          <a:schemeClr val="accent2">
            <a:hueOff val="-778347"/>
            <a:satOff val="-21515"/>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Do sales vary by different geographic regions?</a:t>
          </a:r>
        </a:p>
      </dsp:txBody>
      <dsp:txXfrm>
        <a:off x="42722" y="3863303"/>
        <a:ext cx="6507758" cy="7897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7/26/2023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410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7/26/2023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0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7/26/2023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671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7/26/2023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8073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7/26/2023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4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7/26/2023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46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7/26/2023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682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7/26/2023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650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7/26/2023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02680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7/26/2023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2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7/26/2023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42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7/26/2023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04647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E36BE-6977-08C6-34EB-7994DED186C5}"/>
              </a:ext>
            </a:extLst>
          </p:cNvPr>
          <p:cNvSpPr>
            <a:spLocks noGrp="1"/>
          </p:cNvSpPr>
          <p:nvPr>
            <p:ph type="ctrTitle"/>
          </p:nvPr>
        </p:nvSpPr>
        <p:spPr>
          <a:xfrm>
            <a:off x="521208" y="822961"/>
            <a:ext cx="5003290" cy="4282440"/>
          </a:xfrm>
        </p:spPr>
        <p:txBody>
          <a:bodyPr>
            <a:normAutofit/>
          </a:bodyPr>
          <a:lstStyle/>
          <a:p>
            <a:r>
              <a:rPr lang="en-US" sz="6600" b="1" dirty="0"/>
              <a:t>Online Video Launch Strategy </a:t>
            </a:r>
          </a:p>
        </p:txBody>
      </p:sp>
      <p:sp>
        <p:nvSpPr>
          <p:cNvPr id="3" name="Subtitle 2">
            <a:extLst>
              <a:ext uri="{FF2B5EF4-FFF2-40B4-BE49-F238E27FC236}">
                <a16:creationId xmlns:a16="http://schemas.microsoft.com/office/drawing/2014/main" id="{AD263886-CFB7-D6E9-AA24-CB329530D6B9}"/>
              </a:ext>
            </a:extLst>
          </p:cNvPr>
          <p:cNvSpPr>
            <a:spLocks noGrp="1"/>
          </p:cNvSpPr>
          <p:nvPr>
            <p:ph type="subTitle" idx="1"/>
          </p:nvPr>
        </p:nvSpPr>
        <p:spPr>
          <a:xfrm>
            <a:off x="539496" y="4886530"/>
            <a:ext cx="5035572" cy="1013105"/>
          </a:xfrm>
        </p:spPr>
        <p:txBody>
          <a:bodyPr anchor="b">
            <a:normAutofit/>
          </a:bodyPr>
          <a:lstStyle/>
          <a:p>
            <a:r>
              <a:rPr lang="en-US" b="1"/>
              <a:t>By Rick Takeuchi</a:t>
            </a:r>
          </a:p>
          <a:p>
            <a:r>
              <a:rPr lang="en-US" b="1"/>
              <a:t>(</a:t>
            </a:r>
            <a:r>
              <a:rPr lang="en-US" b="1" err="1"/>
              <a:t>Rockbuster</a:t>
            </a:r>
            <a:r>
              <a:rPr lang="en-US" b="1"/>
              <a:t> Stealth LLC)</a:t>
            </a:r>
          </a:p>
        </p:txBody>
      </p:sp>
      <p:cxnSp>
        <p:nvCxnSpPr>
          <p:cNvPr id="63" name="Straight Connector 62">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up of a film reel&#10;&#10;Description automatically generated">
            <a:extLst>
              <a:ext uri="{FF2B5EF4-FFF2-40B4-BE49-F238E27FC236}">
                <a16:creationId xmlns:a16="http://schemas.microsoft.com/office/drawing/2014/main" id="{5916C2FF-2442-3C98-58A0-8D7F88039626}"/>
              </a:ext>
            </a:extLst>
          </p:cNvPr>
          <p:cNvPicPr>
            <a:picLocks noChangeAspect="1"/>
          </p:cNvPicPr>
          <p:nvPr/>
        </p:nvPicPr>
        <p:blipFill rotWithShape="1">
          <a:blip r:embed="rId2">
            <a:extLst>
              <a:ext uri="{28A0092B-C50C-407E-A947-70E740481C1C}">
                <a14:useLocalDpi xmlns:a14="http://schemas.microsoft.com/office/drawing/2010/main" val="0"/>
              </a:ext>
            </a:extLst>
          </a:blip>
          <a:srcRect l="7393" r="19370"/>
          <a:stretch/>
        </p:blipFill>
        <p:spPr>
          <a:xfrm>
            <a:off x="7373717" y="845540"/>
            <a:ext cx="3778026" cy="5158631"/>
          </a:xfrm>
          <a:prstGeom prst="rect">
            <a:avLst/>
          </a:prstGeom>
        </p:spPr>
      </p:pic>
      <p:cxnSp>
        <p:nvCxnSpPr>
          <p:cNvPr id="67" name="Straight Connector 66">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69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96D0-41B6-A818-5DF3-A9802D280896}"/>
              </a:ext>
            </a:extLst>
          </p:cNvPr>
          <p:cNvSpPr>
            <a:spLocks noGrp="1"/>
          </p:cNvSpPr>
          <p:nvPr>
            <p:ph type="title"/>
          </p:nvPr>
        </p:nvSpPr>
        <p:spPr/>
        <p:txBody>
          <a:bodyPr/>
          <a:lstStyle/>
          <a:p>
            <a:r>
              <a:rPr lang="en-US" dirty="0"/>
              <a:t>Recommendations</a:t>
            </a:r>
          </a:p>
        </p:txBody>
      </p:sp>
      <p:sp>
        <p:nvSpPr>
          <p:cNvPr id="3" name="Vertical Text Placeholder 2">
            <a:extLst>
              <a:ext uri="{FF2B5EF4-FFF2-40B4-BE49-F238E27FC236}">
                <a16:creationId xmlns:a16="http://schemas.microsoft.com/office/drawing/2014/main" id="{5349F96E-B1A9-830F-E1AC-74BF9741E1EB}"/>
              </a:ext>
            </a:extLst>
          </p:cNvPr>
          <p:cNvSpPr>
            <a:spLocks noGrp="1"/>
          </p:cNvSpPr>
          <p:nvPr>
            <p:ph type="body" orient="vert" idx="1"/>
          </p:nvPr>
        </p:nvSpPr>
        <p:spPr>
          <a:xfrm rot="16200000">
            <a:off x="4017484" y="-1434305"/>
            <a:ext cx="4157031" cy="11049000"/>
          </a:xfrm>
        </p:spPr>
        <p:txBody>
          <a:bodyPr>
            <a:normAutofit/>
          </a:bodyPr>
          <a:lstStyle/>
          <a:p>
            <a:r>
              <a:rPr lang="en-US" sz="2400" dirty="0"/>
              <a:t>Movies with rating G and NC-17 must be generated highly since it constitutes most movies within the top 10 by revenue generation</a:t>
            </a:r>
          </a:p>
          <a:p>
            <a:r>
              <a:rPr lang="en-US" sz="2400" dirty="0"/>
              <a:t>Movie genres: Comedy, Drama, and music must be given more attention because these movies compose of majority of top 10 movies that generate revenue</a:t>
            </a:r>
          </a:p>
          <a:p>
            <a:r>
              <a:rPr lang="en-US" sz="2400" dirty="0"/>
              <a:t>Regions that generate most clients and revenue must not be taken for granted. Areas include Asia, South America, and Europe. All efforts must be placed in every continent to improve market share of </a:t>
            </a:r>
            <a:r>
              <a:rPr lang="en-US" sz="2400" dirty="0" err="1"/>
              <a:t>Rockbuster</a:t>
            </a:r>
            <a:r>
              <a:rPr lang="en-US" sz="2400" dirty="0"/>
              <a:t> Stealth LLC</a:t>
            </a:r>
          </a:p>
        </p:txBody>
      </p:sp>
    </p:spTree>
    <p:extLst>
      <p:ext uri="{BB962C8B-B14F-4D97-AF65-F5344CB8AC3E}">
        <p14:creationId xmlns:p14="http://schemas.microsoft.com/office/powerpoint/2010/main" val="221142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E3D8D-CD38-450E-EEED-DD1C41407706}"/>
              </a:ext>
            </a:extLst>
          </p:cNvPr>
          <p:cNvSpPr>
            <a:spLocks noGrp="1"/>
          </p:cNvSpPr>
          <p:nvPr>
            <p:ph type="title"/>
          </p:nvPr>
        </p:nvSpPr>
        <p:spPr>
          <a:xfrm>
            <a:off x="576072" y="914404"/>
            <a:ext cx="10956558" cy="1234435"/>
          </a:xfrm>
        </p:spPr>
        <p:txBody>
          <a:bodyPr vert="horz" lIns="91440" tIns="45720" rIns="91440" bIns="45720" rtlCol="0" anchor="t">
            <a:normAutofit fontScale="90000"/>
          </a:bodyPr>
          <a:lstStyle/>
          <a:p>
            <a:pPr algn="ctr"/>
            <a:r>
              <a:rPr lang="en-US" sz="8800" b="1" dirty="0"/>
              <a:t>THANK YOU!</a:t>
            </a:r>
          </a:p>
        </p:txBody>
      </p:sp>
      <p:cxnSp>
        <p:nvCxnSpPr>
          <p:cNvPr id="17" name="Straight Connector 16">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57375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Handshake">
            <a:extLst>
              <a:ext uri="{FF2B5EF4-FFF2-40B4-BE49-F238E27FC236}">
                <a16:creationId xmlns:a16="http://schemas.microsoft.com/office/drawing/2014/main" id="{81A6E6CB-311F-A494-926F-1E00A676C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91936" y="2834221"/>
            <a:ext cx="2924830" cy="2924830"/>
          </a:xfrm>
          <a:prstGeom prst="rect">
            <a:avLst/>
          </a:prstGeom>
        </p:spPr>
      </p:pic>
      <p:cxnSp>
        <p:nvCxnSpPr>
          <p:cNvPr id="19" name="Straight Connector 18">
            <a:extLst>
              <a:ext uri="{FF2B5EF4-FFF2-40B4-BE49-F238E27FC236}">
                <a16:creationId xmlns:a16="http://schemas.microsoft.com/office/drawing/2014/main" id="{179A2A06-A424-4BBD-A8A4-293F16F1B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240579"/>
            <a:ext cx="11036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AA6BEAF-F1EB-4370-2AA5-7881ED3F3FF7}"/>
              </a:ext>
            </a:extLst>
          </p:cNvPr>
          <p:cNvSpPr txBox="1"/>
          <p:nvPr/>
        </p:nvSpPr>
        <p:spPr>
          <a:xfrm>
            <a:off x="690465" y="5589037"/>
            <a:ext cx="10811070" cy="646331"/>
          </a:xfrm>
          <a:prstGeom prst="rect">
            <a:avLst/>
          </a:prstGeom>
          <a:noFill/>
        </p:spPr>
        <p:txBody>
          <a:bodyPr wrap="square" rtlCol="0">
            <a:spAutoFit/>
          </a:bodyPr>
          <a:lstStyle/>
          <a:p>
            <a:r>
              <a:rPr lang="en-US" dirty="0"/>
              <a:t>Tableau Link: https://public.tableau.com/app/profile/rick.takeuchi/viz/RockbusterStealthLLCLaunchStrategy/</a:t>
            </a:r>
          </a:p>
        </p:txBody>
      </p:sp>
    </p:spTree>
    <p:extLst>
      <p:ext uri="{BB962C8B-B14F-4D97-AF65-F5344CB8AC3E}">
        <p14:creationId xmlns:p14="http://schemas.microsoft.com/office/powerpoint/2010/main" val="2553083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6814345-41DE-42C5-8657-66C1417DF8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68E419-3727-4F5E-8840-AF149B33B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519B6EC-D7AE-452F-8D0C-D11BD3377F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68B0E-E9CF-C749-3084-380C90E832E6}"/>
              </a:ext>
            </a:extLst>
          </p:cNvPr>
          <p:cNvSpPr>
            <a:spLocks noGrp="1"/>
          </p:cNvSpPr>
          <p:nvPr>
            <p:ph type="title"/>
          </p:nvPr>
        </p:nvSpPr>
        <p:spPr>
          <a:xfrm>
            <a:off x="521208" y="818777"/>
            <a:ext cx="2632002" cy="5099442"/>
          </a:xfrm>
        </p:spPr>
        <p:txBody>
          <a:bodyPr vert="horz" lIns="91440" tIns="45720" rIns="91440" bIns="45720" rtlCol="0" anchor="t">
            <a:normAutofit/>
          </a:bodyPr>
          <a:lstStyle/>
          <a:p>
            <a:r>
              <a:rPr lang="en-US" sz="3400" b="1" dirty="0"/>
              <a:t>Introduction</a:t>
            </a:r>
          </a:p>
        </p:txBody>
      </p:sp>
      <p:cxnSp>
        <p:nvCxnSpPr>
          <p:cNvPr id="16" name="Straight Connector 15">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1F67967-936C-4D11-B434-DEBD15F2B7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Vertical Text Placeholder 2">
            <a:extLst>
              <a:ext uri="{FF2B5EF4-FFF2-40B4-BE49-F238E27FC236}">
                <a16:creationId xmlns:a16="http://schemas.microsoft.com/office/drawing/2014/main" id="{0894206D-6082-47E1-0E28-EFAEA2E207B8}"/>
              </a:ext>
            </a:extLst>
          </p:cNvPr>
          <p:cNvSpPr>
            <a:spLocks noGrp="1"/>
          </p:cNvSpPr>
          <p:nvPr>
            <p:ph type="body" orient="vert" idx="1"/>
          </p:nvPr>
        </p:nvSpPr>
        <p:spPr>
          <a:xfrm>
            <a:off x="3791570" y="939782"/>
            <a:ext cx="7724000" cy="5034810"/>
          </a:xfrm>
        </p:spPr>
        <p:txBody>
          <a:bodyPr vert="horz" lIns="91440" tIns="45720" rIns="91440" bIns="45720" rtlCol="0" anchor="t">
            <a:normAutofit lnSpcReduction="10000"/>
          </a:bodyPr>
          <a:lstStyle/>
          <a:p>
            <a:r>
              <a:rPr lang="en-US" sz="2800" dirty="0"/>
              <a:t>The </a:t>
            </a:r>
            <a:r>
              <a:rPr lang="en-US" sz="2800" dirty="0" err="1"/>
              <a:t>Rockbuster</a:t>
            </a:r>
            <a:r>
              <a:rPr lang="en-US" sz="2800" dirty="0"/>
              <a:t> Stealth LLC is a massive rental company that used to have stores globally. Due to stiff competitions from companies like Netflix and Amazon Prime, the management plans to use it’s existing movie license to launch an online video rental company to stay the business afloat. To accomplish the business goal requires deeper analysis of the video rental market industry.</a:t>
            </a:r>
          </a:p>
        </p:txBody>
      </p:sp>
    </p:spTree>
    <p:extLst>
      <p:ext uri="{BB962C8B-B14F-4D97-AF65-F5344CB8AC3E}">
        <p14:creationId xmlns:p14="http://schemas.microsoft.com/office/powerpoint/2010/main" val="85326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A6814345-41DE-42C5-8657-66C1417DF8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68E419-3727-4F5E-8840-AF149B33B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519B6EC-D7AE-452F-8D0C-D11BD3377F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68B0E-E9CF-C749-3084-380C90E832E6}"/>
              </a:ext>
            </a:extLst>
          </p:cNvPr>
          <p:cNvSpPr>
            <a:spLocks noGrp="1"/>
          </p:cNvSpPr>
          <p:nvPr>
            <p:ph type="title"/>
          </p:nvPr>
        </p:nvSpPr>
        <p:spPr>
          <a:xfrm>
            <a:off x="521208" y="908006"/>
            <a:ext cx="3503409" cy="5070171"/>
          </a:xfrm>
        </p:spPr>
        <p:txBody>
          <a:bodyPr vert="horz" lIns="91440" tIns="45720" rIns="91440" bIns="45720" rtlCol="0" anchor="b">
            <a:normAutofit/>
          </a:bodyPr>
          <a:lstStyle/>
          <a:p>
            <a:r>
              <a:rPr lang="en-US" b="1" dirty="0"/>
              <a:t>KEY </a:t>
            </a:r>
            <a:br>
              <a:rPr lang="en-US" b="1" dirty="0"/>
            </a:br>
            <a:r>
              <a:rPr lang="en-US" b="1" dirty="0"/>
              <a:t>BUSINESS</a:t>
            </a:r>
            <a:br>
              <a:rPr lang="en-US" b="1" dirty="0"/>
            </a:br>
            <a:r>
              <a:rPr lang="en-US" b="1" dirty="0"/>
              <a:t>QUESTIONS</a:t>
            </a:r>
          </a:p>
        </p:txBody>
      </p:sp>
      <p:cxnSp>
        <p:nvCxnSpPr>
          <p:cNvPr id="34" name="Straight Connector 33">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2" name="Vertical Text Placeholder 2">
            <a:extLst>
              <a:ext uri="{FF2B5EF4-FFF2-40B4-BE49-F238E27FC236}">
                <a16:creationId xmlns:a16="http://schemas.microsoft.com/office/drawing/2014/main" id="{C6506249-B351-A257-BD75-C1CE5504B3BD}"/>
              </a:ext>
            </a:extLst>
          </p:cNvPr>
          <p:cNvGraphicFramePr/>
          <p:nvPr>
            <p:extLst>
              <p:ext uri="{D42A27DB-BD31-4B8C-83A1-F6EECF244321}">
                <p14:modId xmlns:p14="http://schemas.microsoft.com/office/powerpoint/2010/main" val="2473887807"/>
              </p:ext>
            </p:extLst>
          </p:nvPr>
        </p:nvGraphicFramePr>
        <p:xfrm>
          <a:off x="5038410" y="1061686"/>
          <a:ext cx="6593202"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2777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BD88-2E4D-247B-5315-8548122DFBB0}"/>
              </a:ext>
            </a:extLst>
          </p:cNvPr>
          <p:cNvSpPr>
            <a:spLocks noGrp="1"/>
          </p:cNvSpPr>
          <p:nvPr>
            <p:ph type="title"/>
          </p:nvPr>
        </p:nvSpPr>
        <p:spPr>
          <a:xfrm>
            <a:off x="521208" y="685491"/>
            <a:ext cx="11110427" cy="847984"/>
          </a:xfrm>
        </p:spPr>
        <p:txBody>
          <a:bodyPr vert="horz" lIns="91440" tIns="45720" rIns="91440" bIns="45720" rtlCol="0" anchor="ctr">
            <a:normAutofit/>
          </a:bodyPr>
          <a:lstStyle/>
          <a:p>
            <a:r>
              <a:rPr lang="en-US" b="1" dirty="0"/>
              <a:t>DATA OVERVIEW</a:t>
            </a:r>
          </a:p>
        </p:txBody>
      </p:sp>
      <p:pic>
        <p:nvPicPr>
          <p:cNvPr id="4" name="Picture 3" descr="A green and white table with numbers and letters&#10;&#10;Description automatically generated">
            <a:extLst>
              <a:ext uri="{FF2B5EF4-FFF2-40B4-BE49-F238E27FC236}">
                <a16:creationId xmlns:a16="http://schemas.microsoft.com/office/drawing/2014/main" id="{B6325B99-5126-DEF8-F1FF-0E7732646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9" y="2623156"/>
            <a:ext cx="12192000" cy="2036955"/>
          </a:xfrm>
          <a:prstGeom prst="rect">
            <a:avLst/>
          </a:prstGeom>
        </p:spPr>
      </p:pic>
      <p:pic>
        <p:nvPicPr>
          <p:cNvPr id="8" name="Picture 7" descr="A green and white rectangle with black numbers&#10;&#10;Description automatically generated">
            <a:extLst>
              <a:ext uri="{FF2B5EF4-FFF2-40B4-BE49-F238E27FC236}">
                <a16:creationId xmlns:a16="http://schemas.microsoft.com/office/drawing/2014/main" id="{08E6B0F8-E1F4-BDC1-92D3-52839E608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70673"/>
            <a:ext cx="12192000" cy="845431"/>
          </a:xfrm>
          <a:prstGeom prst="rect">
            <a:avLst/>
          </a:prstGeom>
        </p:spPr>
      </p:pic>
    </p:spTree>
    <p:extLst>
      <p:ext uri="{BB962C8B-B14F-4D97-AF65-F5344CB8AC3E}">
        <p14:creationId xmlns:p14="http://schemas.microsoft.com/office/powerpoint/2010/main" val="241798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DB7A-8451-6A0E-EAE6-EDACD33A4E26}"/>
              </a:ext>
            </a:extLst>
          </p:cNvPr>
          <p:cNvSpPr>
            <a:spLocks noGrp="1"/>
          </p:cNvSpPr>
          <p:nvPr>
            <p:ph type="title"/>
          </p:nvPr>
        </p:nvSpPr>
        <p:spPr>
          <a:xfrm>
            <a:off x="571500" y="593734"/>
            <a:ext cx="11049000" cy="1161836"/>
          </a:xfrm>
        </p:spPr>
        <p:txBody>
          <a:bodyPr/>
          <a:lstStyle/>
          <a:p>
            <a:r>
              <a:rPr lang="en-US" b="1" dirty="0">
                <a:solidFill>
                  <a:schemeClr val="accent2">
                    <a:lumMod val="50000"/>
                  </a:schemeClr>
                </a:solidFill>
              </a:rPr>
              <a:t>Contribution by Revenue by Rating</a:t>
            </a:r>
          </a:p>
        </p:txBody>
      </p:sp>
      <p:pic>
        <p:nvPicPr>
          <p:cNvPr id="4" name="Picture 3">
            <a:extLst>
              <a:ext uri="{FF2B5EF4-FFF2-40B4-BE49-F238E27FC236}">
                <a16:creationId xmlns:a16="http://schemas.microsoft.com/office/drawing/2014/main" id="{B1E834B0-4472-76BE-82E1-9CEA7DEBFB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4696" y="1298371"/>
            <a:ext cx="12022607" cy="5559630"/>
          </a:xfrm>
          <a:prstGeom prst="rect">
            <a:avLst/>
          </a:prstGeom>
        </p:spPr>
      </p:pic>
    </p:spTree>
    <p:extLst>
      <p:ext uri="{BB962C8B-B14F-4D97-AF65-F5344CB8AC3E}">
        <p14:creationId xmlns:p14="http://schemas.microsoft.com/office/powerpoint/2010/main" val="1173185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id="{A6814345-41DE-42C5-8657-66C1417DF8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E68E419-3727-4F5E-8840-AF149B33B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519B6EC-D7AE-452F-8D0C-D11BD3377F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1BD88-2E4D-247B-5315-8548122DFBB0}"/>
              </a:ext>
            </a:extLst>
          </p:cNvPr>
          <p:cNvSpPr>
            <a:spLocks noGrp="1"/>
          </p:cNvSpPr>
          <p:nvPr>
            <p:ph type="title"/>
          </p:nvPr>
        </p:nvSpPr>
        <p:spPr>
          <a:xfrm>
            <a:off x="521208" y="685491"/>
            <a:ext cx="11110427" cy="847984"/>
          </a:xfrm>
        </p:spPr>
        <p:txBody>
          <a:bodyPr vert="horz" lIns="91440" tIns="45720" rIns="91440" bIns="45720" rtlCol="0" anchor="ctr">
            <a:normAutofit/>
          </a:bodyPr>
          <a:lstStyle/>
          <a:p>
            <a:r>
              <a:rPr lang="en-US"/>
              <a:t>Countries Where Customers are Located</a:t>
            </a:r>
          </a:p>
        </p:txBody>
      </p:sp>
      <p:cxnSp>
        <p:nvCxnSpPr>
          <p:cNvPr id="53" name="Straight Connector 52">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55B6C63-8C25-AF43-FE3B-4EAE85EA835B}"/>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1736" y="1917869"/>
            <a:ext cx="7736035" cy="3945379"/>
          </a:xfrm>
          <a:prstGeom prst="rect">
            <a:avLst/>
          </a:prstGeom>
        </p:spPr>
      </p:pic>
      <p:sp>
        <p:nvSpPr>
          <p:cNvPr id="6" name="TextBox 5">
            <a:extLst>
              <a:ext uri="{FF2B5EF4-FFF2-40B4-BE49-F238E27FC236}">
                <a16:creationId xmlns:a16="http://schemas.microsoft.com/office/drawing/2014/main" id="{6FB7652C-44B9-F8E6-3D20-5F9CC43B2C43}"/>
              </a:ext>
            </a:extLst>
          </p:cNvPr>
          <p:cNvSpPr txBox="1"/>
          <p:nvPr/>
        </p:nvSpPr>
        <p:spPr>
          <a:xfrm>
            <a:off x="8184630" y="2031167"/>
            <a:ext cx="3446679" cy="3967235"/>
          </a:xfrm>
          <a:prstGeom prst="rect">
            <a:avLst/>
          </a:prstGeom>
        </p:spPr>
        <p:txBody>
          <a:bodyPr vert="horz" lIns="91440" tIns="45720" rIns="91440" bIns="45720" rtlCol="0">
            <a:normAutofit/>
          </a:bodyPr>
          <a:lstStyle/>
          <a:p>
            <a:pPr indent="-228600">
              <a:lnSpc>
                <a:spcPct val="120000"/>
              </a:lnSpc>
              <a:spcAft>
                <a:spcPts val="600"/>
              </a:spcAft>
              <a:buSzPct val="80000"/>
            </a:pPr>
            <a:r>
              <a:rPr lang="en-US" b="1"/>
              <a:t>From the map above, the top 10 countries with the most revenue are:</a:t>
            </a:r>
          </a:p>
          <a:p>
            <a:pPr indent="-228600">
              <a:lnSpc>
                <a:spcPct val="120000"/>
              </a:lnSpc>
              <a:spcAft>
                <a:spcPts val="600"/>
              </a:spcAft>
              <a:buSzPct val="80000"/>
            </a:pPr>
            <a:r>
              <a:rPr lang="en-US" b="1"/>
              <a:t>India, China, USA, Japan, Mexico, Brazil, Russia, Philippines, Turkey, and Indonesia</a:t>
            </a:r>
          </a:p>
        </p:txBody>
      </p:sp>
      <p:cxnSp>
        <p:nvCxnSpPr>
          <p:cNvPr id="59" name="Straight Connector 58">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24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DB7A-8451-6A0E-EAE6-EDACD33A4E26}"/>
              </a:ext>
            </a:extLst>
          </p:cNvPr>
          <p:cNvSpPr>
            <a:spLocks noGrp="1"/>
          </p:cNvSpPr>
          <p:nvPr>
            <p:ph type="title"/>
          </p:nvPr>
        </p:nvSpPr>
        <p:spPr>
          <a:xfrm>
            <a:off x="571500" y="593734"/>
            <a:ext cx="11049000" cy="1161836"/>
          </a:xfrm>
        </p:spPr>
        <p:txBody>
          <a:bodyPr/>
          <a:lstStyle/>
          <a:p>
            <a:r>
              <a:rPr lang="en-US" b="1" dirty="0">
                <a:solidFill>
                  <a:schemeClr val="accent2">
                    <a:lumMod val="50000"/>
                  </a:schemeClr>
                </a:solidFill>
              </a:rPr>
              <a:t>Contribution by Revenue by Category </a:t>
            </a:r>
          </a:p>
        </p:txBody>
      </p:sp>
      <p:pic>
        <p:nvPicPr>
          <p:cNvPr id="4" name="Picture 3">
            <a:extLst>
              <a:ext uri="{FF2B5EF4-FFF2-40B4-BE49-F238E27FC236}">
                <a16:creationId xmlns:a16="http://schemas.microsoft.com/office/drawing/2014/main" id="{B1E834B0-4472-76BE-82E1-9CEA7DEBFB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53117" y="1174652"/>
            <a:ext cx="9685766" cy="4451179"/>
          </a:xfrm>
          <a:prstGeom prst="rect">
            <a:avLst/>
          </a:prstGeom>
        </p:spPr>
      </p:pic>
      <p:sp>
        <p:nvSpPr>
          <p:cNvPr id="5" name="TextBox 4">
            <a:extLst>
              <a:ext uri="{FF2B5EF4-FFF2-40B4-BE49-F238E27FC236}">
                <a16:creationId xmlns:a16="http://schemas.microsoft.com/office/drawing/2014/main" id="{CA7294B7-404B-7287-515F-02E902672E56}"/>
              </a:ext>
            </a:extLst>
          </p:cNvPr>
          <p:cNvSpPr txBox="1"/>
          <p:nvPr/>
        </p:nvSpPr>
        <p:spPr>
          <a:xfrm>
            <a:off x="541020" y="5593706"/>
            <a:ext cx="10690860" cy="646331"/>
          </a:xfrm>
          <a:prstGeom prst="rect">
            <a:avLst/>
          </a:prstGeom>
          <a:noFill/>
        </p:spPr>
        <p:txBody>
          <a:bodyPr wrap="square" rtlCol="0">
            <a:spAutoFit/>
          </a:bodyPr>
          <a:lstStyle/>
          <a:p>
            <a:r>
              <a:rPr lang="en-US" dirty="0"/>
              <a:t>It can be inferred from the charts above that category with highest revenue is Music and the category</a:t>
            </a:r>
          </a:p>
          <a:p>
            <a:r>
              <a:rPr lang="en-US" dirty="0"/>
              <a:t>with lowest revenue </a:t>
            </a:r>
          </a:p>
        </p:txBody>
      </p:sp>
    </p:spTree>
    <p:extLst>
      <p:ext uri="{BB962C8B-B14F-4D97-AF65-F5344CB8AC3E}">
        <p14:creationId xmlns:p14="http://schemas.microsoft.com/office/powerpoint/2010/main" val="35994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DB7A-8451-6A0E-EAE6-EDACD33A4E26}"/>
              </a:ext>
            </a:extLst>
          </p:cNvPr>
          <p:cNvSpPr>
            <a:spLocks noGrp="1"/>
          </p:cNvSpPr>
          <p:nvPr>
            <p:ph type="title"/>
          </p:nvPr>
        </p:nvSpPr>
        <p:spPr>
          <a:xfrm>
            <a:off x="571500" y="593734"/>
            <a:ext cx="11049000" cy="1161836"/>
          </a:xfrm>
        </p:spPr>
        <p:txBody>
          <a:bodyPr/>
          <a:lstStyle/>
          <a:p>
            <a:r>
              <a:rPr lang="en-US" b="1" dirty="0">
                <a:solidFill>
                  <a:schemeClr val="accent2">
                    <a:lumMod val="50000"/>
                  </a:schemeClr>
                </a:solidFill>
              </a:rPr>
              <a:t>Top 10 Customers with Highest Value</a:t>
            </a:r>
          </a:p>
        </p:txBody>
      </p:sp>
      <p:pic>
        <p:nvPicPr>
          <p:cNvPr id="4" name="Picture 3">
            <a:extLst>
              <a:ext uri="{FF2B5EF4-FFF2-40B4-BE49-F238E27FC236}">
                <a16:creationId xmlns:a16="http://schemas.microsoft.com/office/drawing/2014/main" id="{B1E834B0-4472-76BE-82E1-9CEA7DEBFB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1500" y="1313611"/>
            <a:ext cx="11049000" cy="5418814"/>
          </a:xfrm>
          <a:prstGeom prst="rect">
            <a:avLst/>
          </a:prstGeom>
        </p:spPr>
      </p:pic>
    </p:spTree>
    <p:extLst>
      <p:ext uri="{BB962C8B-B14F-4D97-AF65-F5344CB8AC3E}">
        <p14:creationId xmlns:p14="http://schemas.microsoft.com/office/powerpoint/2010/main" val="66129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DB7A-8451-6A0E-EAE6-EDACD33A4E26}"/>
              </a:ext>
            </a:extLst>
          </p:cNvPr>
          <p:cNvSpPr>
            <a:spLocks noGrp="1"/>
          </p:cNvSpPr>
          <p:nvPr>
            <p:ph type="title"/>
          </p:nvPr>
        </p:nvSpPr>
        <p:spPr>
          <a:xfrm>
            <a:off x="571500" y="593734"/>
            <a:ext cx="11049000" cy="1161836"/>
          </a:xfrm>
        </p:spPr>
        <p:txBody>
          <a:bodyPr>
            <a:normAutofit/>
          </a:bodyPr>
          <a:lstStyle/>
          <a:p>
            <a:r>
              <a:rPr lang="en-US" sz="3000" b="1" dirty="0">
                <a:solidFill>
                  <a:schemeClr val="accent2">
                    <a:lumMod val="50000"/>
                  </a:schemeClr>
                </a:solidFill>
              </a:rPr>
              <a:t>Where Sales Vary Between Regions</a:t>
            </a:r>
          </a:p>
        </p:txBody>
      </p:sp>
      <p:pic>
        <p:nvPicPr>
          <p:cNvPr id="4" name="Picture 3">
            <a:extLst>
              <a:ext uri="{FF2B5EF4-FFF2-40B4-BE49-F238E27FC236}">
                <a16:creationId xmlns:a16="http://schemas.microsoft.com/office/drawing/2014/main" id="{B1E834B0-4472-76BE-82E1-9CEA7DEBFB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6416" y="1082040"/>
            <a:ext cx="10690860" cy="4514653"/>
          </a:xfrm>
          <a:prstGeom prst="rect">
            <a:avLst/>
          </a:prstGeom>
        </p:spPr>
      </p:pic>
      <p:sp>
        <p:nvSpPr>
          <p:cNvPr id="5" name="TextBox 4">
            <a:extLst>
              <a:ext uri="{FF2B5EF4-FFF2-40B4-BE49-F238E27FC236}">
                <a16:creationId xmlns:a16="http://schemas.microsoft.com/office/drawing/2014/main" id="{CA7294B7-404B-7287-515F-02E902672E56}"/>
              </a:ext>
            </a:extLst>
          </p:cNvPr>
          <p:cNvSpPr txBox="1"/>
          <p:nvPr/>
        </p:nvSpPr>
        <p:spPr>
          <a:xfrm>
            <a:off x="541020" y="5593706"/>
            <a:ext cx="10690860" cy="646331"/>
          </a:xfrm>
          <a:prstGeom prst="rect">
            <a:avLst/>
          </a:prstGeom>
          <a:noFill/>
        </p:spPr>
        <p:txBody>
          <a:bodyPr wrap="square" rtlCol="0">
            <a:spAutoFit/>
          </a:bodyPr>
          <a:lstStyle/>
          <a:p>
            <a:r>
              <a:rPr lang="en-US" dirty="0"/>
              <a:t>It can be inferred from the chart that Asia have the largest market share, followed by Europe, then South America, followed by North America.</a:t>
            </a:r>
          </a:p>
        </p:txBody>
      </p:sp>
    </p:spTree>
    <p:extLst>
      <p:ext uri="{BB962C8B-B14F-4D97-AF65-F5344CB8AC3E}">
        <p14:creationId xmlns:p14="http://schemas.microsoft.com/office/powerpoint/2010/main" val="121727673"/>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5223</TotalTime>
  <Words>357</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Batang</vt:lpstr>
      <vt:lpstr>Arial</vt:lpstr>
      <vt:lpstr>Avenir Next LT Pro Light</vt:lpstr>
      <vt:lpstr>AlignmentVTI</vt:lpstr>
      <vt:lpstr>Online Video Launch Strategy </vt:lpstr>
      <vt:lpstr>Introduction</vt:lpstr>
      <vt:lpstr>KEY  BUSINESS QUESTIONS</vt:lpstr>
      <vt:lpstr>DATA OVERVIEW</vt:lpstr>
      <vt:lpstr>Contribution by Revenue by Rating</vt:lpstr>
      <vt:lpstr>Countries Where Customers are Located</vt:lpstr>
      <vt:lpstr>Contribution by Revenue by Category </vt:lpstr>
      <vt:lpstr>Top 10 Customers with Highest Value</vt:lpstr>
      <vt:lpstr>Where Sales Vary Between Regions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Video Launch Strategy </dc:title>
  <dc:creator>Rick Takeuchi</dc:creator>
  <cp:lastModifiedBy>Rick Takeuchi</cp:lastModifiedBy>
  <cp:revision>2</cp:revision>
  <dcterms:created xsi:type="dcterms:W3CDTF">2023-07-23T00:40:19Z</dcterms:created>
  <dcterms:modified xsi:type="dcterms:W3CDTF">2023-07-26T15:54:12Z</dcterms:modified>
</cp:coreProperties>
</file>