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717" r:id="rId3"/>
    <p:sldId id="746" r:id="rId4"/>
    <p:sldId id="75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CC170-3145-4A56-BDB3-2781A8AE8E22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9BBC3-2F37-4C94-B412-A34F613FC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9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BB6A9-D362-42E9-8DEF-4BCE068383A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BB6A9-D362-42E9-8DEF-4BCE068383A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68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BB6A9-D362-42E9-8DEF-4BCE068383A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6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17748" y="-15897"/>
            <a:ext cx="12227495" cy="6857999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24486">
            <a:off x="-135700" y="-4402824"/>
            <a:ext cx="10609201" cy="14974172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-37019" y="15898"/>
            <a:ext cx="12227495" cy="6857999"/>
          </a:xfrm>
          <a:prstGeom prst="rect">
            <a:avLst/>
          </a:prstGeom>
          <a:gradFill flip="none" rotWithShape="1">
            <a:gsLst>
              <a:gs pos="95000">
                <a:srgbClr val="992164"/>
              </a:gs>
              <a:gs pos="73000">
                <a:srgbClr val="7A1769">
                  <a:alpha val="50000"/>
                </a:srgbClr>
              </a:gs>
              <a:gs pos="0">
                <a:srgbClr val="580C6E">
                  <a:alpha val="78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09706" y="2072856"/>
            <a:ext cx="10675861" cy="903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spc="13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多能选择与配置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70667" y="287180"/>
            <a:ext cx="3277389" cy="1008394"/>
            <a:chOff x="9730702" y="211219"/>
            <a:chExt cx="2374282" cy="701101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5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cxnSp>
        <p:nvCxnSpPr>
          <p:cNvPr id="5" name="直接连接符 4"/>
          <p:cNvCxnSpPr/>
          <p:nvPr/>
        </p:nvCxnSpPr>
        <p:spPr>
          <a:xfrm>
            <a:off x="5697733" y="3336080"/>
            <a:ext cx="89980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 descr="建筑的设计&#10;&#10;描述已自动生成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701" y="4616132"/>
            <a:ext cx="3360499" cy="2254967"/>
          </a:xfrm>
          <a:prstGeom prst="rect">
            <a:avLst/>
          </a:prstGeom>
        </p:spPr>
      </p:pic>
      <p:sp>
        <p:nvSpPr>
          <p:cNvPr id="16" name="灯片编号占位符 1">
            <a:extLst>
              <a:ext uri="{FF2B5EF4-FFF2-40B4-BE49-F238E27FC236}">
                <a16:creationId xmlns:a16="http://schemas.microsoft.com/office/drawing/2014/main" id="{1BE8480D-90A3-9DF5-072F-88ACD742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2D24C46-490C-403B-9F04-CD1D99552F31}" type="slidenum"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fld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9" b="31439"/>
          <a:stretch>
            <a:fillRect/>
          </a:stretch>
        </p:blipFill>
        <p:spPr bwMode="auto">
          <a:xfrm>
            <a:off x="0" y="-12535"/>
            <a:ext cx="12251986" cy="9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-25288" y="-12536"/>
            <a:ext cx="12217288" cy="995306"/>
          </a:xfrm>
          <a:prstGeom prst="rect">
            <a:avLst/>
          </a:prstGeom>
          <a:gradFill flip="none" rotWithShape="1">
            <a:gsLst>
              <a:gs pos="79000">
                <a:srgbClr val="692266">
                  <a:alpha val="80000"/>
                </a:srgbClr>
              </a:gs>
              <a:gs pos="46000">
                <a:srgbClr val="580C6E">
                  <a:alpha val="80000"/>
                </a:srgbClr>
              </a:gs>
              <a:gs pos="0">
                <a:srgbClr val="580C6E">
                  <a:lumMod val="100000"/>
                  <a:alpha val="80000"/>
                </a:srgbClr>
              </a:gs>
              <a:gs pos="100000">
                <a:srgbClr val="AC2761">
                  <a:alpha val="8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58182" y="185407"/>
            <a:ext cx="2090846" cy="643316"/>
            <a:chOff x="9730702" y="211219"/>
            <a:chExt cx="2374282" cy="701101"/>
          </a:xfrm>
        </p:grpSpPr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909273" y="1193449"/>
            <a:ext cx="10203532" cy="288310"/>
            <a:chOff x="4940300" y="3581780"/>
            <a:chExt cx="13484028" cy="381002"/>
          </a:xfrm>
        </p:grpSpPr>
        <p:grpSp>
          <p:nvGrpSpPr>
            <p:cNvPr id="44" name="组合 43"/>
            <p:cNvGrpSpPr/>
            <p:nvPr/>
          </p:nvGrpSpPr>
          <p:grpSpPr>
            <a:xfrm>
              <a:off x="4940300" y="3581780"/>
              <a:ext cx="361950" cy="254002"/>
              <a:chOff x="4940300" y="3428999"/>
              <a:chExt cx="457202" cy="254002"/>
            </a:xfrm>
          </p:grpSpPr>
          <p:sp>
            <p:nvSpPr>
              <p:cNvPr id="47" name="箭头: V 形 46"/>
              <p:cNvSpPr/>
              <p:nvPr/>
            </p:nvSpPr>
            <p:spPr>
              <a:xfrm>
                <a:off x="4940300" y="3429000"/>
                <a:ext cx="254001" cy="254001"/>
              </a:xfrm>
              <a:prstGeom prst="chevron">
                <a:avLst/>
              </a:prstGeom>
              <a:solidFill>
                <a:srgbClr val="6608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箭头: V 形 47"/>
              <p:cNvSpPr/>
              <p:nvPr/>
            </p:nvSpPr>
            <p:spPr>
              <a:xfrm>
                <a:off x="5143501" y="3428999"/>
                <a:ext cx="254001" cy="254001"/>
              </a:xfrm>
              <a:prstGeom prst="chevron">
                <a:avLst/>
              </a:prstGeom>
              <a:solidFill>
                <a:srgbClr val="6608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4940300" y="3962782"/>
              <a:ext cx="1348402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4C46-490C-403B-9F04-CD1D99552F31}" type="slidenum"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35E6F4-6234-6B75-A843-E898C83697B9}"/>
              </a:ext>
            </a:extLst>
          </p:cNvPr>
          <p:cNvSpPr/>
          <p:nvPr/>
        </p:nvSpPr>
        <p:spPr>
          <a:xfrm>
            <a:off x="1183165" y="1026665"/>
            <a:ext cx="1484534" cy="4334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基本情况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424AD0-0674-CFC3-6079-BEE4500C7622}"/>
              </a:ext>
            </a:extLst>
          </p:cNvPr>
          <p:cNvSpPr txBox="1"/>
          <p:nvPr/>
        </p:nvSpPr>
        <p:spPr>
          <a:xfrm>
            <a:off x="2862418" y="3155169"/>
            <a:ext cx="6441876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kern="100" dirty="0">
                <a:effectLst/>
                <a:latin typeface="+mn-ea"/>
                <a:cs typeface="Times New Roman" panose="02020603050405020304" pitchFamily="18" charset="0"/>
              </a:rPr>
              <a:t>各季的校园典型负荷与作业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3+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作业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effectLst/>
                <a:latin typeface="+mn-ea"/>
                <a:cs typeface="Times New Roman" panose="02020603050405020304" pitchFamily="18" charset="0"/>
              </a:rPr>
              <a:t>相同</a:t>
            </a:r>
            <a:endParaRPr lang="en-US" altLang="zh-CN" sz="24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kern="100" dirty="0">
                <a:effectLst/>
                <a:latin typeface="+mn-ea"/>
                <a:cs typeface="Times New Roman" panose="02020603050405020304" pitchFamily="18" charset="0"/>
              </a:rPr>
              <a:t>基本运行约束与作业</a:t>
            </a:r>
            <a:r>
              <a:rPr lang="en-US" altLang="zh-CN" sz="2400" kern="100" dirty="0">
                <a:effectLst/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effectLst/>
                <a:latin typeface="+mn-ea"/>
                <a:cs typeface="Times New Roman" panose="02020603050405020304" pitchFamily="18" charset="0"/>
              </a:rPr>
              <a:t>相同</a:t>
            </a:r>
            <a:endParaRPr lang="en-US" altLang="zh-CN" sz="2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9" b="31439"/>
          <a:stretch>
            <a:fillRect/>
          </a:stretch>
        </p:blipFill>
        <p:spPr bwMode="auto">
          <a:xfrm>
            <a:off x="0" y="-12535"/>
            <a:ext cx="12251986" cy="9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-25288" y="-12536"/>
            <a:ext cx="12217288" cy="995306"/>
          </a:xfrm>
          <a:prstGeom prst="rect">
            <a:avLst/>
          </a:prstGeom>
          <a:gradFill flip="none" rotWithShape="1">
            <a:gsLst>
              <a:gs pos="79000">
                <a:srgbClr val="692266">
                  <a:alpha val="80000"/>
                </a:srgbClr>
              </a:gs>
              <a:gs pos="46000">
                <a:srgbClr val="580C6E">
                  <a:alpha val="80000"/>
                </a:srgbClr>
              </a:gs>
              <a:gs pos="0">
                <a:srgbClr val="580C6E">
                  <a:lumMod val="100000"/>
                  <a:alpha val="80000"/>
                </a:srgbClr>
              </a:gs>
              <a:gs pos="100000">
                <a:srgbClr val="AC2761">
                  <a:alpha val="8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58182" y="185407"/>
            <a:ext cx="2090846" cy="643316"/>
            <a:chOff x="9730702" y="211219"/>
            <a:chExt cx="2374282" cy="701101"/>
          </a:xfrm>
        </p:grpSpPr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909273" y="1193449"/>
            <a:ext cx="10203532" cy="288310"/>
            <a:chOff x="4940300" y="3581780"/>
            <a:chExt cx="13484028" cy="381002"/>
          </a:xfrm>
        </p:grpSpPr>
        <p:grpSp>
          <p:nvGrpSpPr>
            <p:cNvPr id="44" name="组合 43"/>
            <p:cNvGrpSpPr/>
            <p:nvPr/>
          </p:nvGrpSpPr>
          <p:grpSpPr>
            <a:xfrm>
              <a:off x="4940300" y="3581780"/>
              <a:ext cx="361950" cy="254002"/>
              <a:chOff x="4940300" y="3428999"/>
              <a:chExt cx="457202" cy="254002"/>
            </a:xfrm>
          </p:grpSpPr>
          <p:sp>
            <p:nvSpPr>
              <p:cNvPr id="47" name="箭头: V 形 46"/>
              <p:cNvSpPr/>
              <p:nvPr/>
            </p:nvSpPr>
            <p:spPr>
              <a:xfrm>
                <a:off x="4940300" y="3429000"/>
                <a:ext cx="254001" cy="254001"/>
              </a:xfrm>
              <a:prstGeom prst="chevron">
                <a:avLst/>
              </a:prstGeom>
              <a:solidFill>
                <a:srgbClr val="6608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箭头: V 形 47"/>
              <p:cNvSpPr/>
              <p:nvPr/>
            </p:nvSpPr>
            <p:spPr>
              <a:xfrm>
                <a:off x="5143501" y="3428999"/>
                <a:ext cx="254001" cy="254001"/>
              </a:xfrm>
              <a:prstGeom prst="chevron">
                <a:avLst/>
              </a:prstGeom>
              <a:solidFill>
                <a:srgbClr val="6608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4940300" y="3962782"/>
              <a:ext cx="1348402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4C46-490C-403B-9F04-CD1D99552F31}" type="slidenum"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35E6F4-6234-6B75-A843-E898C83697B9}"/>
              </a:ext>
            </a:extLst>
          </p:cNvPr>
          <p:cNvSpPr/>
          <p:nvPr/>
        </p:nvSpPr>
        <p:spPr>
          <a:xfrm>
            <a:off x="1183166" y="1026665"/>
            <a:ext cx="1769760" cy="4334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多能配置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DDCCB4-1B73-4905-A381-6B2E81FDD911}"/>
              </a:ext>
            </a:extLst>
          </p:cNvPr>
          <p:cNvSpPr txBox="1"/>
          <p:nvPr/>
        </p:nvSpPr>
        <p:spPr>
          <a:xfrm>
            <a:off x="1418997" y="1850405"/>
            <a:ext cx="932871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kern="100" dirty="0">
                <a:effectLst/>
                <a:latin typeface="+mn-ea"/>
                <a:cs typeface="Times New Roman" panose="02020603050405020304" pitchFamily="18" charset="0"/>
              </a:rPr>
              <a:t>在作业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effectLst/>
                <a:latin typeface="+mn-ea"/>
                <a:cs typeface="Times New Roman" panose="02020603050405020304" pitchFamily="18" charset="0"/>
              </a:rPr>
              <a:t>的基础上，考虑储能和热电联产机组配置，具体如下：</a:t>
            </a:r>
            <a:endParaRPr lang="en-US" altLang="zh-CN" sz="24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热电联产机组参数不变，但数量可选（</a:t>
            </a:r>
            <a:r>
              <a:rPr lang="en-US" altLang="zh-CN" sz="2400" dirty="0">
                <a:latin typeface="+mn-ea"/>
              </a:rPr>
              <a:t>1~5</a:t>
            </a:r>
            <a:r>
              <a:rPr lang="zh-CN" altLang="en-US" sz="2400" dirty="0">
                <a:latin typeface="+mn-ea"/>
              </a:rPr>
              <a:t>台），可以运行</a:t>
            </a:r>
            <a:r>
              <a:rPr lang="en-US" altLang="zh-CN" sz="2400" dirty="0">
                <a:latin typeface="+mn-ea"/>
              </a:rPr>
              <a:t>9</a:t>
            </a:r>
            <a:r>
              <a:rPr lang="zh-CN" altLang="en-US" sz="2400" dirty="0">
                <a:latin typeface="+mn-ea"/>
              </a:rPr>
              <a:t>年。</a:t>
            </a:r>
            <a:endParaRPr lang="en-US" altLang="zh-CN" sz="24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kern="100" dirty="0">
                <a:effectLst/>
                <a:latin typeface="+mn-ea"/>
                <a:cs typeface="Times New Roman" panose="02020603050405020304" pitchFamily="18" charset="0"/>
              </a:rPr>
              <a:t>储能容量可以自由配置</a:t>
            </a:r>
            <a:r>
              <a:rPr lang="en-US" altLang="zh-CN" sz="2400" kern="100" dirty="0">
                <a:effectLst/>
                <a:latin typeface="+mn-ea"/>
                <a:cs typeface="Times New Roman" panose="02020603050405020304" pitchFamily="18" charset="0"/>
              </a:rPr>
              <a:t>(0~50MW</a:t>
            </a:r>
            <a:r>
              <a:rPr lang="zh-CN" altLang="en-US" sz="2400" kern="100" dirty="0">
                <a:effectLst/>
                <a:latin typeface="+mn-ea"/>
                <a:cs typeface="Times New Roman" panose="02020603050405020304" pitchFamily="18" charset="0"/>
              </a:rPr>
              <a:t>，且必须为整数</a:t>
            </a:r>
            <a:r>
              <a:rPr lang="en-US" altLang="zh-CN" sz="2400" kern="100" dirty="0">
                <a:effectLst/>
                <a:latin typeface="+mn-ea"/>
                <a:cs typeface="Times New Roman" panose="02020603050405020304" pitchFamily="18" charset="0"/>
              </a:rPr>
              <a:t>MW)</a:t>
            </a:r>
            <a:r>
              <a:rPr lang="zh-CN" altLang="en-US" sz="2400" kern="100" dirty="0">
                <a:effectLst/>
                <a:latin typeface="+mn-ea"/>
                <a:cs typeface="Times New Roman" panose="02020603050405020304" pitchFamily="18" charset="0"/>
              </a:rPr>
              <a:t>，典型参数如下：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e.g., 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如果选择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25MW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，则功率容量减半）初始投资成本为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1.5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元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Wh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，也是可以运行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9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年；充放电效率相等，不考虑运维成本。</a:t>
            </a:r>
            <a:r>
              <a:rPr lang="zh-CN" altLang="en-US" sz="2400" kern="1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具体运行约束请自己检索文献给出，可以尽量简单，并在报告中说明模型和来源。</a:t>
            </a:r>
            <a:endParaRPr lang="en-US" altLang="zh-CN" sz="2400" kern="100" dirty="0">
              <a:effectLst/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5EE61C-042C-4CDA-A1E7-6D5D5E3CDF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0755" y="4461112"/>
            <a:ext cx="6590476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2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9" b="31439"/>
          <a:stretch>
            <a:fillRect/>
          </a:stretch>
        </p:blipFill>
        <p:spPr bwMode="auto">
          <a:xfrm>
            <a:off x="0" y="-12535"/>
            <a:ext cx="12251986" cy="9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-25288" y="-12536"/>
            <a:ext cx="12217288" cy="995306"/>
          </a:xfrm>
          <a:prstGeom prst="rect">
            <a:avLst/>
          </a:prstGeom>
          <a:gradFill flip="none" rotWithShape="1">
            <a:gsLst>
              <a:gs pos="79000">
                <a:srgbClr val="692266">
                  <a:alpha val="80000"/>
                </a:srgbClr>
              </a:gs>
              <a:gs pos="46000">
                <a:srgbClr val="580C6E">
                  <a:alpha val="80000"/>
                </a:srgbClr>
              </a:gs>
              <a:gs pos="0">
                <a:srgbClr val="580C6E">
                  <a:lumMod val="100000"/>
                  <a:alpha val="80000"/>
                </a:srgbClr>
              </a:gs>
              <a:gs pos="100000">
                <a:srgbClr val="AC2761">
                  <a:alpha val="8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58182" y="185407"/>
            <a:ext cx="2090846" cy="643316"/>
            <a:chOff x="9730702" y="211219"/>
            <a:chExt cx="2374282" cy="701101"/>
          </a:xfrm>
        </p:grpSpPr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909273" y="1193449"/>
            <a:ext cx="10203532" cy="288310"/>
            <a:chOff x="4940300" y="3581780"/>
            <a:chExt cx="13484028" cy="381002"/>
          </a:xfrm>
        </p:grpSpPr>
        <p:grpSp>
          <p:nvGrpSpPr>
            <p:cNvPr id="44" name="组合 43"/>
            <p:cNvGrpSpPr/>
            <p:nvPr/>
          </p:nvGrpSpPr>
          <p:grpSpPr>
            <a:xfrm>
              <a:off x="4940300" y="3581780"/>
              <a:ext cx="361950" cy="254002"/>
              <a:chOff x="4940300" y="3428999"/>
              <a:chExt cx="457202" cy="254002"/>
            </a:xfrm>
          </p:grpSpPr>
          <p:sp>
            <p:nvSpPr>
              <p:cNvPr id="47" name="箭头: V 形 46"/>
              <p:cNvSpPr/>
              <p:nvPr/>
            </p:nvSpPr>
            <p:spPr>
              <a:xfrm>
                <a:off x="4940300" y="3429000"/>
                <a:ext cx="254001" cy="254001"/>
              </a:xfrm>
              <a:prstGeom prst="chevron">
                <a:avLst/>
              </a:prstGeom>
              <a:solidFill>
                <a:srgbClr val="6608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箭头: V 形 47"/>
              <p:cNvSpPr/>
              <p:nvPr/>
            </p:nvSpPr>
            <p:spPr>
              <a:xfrm>
                <a:off x="5143501" y="3428999"/>
                <a:ext cx="254001" cy="254001"/>
              </a:xfrm>
              <a:prstGeom prst="chevron">
                <a:avLst/>
              </a:prstGeom>
              <a:solidFill>
                <a:srgbClr val="6608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4940300" y="3962782"/>
              <a:ext cx="1348402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4C46-490C-403B-9F04-CD1D99552F31}" type="slidenum"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35E6F4-6234-6B75-A843-E898C83697B9}"/>
              </a:ext>
            </a:extLst>
          </p:cNvPr>
          <p:cNvSpPr/>
          <p:nvPr/>
        </p:nvSpPr>
        <p:spPr>
          <a:xfrm>
            <a:off x="1183166" y="1015549"/>
            <a:ext cx="872138" cy="4334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BAE67B-A8E6-A986-38A3-EC6F47563053}"/>
              </a:ext>
            </a:extLst>
          </p:cNvPr>
          <p:cNvSpPr txBox="1"/>
          <p:nvPr/>
        </p:nvSpPr>
        <p:spPr>
          <a:xfrm>
            <a:off x="1133279" y="1884644"/>
            <a:ext cx="9369738" cy="1333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sz="2400" kern="1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面向</a:t>
            </a:r>
            <a:r>
              <a:rPr lang="en-US" altLang="zh-CN" sz="2400" kern="1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9</a:t>
            </a:r>
            <a:r>
              <a:rPr lang="zh-CN" altLang="en-US" sz="2400" kern="1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年的运行时间，给出最优的</a:t>
            </a:r>
            <a:r>
              <a:rPr lang="en-US" altLang="zh-CN" sz="2400" kern="1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CHP</a:t>
            </a:r>
            <a:r>
              <a:rPr lang="zh-CN" altLang="en-US" sz="2400" kern="1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和储能配置结果和成本分析，并展示最优配置下的各季节典型调度情况（着重展示储能的运行）。</a:t>
            </a:r>
            <a:endParaRPr lang="en-US" altLang="zh-CN" sz="2400" kern="100" dirty="0"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sz="2400" kern="1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简单分析储能的引入带来的影响</a:t>
            </a:r>
            <a:endParaRPr lang="zh-CN" altLang="zh-CN" sz="2400" kern="100" dirty="0"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9736AA0-F1CB-4F02-9E88-A89D403EFD9A}"/>
              </a:ext>
            </a:extLst>
          </p:cNvPr>
          <p:cNvGrpSpPr/>
          <p:nvPr/>
        </p:nvGrpSpPr>
        <p:grpSpPr>
          <a:xfrm>
            <a:off x="909273" y="3631377"/>
            <a:ext cx="10203532" cy="288310"/>
            <a:chOff x="4940300" y="3581780"/>
            <a:chExt cx="13484028" cy="38100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9FEE761-64FB-4185-8406-CAFD49A7235E}"/>
                </a:ext>
              </a:extLst>
            </p:cNvPr>
            <p:cNvGrpSpPr/>
            <p:nvPr/>
          </p:nvGrpSpPr>
          <p:grpSpPr>
            <a:xfrm>
              <a:off x="4940300" y="3581780"/>
              <a:ext cx="361950" cy="254002"/>
              <a:chOff x="4940300" y="3428999"/>
              <a:chExt cx="457202" cy="254002"/>
            </a:xfrm>
          </p:grpSpPr>
          <p:sp>
            <p:nvSpPr>
              <p:cNvPr id="22" name="箭头: V 形 21">
                <a:extLst>
                  <a:ext uri="{FF2B5EF4-FFF2-40B4-BE49-F238E27FC236}">
                    <a16:creationId xmlns:a16="http://schemas.microsoft.com/office/drawing/2014/main" id="{14567B46-C2AE-4CF8-BF2C-88250F458879}"/>
                  </a:ext>
                </a:extLst>
              </p:cNvPr>
              <p:cNvSpPr/>
              <p:nvPr/>
            </p:nvSpPr>
            <p:spPr>
              <a:xfrm>
                <a:off x="4940300" y="3429000"/>
                <a:ext cx="254001" cy="254001"/>
              </a:xfrm>
              <a:prstGeom prst="chevron">
                <a:avLst/>
              </a:prstGeom>
              <a:solidFill>
                <a:srgbClr val="6608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箭头: V 形 22">
                <a:extLst>
                  <a:ext uri="{FF2B5EF4-FFF2-40B4-BE49-F238E27FC236}">
                    <a16:creationId xmlns:a16="http://schemas.microsoft.com/office/drawing/2014/main" id="{412433D7-96AF-425E-A394-476D10221028}"/>
                  </a:ext>
                </a:extLst>
              </p:cNvPr>
              <p:cNvSpPr/>
              <p:nvPr/>
            </p:nvSpPr>
            <p:spPr>
              <a:xfrm>
                <a:off x="5143501" y="3428999"/>
                <a:ext cx="254001" cy="254001"/>
              </a:xfrm>
              <a:prstGeom prst="chevron">
                <a:avLst/>
              </a:prstGeom>
              <a:solidFill>
                <a:srgbClr val="6608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43D0AF7-C664-42B4-9A1F-69DEBA4F565F}"/>
                </a:ext>
              </a:extLst>
            </p:cNvPr>
            <p:cNvCxnSpPr/>
            <p:nvPr/>
          </p:nvCxnSpPr>
          <p:spPr>
            <a:xfrm>
              <a:off x="4940300" y="3962782"/>
              <a:ext cx="1348402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630C42C9-5C0A-4532-9BC2-EAA33CD23B88}"/>
              </a:ext>
            </a:extLst>
          </p:cNvPr>
          <p:cNvSpPr/>
          <p:nvPr/>
        </p:nvSpPr>
        <p:spPr>
          <a:xfrm>
            <a:off x="1183165" y="3453477"/>
            <a:ext cx="1457165" cy="4334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提交要求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64136B-B43E-474A-BA6A-711CD1A7334C}"/>
              </a:ext>
            </a:extLst>
          </p:cNvPr>
          <p:cNvSpPr txBox="1"/>
          <p:nvPr/>
        </p:nvSpPr>
        <p:spPr>
          <a:xfrm>
            <a:off x="1031003" y="4357948"/>
            <a:ext cx="11058721" cy="2188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effectLst/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报告内容：</a:t>
            </a:r>
            <a:endParaRPr lang="en-US" altLang="zh-CN" sz="2000" kern="100" dirty="0">
              <a:effectLst/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effectLst/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effectLst/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、报告最优配置结果和调度情况；注意报告所用的储能模型和来源。</a:t>
            </a:r>
            <a:endParaRPr lang="en-US" altLang="zh-CN" sz="2000" kern="100" dirty="0">
              <a:effectLst/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zh-CN" sz="2000" kern="100" dirty="0">
                <a:effectLst/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effectLst/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、分析部分要求用文字清晰描述，必要时辅以图表进行说明。</a:t>
            </a:r>
          </a:p>
          <a:p>
            <a:pPr algn="just">
              <a:lnSpc>
                <a:spcPct val="115000"/>
              </a:lnSpc>
            </a:pPr>
            <a:endParaRPr lang="zh-CN" altLang="en-US" sz="2000" kern="100" dirty="0">
              <a:effectLst/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effectLst/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 页数：</a:t>
            </a:r>
            <a:r>
              <a:rPr lang="zh-CN" altLang="en-US" sz="2000" kern="1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不超过</a:t>
            </a:r>
            <a:r>
              <a:rPr lang="en-US" altLang="zh-CN" sz="2000" kern="1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页</a:t>
            </a:r>
            <a:r>
              <a:rPr lang="en-US" altLang="zh-CN" sz="2000" kern="100" dirty="0">
                <a:effectLst/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word/pdf</a:t>
            </a:r>
            <a:r>
              <a:rPr lang="zh-CN" altLang="en-US" sz="2000" kern="100" dirty="0">
                <a:effectLst/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（不含附录）用来报告</a:t>
            </a:r>
            <a:r>
              <a:rPr lang="en-US" altLang="zh-CN" sz="2000" kern="100" dirty="0">
                <a:effectLst/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, </a:t>
            </a:r>
            <a:r>
              <a:rPr lang="zh-CN" altLang="en-US" sz="2000" kern="100" dirty="0">
                <a:effectLst/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请注意图文并茂；</a:t>
            </a:r>
            <a:endParaRPr lang="en-US" altLang="zh-CN" sz="2000" kern="100" dirty="0">
              <a:effectLst/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sz="2000" kern="100" dirty="0">
                <a:effectLst/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报告后面的附录附上代码。</a:t>
            </a:r>
            <a:endParaRPr lang="zh-CN" altLang="zh-CN" sz="2000" kern="100" dirty="0"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93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277</Words>
  <Application>Microsoft Office PowerPoint</Application>
  <PresentationFormat>宽屏</PresentationFormat>
  <Paragraphs>25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HelveticaExt-Normal</vt:lpstr>
      <vt:lpstr>等线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zwk</dc:creator>
  <cp:lastModifiedBy>睿可 吕</cp:lastModifiedBy>
  <cp:revision>39</cp:revision>
  <dcterms:created xsi:type="dcterms:W3CDTF">2022-06-03T06:02:26Z</dcterms:created>
  <dcterms:modified xsi:type="dcterms:W3CDTF">2023-11-08T06:24:08Z</dcterms:modified>
</cp:coreProperties>
</file>