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Lexen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exend-regular.fntdata"/><Relationship Id="rId14" Type="http://schemas.openxmlformats.org/officeDocument/2006/relationships/slide" Target="slides/slide10.xml"/><Relationship Id="rId16" Type="http://schemas.openxmlformats.org/officeDocument/2006/relationships/font" Target="fonts/Lexen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fe8e1e3d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fe8e1e3d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f8b1281c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f8b1281c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f8b1281c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f8b1281c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fe8e1e3d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fe8e1e3d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f8b1281c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f8b1281c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f8b12d4a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f8b12d4a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fe8e1e3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fe8e1e3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fe8e1e3d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fe8e1e3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fe8e1e3d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fe8e1e3d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604400"/>
            <a:ext cx="8520600" cy="154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s-419" sz="4000">
                <a:latin typeface="Lexend"/>
                <a:ea typeface="Lexend"/>
                <a:cs typeface="Lexend"/>
                <a:sym typeface="Lexend"/>
              </a:rPr>
              <a:t>Análisis</a:t>
            </a:r>
            <a:r>
              <a:rPr b="1" lang="es-419" sz="4000">
                <a:latin typeface="Lexend"/>
                <a:ea typeface="Lexend"/>
                <a:cs typeface="Lexend"/>
                <a:sym typeface="Lexend"/>
              </a:rPr>
              <a:t> del Mercado Automotor en Australia</a:t>
            </a:r>
            <a:endParaRPr b="1" sz="4000">
              <a:latin typeface="Lexend"/>
              <a:ea typeface="Lexend"/>
              <a:cs typeface="Lexend"/>
              <a:sym typeface="Lexend"/>
            </a:endParaRPr>
          </a:p>
        </p:txBody>
      </p:sp>
      <p:sp>
        <p:nvSpPr>
          <p:cNvPr id="55" name="Google Shape;55;p13"/>
          <p:cNvSpPr txBox="1"/>
          <p:nvPr>
            <p:ph idx="1" type="subTitle"/>
          </p:nvPr>
        </p:nvSpPr>
        <p:spPr>
          <a:xfrm>
            <a:off x="2490900" y="3153900"/>
            <a:ext cx="4162200" cy="3852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935"/>
              <a:buNone/>
            </a:pPr>
            <a:r>
              <a:rPr lang="es-419" sz="2500">
                <a:latin typeface="Lexend"/>
                <a:ea typeface="Lexend"/>
                <a:cs typeface="Lexend"/>
                <a:sym typeface="Lexend"/>
              </a:rPr>
              <a:t>Autor: Ricardo Gutiérrez</a:t>
            </a:r>
            <a:endParaRPr sz="2500">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4294967295" type="ctrTitle"/>
          </p:nvPr>
        </p:nvSpPr>
        <p:spPr>
          <a:xfrm>
            <a:off x="234885" y="157560"/>
            <a:ext cx="4260300" cy="4920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Lexend"/>
              <a:buAutoNum type="arabicPeriod" startAt="5"/>
            </a:pPr>
            <a:r>
              <a:rPr b="1" lang="es-419" sz="1600">
                <a:latin typeface="Lexend"/>
                <a:ea typeface="Lexend"/>
                <a:cs typeface="Lexend"/>
                <a:sym typeface="Lexend"/>
              </a:rPr>
              <a:t>Insights</a:t>
            </a:r>
            <a:endParaRPr b="1" sz="1600">
              <a:latin typeface="Lexend"/>
              <a:ea typeface="Lexend"/>
              <a:cs typeface="Lexend"/>
              <a:sym typeface="Lexend"/>
            </a:endParaRPr>
          </a:p>
        </p:txBody>
      </p:sp>
      <p:sp>
        <p:nvSpPr>
          <p:cNvPr id="127" name="Google Shape;127;p22"/>
          <p:cNvSpPr txBox="1"/>
          <p:nvPr>
            <p:ph idx="4294967295" type="ctrTitle"/>
          </p:nvPr>
        </p:nvSpPr>
        <p:spPr>
          <a:xfrm>
            <a:off x="234875" y="762275"/>
            <a:ext cx="8641500" cy="4131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Lexend"/>
              <a:buChar char="●"/>
            </a:pPr>
            <a:r>
              <a:rPr lang="es-419" sz="1200">
                <a:latin typeface="Lexend"/>
                <a:ea typeface="Lexend"/>
                <a:cs typeface="Lexend"/>
                <a:sym typeface="Lexend"/>
              </a:rPr>
              <a:t>El mercado parece valorar los vehículos recientes, mostrando una tendencia que sugiere una mayor apreciación por vehículos </a:t>
            </a:r>
            <a:r>
              <a:rPr lang="es-419" sz="1200">
                <a:latin typeface="Lexend"/>
                <a:ea typeface="Lexend"/>
                <a:cs typeface="Lexend"/>
                <a:sym typeface="Lexend"/>
              </a:rPr>
              <a:t>recientes</a:t>
            </a:r>
            <a:r>
              <a:rPr lang="es-419" sz="1200">
                <a:latin typeface="Lexend"/>
                <a:ea typeface="Lexend"/>
                <a:cs typeface="Lexend"/>
                <a:sym typeface="Lexend"/>
              </a:rPr>
              <a:t> con tecnologías avanzadas.</a:t>
            </a:r>
            <a:endParaRPr sz="1200">
              <a:latin typeface="Lexend"/>
              <a:ea typeface="Lexend"/>
              <a:cs typeface="Lexend"/>
              <a:sym typeface="Lexend"/>
            </a:endParaRPr>
          </a:p>
          <a:p>
            <a:pPr indent="-304800" lvl="0" marL="457200" rtl="0" algn="l">
              <a:spcBef>
                <a:spcPts val="2000"/>
              </a:spcBef>
              <a:spcAft>
                <a:spcPts val="0"/>
              </a:spcAft>
              <a:buSzPts val="1200"/>
              <a:buFont typeface="Lexend"/>
              <a:buChar char="●"/>
            </a:pPr>
            <a:r>
              <a:rPr lang="es-419" sz="1200">
                <a:latin typeface="Lexend"/>
                <a:ea typeface="Lexend"/>
                <a:cs typeface="Lexend"/>
                <a:sym typeface="Lexend"/>
              </a:rPr>
              <a:t>Los autos nuevos presentan una media mayor a las demás categorías, sugiriendo que los compradores están dispuestos a pagar más por un auto nuevo, posiblemente debido a factores como la tecnología avanzada, las garantías y el valor percibido del auto nuevo.</a:t>
            </a:r>
            <a:endParaRPr sz="1200">
              <a:latin typeface="Lexend"/>
              <a:ea typeface="Lexend"/>
              <a:cs typeface="Lexend"/>
              <a:sym typeface="Lexend"/>
            </a:endParaRPr>
          </a:p>
          <a:p>
            <a:pPr indent="-304800" lvl="0" marL="457200" rtl="0" algn="l">
              <a:spcBef>
                <a:spcPts val="2000"/>
              </a:spcBef>
              <a:spcAft>
                <a:spcPts val="0"/>
              </a:spcAft>
              <a:buSzPts val="1200"/>
              <a:buFont typeface="Lexend"/>
              <a:buChar char="●"/>
            </a:pPr>
            <a:r>
              <a:rPr lang="es-419" sz="1200">
                <a:latin typeface="Lexend"/>
                <a:ea typeface="Lexend"/>
                <a:cs typeface="Lexend"/>
                <a:sym typeface="Lexend"/>
              </a:rPr>
              <a:t>Respecto a los autos usados, se aprecia una dispersión notable, indicando factores individuales significativos que afectan el precio.</a:t>
            </a:r>
            <a:endParaRPr sz="1200">
              <a:latin typeface="Lexend"/>
              <a:ea typeface="Lexend"/>
              <a:cs typeface="Lexend"/>
              <a:sym typeface="Lexend"/>
            </a:endParaRPr>
          </a:p>
          <a:p>
            <a:pPr indent="-304800" lvl="0" marL="457200" rtl="0" algn="l">
              <a:spcBef>
                <a:spcPts val="2000"/>
              </a:spcBef>
              <a:spcAft>
                <a:spcPts val="0"/>
              </a:spcAft>
              <a:buSzPts val="1200"/>
              <a:buFont typeface="Lexend"/>
              <a:buChar char="●"/>
            </a:pPr>
            <a:r>
              <a:rPr lang="es-419" sz="1200">
                <a:latin typeface="Lexend"/>
                <a:ea typeface="Lexend"/>
                <a:cs typeface="Lexend"/>
                <a:sym typeface="Lexend"/>
              </a:rPr>
              <a:t>El precio de un vehículo muestra un crecimiento inverso respecto al kilometraje, sugiriendo que el kilometraje es un indicador importante de valor para los consumidores, posiblemente debido a una esperanza de vida más larga y menos </a:t>
            </a:r>
            <a:r>
              <a:rPr lang="es-419" sz="1200">
                <a:latin typeface="Lexend"/>
                <a:ea typeface="Lexend"/>
                <a:cs typeface="Lexend"/>
                <a:sym typeface="Lexend"/>
              </a:rPr>
              <a:t>desgaste</a:t>
            </a:r>
            <a:r>
              <a:rPr lang="es-419" sz="1200">
                <a:latin typeface="Lexend"/>
                <a:ea typeface="Lexend"/>
                <a:cs typeface="Lexend"/>
                <a:sym typeface="Lexend"/>
              </a:rPr>
              <a:t>.</a:t>
            </a:r>
            <a:endParaRPr sz="1200">
              <a:latin typeface="Lexend"/>
              <a:ea typeface="Lexend"/>
              <a:cs typeface="Lexend"/>
              <a:sym typeface="Lexend"/>
            </a:endParaRPr>
          </a:p>
          <a:p>
            <a:pPr indent="-304800" lvl="0" marL="457200" rtl="0" algn="l">
              <a:spcBef>
                <a:spcPts val="2000"/>
              </a:spcBef>
              <a:spcAft>
                <a:spcPts val="0"/>
              </a:spcAft>
              <a:buSzPts val="1200"/>
              <a:buFont typeface="Lexend"/>
              <a:buChar char="●"/>
            </a:pPr>
            <a:r>
              <a:rPr lang="es-419" sz="1200">
                <a:latin typeface="Lexend"/>
                <a:ea typeface="Lexend"/>
                <a:cs typeface="Lexend"/>
                <a:sym typeface="Lexend"/>
              </a:rPr>
              <a:t>Existe una aglomeración de autos con precios </a:t>
            </a:r>
            <a:r>
              <a:rPr lang="es-419" sz="1200">
                <a:latin typeface="Lexend"/>
                <a:ea typeface="Lexend"/>
                <a:cs typeface="Lexend"/>
                <a:sym typeface="Lexend"/>
              </a:rPr>
              <a:t>bajos</a:t>
            </a:r>
            <a:r>
              <a:rPr lang="es-419" sz="1200">
                <a:latin typeface="Lexend"/>
                <a:ea typeface="Lexend"/>
                <a:cs typeface="Lexend"/>
                <a:sym typeface="Lexend"/>
              </a:rPr>
              <a:t> y kilometrajes bajos a moderados, lo que representa el segmento de vehículos de uso diario.</a:t>
            </a:r>
            <a:endParaRPr sz="1200">
              <a:latin typeface="Lexend"/>
              <a:ea typeface="Lexend"/>
              <a:cs typeface="Lexend"/>
              <a:sym typeface="Lexend"/>
            </a:endParaRPr>
          </a:p>
          <a:p>
            <a:pPr indent="-304800" lvl="0" marL="457200" rtl="0" algn="l">
              <a:spcBef>
                <a:spcPts val="2000"/>
              </a:spcBef>
              <a:spcAft>
                <a:spcPts val="2000"/>
              </a:spcAft>
              <a:buSzPts val="1200"/>
              <a:buFont typeface="Lexend"/>
              <a:buChar char="●"/>
            </a:pPr>
            <a:r>
              <a:rPr lang="es-419" sz="1200">
                <a:latin typeface="Lexend"/>
                <a:ea typeface="Lexend"/>
                <a:cs typeface="Lexend"/>
                <a:sym typeface="Lexend"/>
              </a:rPr>
              <a:t>El mercado es liderado significativamente por Toyota, Hyundai y Mazda, sugiriendo una fuerte presencia del consumidor por estas marcas.</a:t>
            </a:r>
            <a:endParaRPr sz="1200">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4294967295" type="ctrTitle"/>
          </p:nvPr>
        </p:nvSpPr>
        <p:spPr>
          <a:xfrm>
            <a:off x="311700" y="203650"/>
            <a:ext cx="2417700" cy="75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419" sz="4000">
                <a:latin typeface="Lexend"/>
                <a:ea typeface="Lexend"/>
                <a:cs typeface="Lexend"/>
                <a:sym typeface="Lexend"/>
              </a:rPr>
              <a:t>Índice</a:t>
            </a:r>
            <a:endParaRPr b="1" sz="4000">
              <a:latin typeface="Lexend"/>
              <a:ea typeface="Lexend"/>
              <a:cs typeface="Lexend"/>
              <a:sym typeface="Lexend"/>
            </a:endParaRPr>
          </a:p>
        </p:txBody>
      </p:sp>
      <p:sp>
        <p:nvSpPr>
          <p:cNvPr id="61" name="Google Shape;61;p14"/>
          <p:cNvSpPr txBox="1"/>
          <p:nvPr>
            <p:ph idx="4294967295" type="ctrTitle"/>
          </p:nvPr>
        </p:nvSpPr>
        <p:spPr>
          <a:xfrm>
            <a:off x="311700" y="984100"/>
            <a:ext cx="6555600" cy="6351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Lexend"/>
              <a:buAutoNum type="arabicPeriod"/>
            </a:pPr>
            <a:r>
              <a:rPr lang="es-419" sz="2000">
                <a:latin typeface="Lexend"/>
                <a:ea typeface="Lexend"/>
                <a:cs typeface="Lexend"/>
                <a:sym typeface="Lexend"/>
              </a:rPr>
              <a:t>Descripción y Contexto Comercial</a:t>
            </a:r>
            <a:endParaRPr sz="2000">
              <a:latin typeface="Lexend"/>
              <a:ea typeface="Lexend"/>
              <a:cs typeface="Lexend"/>
              <a:sym typeface="Lexend"/>
            </a:endParaRPr>
          </a:p>
        </p:txBody>
      </p:sp>
      <p:sp>
        <p:nvSpPr>
          <p:cNvPr id="62" name="Google Shape;62;p14"/>
          <p:cNvSpPr txBox="1"/>
          <p:nvPr>
            <p:ph idx="4294967295" type="ctrTitle"/>
          </p:nvPr>
        </p:nvSpPr>
        <p:spPr>
          <a:xfrm>
            <a:off x="311700" y="2254297"/>
            <a:ext cx="6555600" cy="6351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Lexend"/>
              <a:buAutoNum type="arabicPeriod" startAt="3"/>
            </a:pPr>
            <a:r>
              <a:rPr lang="es-419" sz="2000">
                <a:latin typeface="Lexend"/>
                <a:ea typeface="Lexend"/>
                <a:cs typeface="Lexend"/>
                <a:sym typeface="Lexend"/>
              </a:rPr>
              <a:t>Hipótesis</a:t>
            </a:r>
            <a:endParaRPr sz="2000">
              <a:latin typeface="Lexend"/>
              <a:ea typeface="Lexend"/>
              <a:cs typeface="Lexend"/>
              <a:sym typeface="Lexend"/>
            </a:endParaRPr>
          </a:p>
        </p:txBody>
      </p:sp>
      <p:sp>
        <p:nvSpPr>
          <p:cNvPr id="63" name="Google Shape;63;p14"/>
          <p:cNvSpPr txBox="1"/>
          <p:nvPr>
            <p:ph idx="4294967295" type="ctrTitle"/>
          </p:nvPr>
        </p:nvSpPr>
        <p:spPr>
          <a:xfrm>
            <a:off x="311700" y="2889345"/>
            <a:ext cx="7123800" cy="6351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Lexend"/>
              <a:buAutoNum type="arabicPeriod" startAt="4"/>
            </a:pPr>
            <a:r>
              <a:rPr lang="es-419" sz="2000">
                <a:latin typeface="Lexend"/>
                <a:ea typeface="Lexend"/>
                <a:cs typeface="Lexend"/>
                <a:sym typeface="Lexend"/>
              </a:rPr>
              <a:t>Análisis Exploratorio de Datos (EDA)</a:t>
            </a:r>
            <a:endParaRPr sz="2000">
              <a:latin typeface="Lexend"/>
              <a:ea typeface="Lexend"/>
              <a:cs typeface="Lexend"/>
              <a:sym typeface="Lexend"/>
            </a:endParaRPr>
          </a:p>
        </p:txBody>
      </p:sp>
      <p:sp>
        <p:nvSpPr>
          <p:cNvPr id="64" name="Google Shape;64;p14"/>
          <p:cNvSpPr txBox="1"/>
          <p:nvPr>
            <p:ph idx="4294967295" type="ctrTitle"/>
          </p:nvPr>
        </p:nvSpPr>
        <p:spPr>
          <a:xfrm>
            <a:off x="311700" y="3524392"/>
            <a:ext cx="6555600" cy="6351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Lexend"/>
              <a:buAutoNum type="arabicPeriod" startAt="5"/>
            </a:pPr>
            <a:r>
              <a:rPr lang="es-419" sz="2000">
                <a:latin typeface="Lexend"/>
                <a:ea typeface="Lexend"/>
                <a:cs typeface="Lexend"/>
                <a:sym typeface="Lexend"/>
              </a:rPr>
              <a:t>Insights</a:t>
            </a:r>
            <a:endParaRPr sz="2000">
              <a:latin typeface="Lexend"/>
              <a:ea typeface="Lexend"/>
              <a:cs typeface="Lexend"/>
              <a:sym typeface="Lexend"/>
            </a:endParaRPr>
          </a:p>
        </p:txBody>
      </p:sp>
      <p:sp>
        <p:nvSpPr>
          <p:cNvPr id="65" name="Google Shape;65;p14"/>
          <p:cNvSpPr txBox="1"/>
          <p:nvPr>
            <p:ph idx="4294967295" type="ctrTitle"/>
          </p:nvPr>
        </p:nvSpPr>
        <p:spPr>
          <a:xfrm>
            <a:off x="311700" y="1619190"/>
            <a:ext cx="6555600" cy="6351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Lexend"/>
              <a:buAutoNum type="arabicPeriod" startAt="2"/>
            </a:pPr>
            <a:r>
              <a:rPr lang="es-419" sz="2000">
                <a:latin typeface="Lexend"/>
                <a:ea typeface="Lexend"/>
                <a:cs typeface="Lexend"/>
                <a:sym typeface="Lexend"/>
              </a:rPr>
              <a:t>Metadata</a:t>
            </a:r>
            <a:endParaRPr sz="2000">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4294967295" type="ctrTitle"/>
          </p:nvPr>
        </p:nvSpPr>
        <p:spPr>
          <a:xfrm>
            <a:off x="234885" y="157560"/>
            <a:ext cx="4260300" cy="4920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Lexend"/>
              <a:buAutoNum type="arabicPeriod"/>
            </a:pPr>
            <a:r>
              <a:rPr b="1" lang="es-419" sz="1600">
                <a:latin typeface="Lexend"/>
                <a:ea typeface="Lexend"/>
                <a:cs typeface="Lexend"/>
                <a:sym typeface="Lexend"/>
              </a:rPr>
              <a:t>Descripción y Contexto Comercial</a:t>
            </a:r>
            <a:endParaRPr b="1" sz="1600">
              <a:latin typeface="Lexend"/>
              <a:ea typeface="Lexend"/>
              <a:cs typeface="Lexend"/>
              <a:sym typeface="Lexend"/>
            </a:endParaRPr>
          </a:p>
        </p:txBody>
      </p:sp>
      <p:sp>
        <p:nvSpPr>
          <p:cNvPr id="71" name="Google Shape;71;p15"/>
          <p:cNvSpPr txBox="1"/>
          <p:nvPr>
            <p:ph idx="4294967295" type="ctrTitle"/>
          </p:nvPr>
        </p:nvSpPr>
        <p:spPr>
          <a:xfrm>
            <a:off x="307216" y="740125"/>
            <a:ext cx="3605700" cy="49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419" sz="1600">
                <a:latin typeface="Lexend"/>
                <a:ea typeface="Lexend"/>
                <a:cs typeface="Lexend"/>
                <a:sym typeface="Lexend"/>
              </a:rPr>
              <a:t>Descripción</a:t>
            </a:r>
            <a:endParaRPr b="1" sz="1600">
              <a:latin typeface="Lexend"/>
              <a:ea typeface="Lexend"/>
              <a:cs typeface="Lexend"/>
              <a:sym typeface="Lexend"/>
            </a:endParaRPr>
          </a:p>
        </p:txBody>
      </p:sp>
      <p:sp>
        <p:nvSpPr>
          <p:cNvPr id="72" name="Google Shape;72;p15"/>
          <p:cNvSpPr txBox="1"/>
          <p:nvPr>
            <p:ph idx="4294967295" type="ctrTitle"/>
          </p:nvPr>
        </p:nvSpPr>
        <p:spPr>
          <a:xfrm>
            <a:off x="4306074" y="740125"/>
            <a:ext cx="3605700" cy="49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419" sz="1600">
                <a:latin typeface="Lexend"/>
                <a:ea typeface="Lexend"/>
                <a:cs typeface="Lexend"/>
                <a:sym typeface="Lexend"/>
              </a:rPr>
              <a:t>Contexto Comercial</a:t>
            </a:r>
            <a:endParaRPr b="1" sz="1600">
              <a:latin typeface="Lexend"/>
              <a:ea typeface="Lexend"/>
              <a:cs typeface="Lexend"/>
              <a:sym typeface="Lexend"/>
            </a:endParaRPr>
          </a:p>
        </p:txBody>
      </p:sp>
      <p:cxnSp>
        <p:nvCxnSpPr>
          <p:cNvPr id="73" name="Google Shape;73;p15"/>
          <p:cNvCxnSpPr/>
          <p:nvPr/>
        </p:nvCxnSpPr>
        <p:spPr>
          <a:xfrm>
            <a:off x="3967794" y="818700"/>
            <a:ext cx="0" cy="4040400"/>
          </a:xfrm>
          <a:prstGeom prst="straightConnector1">
            <a:avLst/>
          </a:prstGeom>
          <a:noFill/>
          <a:ln cap="flat" cmpd="sng" w="38100">
            <a:solidFill>
              <a:schemeClr val="dk1"/>
            </a:solidFill>
            <a:prstDash val="solid"/>
            <a:round/>
            <a:headEnd len="med" w="med" type="none"/>
            <a:tailEnd len="med" w="med" type="none"/>
          </a:ln>
        </p:spPr>
      </p:cxnSp>
      <p:sp>
        <p:nvSpPr>
          <p:cNvPr id="74" name="Google Shape;74;p15"/>
          <p:cNvSpPr txBox="1"/>
          <p:nvPr>
            <p:ph idx="4294967295" type="ctrTitle"/>
          </p:nvPr>
        </p:nvSpPr>
        <p:spPr>
          <a:xfrm>
            <a:off x="307225" y="1232125"/>
            <a:ext cx="3320100" cy="27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00">
                <a:latin typeface="Lexend"/>
                <a:ea typeface="Lexend"/>
                <a:cs typeface="Lexend"/>
                <a:sym typeface="Lexend"/>
              </a:rPr>
              <a:t>Se lleva un análisis del mercado automotríz de Australia, utilizando los registros de ventas con modelos desde 1940 hasta 2022. El objetivo es identificar tendencias y patrones en los precios y las preferencias en los vehículos, para así entender mejor el mercado y adaptar estrategias de negocio en consecuencia.</a:t>
            </a:r>
            <a:endParaRPr sz="1400">
              <a:latin typeface="Lexend"/>
              <a:ea typeface="Lexend"/>
              <a:cs typeface="Lexend"/>
              <a:sym typeface="Lexend"/>
            </a:endParaRPr>
          </a:p>
        </p:txBody>
      </p:sp>
      <p:sp>
        <p:nvSpPr>
          <p:cNvPr id="75" name="Google Shape;75;p15"/>
          <p:cNvSpPr txBox="1"/>
          <p:nvPr>
            <p:ph idx="4294967295" type="ctrTitle"/>
          </p:nvPr>
        </p:nvSpPr>
        <p:spPr>
          <a:xfrm>
            <a:off x="4306075" y="1232125"/>
            <a:ext cx="4260300" cy="27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00">
                <a:latin typeface="Lexend"/>
                <a:ea typeface="Lexend"/>
                <a:cs typeface="Lexend"/>
                <a:sym typeface="Lexend"/>
              </a:rPr>
              <a:t>Este proyecto se enfoca en el mercado automotriz de Australia, un sector altamente competitivo e influenciado por la economía, la cultura local y las condiciones geográficas del país. Entender estos factores es clave para optimizar las estrategias de marketing y ventas, permitiendo a los concesionarios y fabricantes adaptarse a las fluctuaciones del mercado y las preferencias cambiantes del consumidor.</a:t>
            </a:r>
            <a:endParaRPr sz="1400">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4294967295" type="ctrTitle"/>
          </p:nvPr>
        </p:nvSpPr>
        <p:spPr>
          <a:xfrm>
            <a:off x="234885" y="157560"/>
            <a:ext cx="4260300" cy="4920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Lexend"/>
              <a:buAutoNum type="arabicPeriod" startAt="2"/>
            </a:pPr>
            <a:r>
              <a:rPr b="1" lang="es-419" sz="1600">
                <a:latin typeface="Lexend"/>
                <a:ea typeface="Lexend"/>
                <a:cs typeface="Lexend"/>
                <a:sym typeface="Lexend"/>
              </a:rPr>
              <a:t>Metadata</a:t>
            </a:r>
            <a:endParaRPr b="1" sz="1600">
              <a:latin typeface="Lexend"/>
              <a:ea typeface="Lexend"/>
              <a:cs typeface="Lexend"/>
              <a:sym typeface="Lexend"/>
            </a:endParaRPr>
          </a:p>
        </p:txBody>
      </p:sp>
      <p:sp>
        <p:nvSpPr>
          <p:cNvPr id="81" name="Google Shape;81;p16"/>
          <p:cNvSpPr txBox="1"/>
          <p:nvPr>
            <p:ph idx="4294967295" type="ctrTitle"/>
          </p:nvPr>
        </p:nvSpPr>
        <p:spPr>
          <a:xfrm>
            <a:off x="307225" y="782350"/>
            <a:ext cx="8591700" cy="40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400">
                <a:latin typeface="Lexend"/>
                <a:ea typeface="Lexend"/>
                <a:cs typeface="Lexend"/>
                <a:sym typeface="Lexend"/>
              </a:rPr>
              <a:t>Fuente y Periodo:</a:t>
            </a:r>
            <a:endParaRPr b="1" sz="1400">
              <a:latin typeface="Lexend"/>
              <a:ea typeface="Lexend"/>
              <a:cs typeface="Lexend"/>
              <a:sym typeface="Lexend"/>
            </a:endParaRPr>
          </a:p>
          <a:p>
            <a:pPr indent="-317500" lvl="0" marL="457200" rtl="0" algn="l">
              <a:spcBef>
                <a:spcPts val="0"/>
              </a:spcBef>
              <a:spcAft>
                <a:spcPts val="0"/>
              </a:spcAft>
              <a:buSzPts val="1400"/>
              <a:buFont typeface="Lexend"/>
              <a:buChar char="●"/>
            </a:pPr>
            <a:r>
              <a:rPr b="1" lang="es-419" sz="1400">
                <a:latin typeface="Lexend"/>
                <a:ea typeface="Lexend"/>
                <a:cs typeface="Lexend"/>
                <a:sym typeface="Lexend"/>
              </a:rPr>
              <a:t>Fuente: </a:t>
            </a:r>
            <a:r>
              <a:rPr lang="es-419" sz="1400">
                <a:latin typeface="Lexend"/>
                <a:ea typeface="Lexend"/>
                <a:cs typeface="Lexend"/>
                <a:sym typeface="Lexend"/>
              </a:rPr>
              <a:t>Conjunto de datos público "Australian_Vehicle_Prices.csv".</a:t>
            </a:r>
            <a:endParaRPr sz="1400">
              <a:latin typeface="Lexend"/>
              <a:ea typeface="Lexend"/>
              <a:cs typeface="Lexend"/>
              <a:sym typeface="Lexend"/>
            </a:endParaRPr>
          </a:p>
          <a:p>
            <a:pPr indent="-317500" lvl="0" marL="457200" rtl="0" algn="l">
              <a:spcBef>
                <a:spcPts val="0"/>
              </a:spcBef>
              <a:spcAft>
                <a:spcPts val="0"/>
              </a:spcAft>
              <a:buSzPts val="1400"/>
              <a:buFont typeface="Lexend"/>
              <a:buChar char="●"/>
            </a:pPr>
            <a:r>
              <a:rPr b="1" lang="es-419" sz="1400">
                <a:latin typeface="Lexend"/>
                <a:ea typeface="Lexend"/>
                <a:cs typeface="Lexend"/>
                <a:sym typeface="Lexend"/>
              </a:rPr>
              <a:t>Periodo: </a:t>
            </a:r>
            <a:r>
              <a:rPr lang="es-419" sz="1400">
                <a:latin typeface="Lexend"/>
                <a:ea typeface="Lexend"/>
                <a:cs typeface="Lexend"/>
                <a:sym typeface="Lexend"/>
              </a:rPr>
              <a:t>1940 - 2022</a:t>
            </a:r>
            <a:endParaRPr sz="1400">
              <a:latin typeface="Lexend"/>
              <a:ea typeface="Lexend"/>
              <a:cs typeface="Lexend"/>
              <a:sym typeface="Lexend"/>
            </a:endParaRPr>
          </a:p>
          <a:p>
            <a:pPr indent="0" lvl="0" marL="0" rtl="0" algn="l">
              <a:spcBef>
                <a:spcPts val="0"/>
              </a:spcBef>
              <a:spcAft>
                <a:spcPts val="0"/>
              </a:spcAft>
              <a:buNone/>
            </a:pPr>
            <a:r>
              <a:t/>
            </a:r>
            <a:endParaRPr sz="1400">
              <a:latin typeface="Lexend"/>
              <a:ea typeface="Lexend"/>
              <a:cs typeface="Lexend"/>
              <a:sym typeface="Lexend"/>
            </a:endParaRPr>
          </a:p>
          <a:p>
            <a:pPr indent="0" lvl="0" marL="0" rtl="0" algn="l">
              <a:spcBef>
                <a:spcPts val="0"/>
              </a:spcBef>
              <a:spcAft>
                <a:spcPts val="0"/>
              </a:spcAft>
              <a:buNone/>
            </a:pPr>
            <a:r>
              <a:rPr b="1" lang="es-419" sz="1400">
                <a:latin typeface="Lexend"/>
                <a:ea typeface="Lexend"/>
                <a:cs typeface="Lexend"/>
                <a:sym typeface="Lexend"/>
              </a:rPr>
              <a:t>Detalles Técnicos:</a:t>
            </a:r>
            <a:endParaRPr b="1" sz="1400">
              <a:latin typeface="Lexend"/>
              <a:ea typeface="Lexend"/>
              <a:cs typeface="Lexend"/>
              <a:sym typeface="Lexend"/>
            </a:endParaRPr>
          </a:p>
          <a:p>
            <a:pPr indent="-317500" lvl="0" marL="457200" rtl="0" algn="l">
              <a:spcBef>
                <a:spcPts val="0"/>
              </a:spcBef>
              <a:spcAft>
                <a:spcPts val="0"/>
              </a:spcAft>
              <a:buSzPts val="1400"/>
              <a:buFont typeface="Lexend"/>
              <a:buChar char="●"/>
            </a:pPr>
            <a:r>
              <a:rPr b="1" lang="es-419" sz="1400">
                <a:latin typeface="Lexend"/>
                <a:ea typeface="Lexend"/>
                <a:cs typeface="Lexend"/>
                <a:sym typeface="Lexend"/>
              </a:rPr>
              <a:t>Volumen: </a:t>
            </a:r>
            <a:r>
              <a:rPr lang="es-419" sz="1400">
                <a:latin typeface="Lexend"/>
                <a:ea typeface="Lexend"/>
                <a:cs typeface="Lexend"/>
                <a:sym typeface="Lexend"/>
              </a:rPr>
              <a:t>16734 registros y 19 columnas.</a:t>
            </a:r>
            <a:endParaRPr sz="1400">
              <a:latin typeface="Lexend"/>
              <a:ea typeface="Lexend"/>
              <a:cs typeface="Lexend"/>
              <a:sym typeface="Lexend"/>
            </a:endParaRPr>
          </a:p>
          <a:p>
            <a:pPr indent="-317500" lvl="0" marL="457200" rtl="0" algn="l">
              <a:spcBef>
                <a:spcPts val="0"/>
              </a:spcBef>
              <a:spcAft>
                <a:spcPts val="0"/>
              </a:spcAft>
              <a:buSzPts val="1400"/>
              <a:buFont typeface="Lexend"/>
              <a:buChar char="●"/>
            </a:pPr>
            <a:r>
              <a:rPr b="1" lang="es-419" sz="1400">
                <a:latin typeface="Lexend"/>
                <a:ea typeface="Lexend"/>
                <a:cs typeface="Lexend"/>
                <a:sym typeface="Lexend"/>
              </a:rPr>
              <a:t>Formato: </a:t>
            </a:r>
            <a:r>
              <a:rPr lang="es-419" sz="1400">
                <a:latin typeface="Lexend"/>
                <a:ea typeface="Lexend"/>
                <a:cs typeface="Lexend"/>
                <a:sym typeface="Lexend"/>
              </a:rPr>
              <a:t>CSV.</a:t>
            </a:r>
            <a:endParaRPr sz="1400">
              <a:latin typeface="Lexend"/>
              <a:ea typeface="Lexend"/>
              <a:cs typeface="Lexend"/>
              <a:sym typeface="Lexend"/>
            </a:endParaRPr>
          </a:p>
          <a:p>
            <a:pPr indent="0" lvl="0" marL="0" rtl="0" algn="l">
              <a:spcBef>
                <a:spcPts val="0"/>
              </a:spcBef>
              <a:spcAft>
                <a:spcPts val="0"/>
              </a:spcAft>
              <a:buNone/>
            </a:pPr>
            <a:r>
              <a:t/>
            </a:r>
            <a:endParaRPr sz="1400">
              <a:latin typeface="Lexend"/>
              <a:ea typeface="Lexend"/>
              <a:cs typeface="Lexend"/>
              <a:sym typeface="Lexend"/>
            </a:endParaRPr>
          </a:p>
          <a:p>
            <a:pPr indent="0" lvl="0" marL="0" rtl="0" algn="l">
              <a:spcBef>
                <a:spcPts val="0"/>
              </a:spcBef>
              <a:spcAft>
                <a:spcPts val="0"/>
              </a:spcAft>
              <a:buNone/>
            </a:pPr>
            <a:r>
              <a:rPr b="1" lang="es-419" sz="1400">
                <a:latin typeface="Lexend"/>
                <a:ea typeface="Lexend"/>
                <a:cs typeface="Lexend"/>
                <a:sym typeface="Lexend"/>
              </a:rPr>
              <a:t>Calidad y Limpieza:</a:t>
            </a:r>
            <a:endParaRPr sz="1400">
              <a:latin typeface="Lexend"/>
              <a:ea typeface="Lexend"/>
              <a:cs typeface="Lexend"/>
              <a:sym typeface="Lexend"/>
            </a:endParaRPr>
          </a:p>
          <a:p>
            <a:pPr indent="-317500" lvl="0" marL="457200" rtl="0" algn="l">
              <a:spcBef>
                <a:spcPts val="0"/>
              </a:spcBef>
              <a:spcAft>
                <a:spcPts val="0"/>
              </a:spcAft>
              <a:buSzPts val="1400"/>
              <a:buFont typeface="Lexend"/>
              <a:buChar char="●"/>
            </a:pPr>
            <a:r>
              <a:rPr b="1" lang="es-419" sz="1400">
                <a:latin typeface="Lexend"/>
                <a:ea typeface="Lexend"/>
                <a:cs typeface="Lexend"/>
                <a:sym typeface="Lexend"/>
              </a:rPr>
              <a:t>Limpieza: </a:t>
            </a:r>
            <a:r>
              <a:rPr lang="es-419" sz="1400">
                <a:latin typeface="Lexend"/>
                <a:ea typeface="Lexend"/>
                <a:cs typeface="Lexend"/>
                <a:sym typeface="Lexend"/>
              </a:rPr>
              <a:t>Eliminación de columnas con registros faltantes, reestructuración de columnas y eliminación de duplicados.</a:t>
            </a:r>
            <a:endParaRPr sz="1400">
              <a:latin typeface="Lexend"/>
              <a:ea typeface="Lexend"/>
              <a:cs typeface="Lexend"/>
              <a:sym typeface="Lexend"/>
            </a:endParaRPr>
          </a:p>
          <a:p>
            <a:pPr indent="-317500" lvl="0" marL="457200" rtl="0" algn="l">
              <a:spcBef>
                <a:spcPts val="0"/>
              </a:spcBef>
              <a:spcAft>
                <a:spcPts val="0"/>
              </a:spcAft>
              <a:buSzPts val="1400"/>
              <a:buFont typeface="Lexend"/>
              <a:buChar char="●"/>
            </a:pPr>
            <a:r>
              <a:rPr b="1" lang="es-419" sz="1400">
                <a:latin typeface="Lexend"/>
                <a:ea typeface="Lexend"/>
                <a:cs typeface="Lexend"/>
                <a:sym typeface="Lexend"/>
              </a:rPr>
              <a:t>Verificación: </a:t>
            </a:r>
            <a:r>
              <a:rPr lang="es-419" sz="1400">
                <a:latin typeface="Lexend"/>
                <a:ea typeface="Lexend"/>
                <a:cs typeface="Lexend"/>
                <a:sym typeface="Lexend"/>
              </a:rPr>
              <a:t>Revisión de consistencia.</a:t>
            </a:r>
            <a:endParaRPr sz="1400">
              <a:latin typeface="Lexend"/>
              <a:ea typeface="Lexend"/>
              <a:cs typeface="Lexend"/>
              <a:sym typeface="Lexend"/>
            </a:endParaRPr>
          </a:p>
          <a:p>
            <a:pPr indent="0" lvl="0" marL="0" rtl="0" algn="l">
              <a:spcBef>
                <a:spcPts val="0"/>
              </a:spcBef>
              <a:spcAft>
                <a:spcPts val="0"/>
              </a:spcAft>
              <a:buNone/>
            </a:pPr>
            <a:r>
              <a:t/>
            </a:r>
            <a:endParaRPr sz="1400">
              <a:latin typeface="Lexend"/>
              <a:ea typeface="Lexend"/>
              <a:cs typeface="Lexend"/>
              <a:sym typeface="Lexend"/>
            </a:endParaRPr>
          </a:p>
          <a:p>
            <a:pPr indent="0" lvl="0" marL="0" rtl="0" algn="l">
              <a:spcBef>
                <a:spcPts val="0"/>
              </a:spcBef>
              <a:spcAft>
                <a:spcPts val="0"/>
              </a:spcAft>
              <a:buNone/>
            </a:pPr>
            <a:r>
              <a:rPr b="1" lang="es-419" sz="1400">
                <a:latin typeface="Lexend"/>
                <a:ea typeface="Lexend"/>
                <a:cs typeface="Lexend"/>
                <a:sym typeface="Lexend"/>
              </a:rPr>
              <a:t>Herramientas:</a:t>
            </a:r>
            <a:endParaRPr sz="1400">
              <a:latin typeface="Lexend"/>
              <a:ea typeface="Lexend"/>
              <a:cs typeface="Lexend"/>
              <a:sym typeface="Lexend"/>
            </a:endParaRPr>
          </a:p>
          <a:p>
            <a:pPr indent="-317500" lvl="0" marL="457200" rtl="0" algn="l">
              <a:spcBef>
                <a:spcPts val="0"/>
              </a:spcBef>
              <a:spcAft>
                <a:spcPts val="0"/>
              </a:spcAft>
              <a:buSzPts val="1400"/>
              <a:buFont typeface="Lexend"/>
              <a:buChar char="●"/>
            </a:pPr>
            <a:r>
              <a:rPr lang="es-419" sz="1400">
                <a:latin typeface="Lexend"/>
                <a:ea typeface="Lexend"/>
                <a:cs typeface="Lexend"/>
                <a:sym typeface="Lexend"/>
              </a:rPr>
              <a:t>Python: Pandas, Numpy, Matplotlib, Seaborn y Scikit-Learn. </a:t>
            </a:r>
            <a:endParaRPr sz="1400">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4294967295" type="ctrTitle"/>
          </p:nvPr>
        </p:nvSpPr>
        <p:spPr>
          <a:xfrm>
            <a:off x="234885" y="157560"/>
            <a:ext cx="4260300" cy="4920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Lexend"/>
              <a:buAutoNum type="arabicPeriod" startAt="3"/>
            </a:pPr>
            <a:r>
              <a:rPr b="1" lang="es-419" sz="1600">
                <a:latin typeface="Lexend"/>
                <a:ea typeface="Lexend"/>
                <a:cs typeface="Lexend"/>
                <a:sym typeface="Lexend"/>
              </a:rPr>
              <a:t>Hipótesis</a:t>
            </a:r>
            <a:endParaRPr b="1" sz="1600">
              <a:latin typeface="Lexend"/>
              <a:ea typeface="Lexend"/>
              <a:cs typeface="Lexend"/>
              <a:sym typeface="Lexend"/>
            </a:endParaRPr>
          </a:p>
        </p:txBody>
      </p:sp>
      <p:sp>
        <p:nvSpPr>
          <p:cNvPr id="87" name="Google Shape;87;p17"/>
          <p:cNvSpPr txBox="1"/>
          <p:nvPr>
            <p:ph idx="4294967295" type="ctrTitle"/>
          </p:nvPr>
        </p:nvSpPr>
        <p:spPr>
          <a:xfrm>
            <a:off x="327900" y="951300"/>
            <a:ext cx="8488200" cy="3240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exend"/>
              <a:buChar char="●"/>
            </a:pPr>
            <a:r>
              <a:rPr b="1" lang="es-419" sz="1600">
                <a:latin typeface="Lexend"/>
                <a:ea typeface="Lexend"/>
                <a:cs typeface="Lexend"/>
                <a:sym typeface="Lexend"/>
              </a:rPr>
              <a:t>Aumento progresivo de precios: </a:t>
            </a:r>
            <a:r>
              <a:rPr lang="es-419" sz="1600">
                <a:latin typeface="Lexend"/>
                <a:ea typeface="Lexend"/>
                <a:cs typeface="Lexend"/>
                <a:sym typeface="Lexend"/>
              </a:rPr>
              <a:t>Esperamos que los autos más nuevos sean más caros debido a la inflación y avances en tecnología.</a:t>
            </a:r>
            <a:endParaRPr sz="1600">
              <a:latin typeface="Lexend"/>
              <a:ea typeface="Lexend"/>
              <a:cs typeface="Lexend"/>
              <a:sym typeface="Lexend"/>
            </a:endParaRPr>
          </a:p>
          <a:p>
            <a:pPr indent="0" lvl="0" marL="457200" rtl="0" algn="l">
              <a:spcBef>
                <a:spcPts val="0"/>
              </a:spcBef>
              <a:spcAft>
                <a:spcPts val="0"/>
              </a:spcAft>
              <a:buNone/>
            </a:pPr>
            <a:r>
              <a:t/>
            </a:r>
            <a:endParaRPr b="1" sz="1600">
              <a:latin typeface="Lexend"/>
              <a:ea typeface="Lexend"/>
              <a:cs typeface="Lexend"/>
              <a:sym typeface="Lexend"/>
            </a:endParaRPr>
          </a:p>
          <a:p>
            <a:pPr indent="-330200" lvl="0" marL="457200" rtl="0" algn="l">
              <a:spcBef>
                <a:spcPts val="0"/>
              </a:spcBef>
              <a:spcAft>
                <a:spcPts val="0"/>
              </a:spcAft>
              <a:buSzPts val="1600"/>
              <a:buFont typeface="Lexend"/>
              <a:buChar char="●"/>
            </a:pPr>
            <a:r>
              <a:rPr b="1" lang="es-419" sz="1600">
                <a:latin typeface="Lexend"/>
                <a:ea typeface="Lexend"/>
                <a:cs typeface="Lexend"/>
                <a:sym typeface="Lexend"/>
              </a:rPr>
              <a:t>Influencia de la condición del vehículo en su precio: </a:t>
            </a:r>
            <a:r>
              <a:rPr lang="es-419" sz="1600">
                <a:latin typeface="Lexend"/>
                <a:ea typeface="Lexend"/>
                <a:cs typeface="Lexend"/>
                <a:sym typeface="Lexend"/>
              </a:rPr>
              <a:t>Anticipamos que los vehículos nuevos costarán más que los usados debido a la depreciación.</a:t>
            </a:r>
            <a:endParaRPr sz="1600">
              <a:latin typeface="Lexend"/>
              <a:ea typeface="Lexend"/>
              <a:cs typeface="Lexend"/>
              <a:sym typeface="Lexend"/>
            </a:endParaRPr>
          </a:p>
          <a:p>
            <a:pPr indent="0" lvl="0" marL="457200" rtl="0" algn="l">
              <a:spcBef>
                <a:spcPts val="0"/>
              </a:spcBef>
              <a:spcAft>
                <a:spcPts val="0"/>
              </a:spcAft>
              <a:buNone/>
            </a:pPr>
            <a:r>
              <a:t/>
            </a:r>
            <a:endParaRPr b="1" sz="1600">
              <a:latin typeface="Lexend"/>
              <a:ea typeface="Lexend"/>
              <a:cs typeface="Lexend"/>
              <a:sym typeface="Lexend"/>
            </a:endParaRPr>
          </a:p>
          <a:p>
            <a:pPr indent="-330200" lvl="0" marL="457200" rtl="0" algn="l">
              <a:spcBef>
                <a:spcPts val="0"/>
              </a:spcBef>
              <a:spcAft>
                <a:spcPts val="0"/>
              </a:spcAft>
              <a:buSzPts val="1600"/>
              <a:buFont typeface="Lexend"/>
              <a:buChar char="●"/>
            </a:pPr>
            <a:r>
              <a:rPr b="1" lang="es-419" sz="1600">
                <a:latin typeface="Lexend"/>
                <a:ea typeface="Lexend"/>
                <a:cs typeface="Lexend"/>
                <a:sym typeface="Lexend"/>
              </a:rPr>
              <a:t>Relación inversa entre kilometraje y precio: </a:t>
            </a:r>
            <a:r>
              <a:rPr lang="es-419" sz="1600">
                <a:latin typeface="Lexend"/>
                <a:ea typeface="Lexend"/>
                <a:cs typeface="Lexend"/>
                <a:sym typeface="Lexend"/>
              </a:rPr>
              <a:t>Predecimos que los autos con mayor kilometraje tendrán precios más bajos, reflejando su uso y desgaste.</a:t>
            </a:r>
            <a:endParaRPr sz="1600">
              <a:latin typeface="Lexend"/>
              <a:ea typeface="Lexend"/>
              <a:cs typeface="Lexend"/>
              <a:sym typeface="Lexend"/>
            </a:endParaRPr>
          </a:p>
          <a:p>
            <a:pPr indent="0" lvl="0" marL="457200" rtl="0" algn="l">
              <a:spcBef>
                <a:spcPts val="0"/>
              </a:spcBef>
              <a:spcAft>
                <a:spcPts val="0"/>
              </a:spcAft>
              <a:buNone/>
            </a:pPr>
            <a:r>
              <a:t/>
            </a:r>
            <a:endParaRPr sz="1600">
              <a:latin typeface="Lexend"/>
              <a:ea typeface="Lexend"/>
              <a:cs typeface="Lexend"/>
              <a:sym typeface="Lexend"/>
            </a:endParaRPr>
          </a:p>
          <a:p>
            <a:pPr indent="-330200" lvl="0" marL="457200" rtl="0" algn="l">
              <a:spcBef>
                <a:spcPts val="0"/>
              </a:spcBef>
              <a:spcAft>
                <a:spcPts val="0"/>
              </a:spcAft>
              <a:buSzPts val="1600"/>
              <a:buFont typeface="Lexend"/>
              <a:buChar char="●"/>
            </a:pPr>
            <a:r>
              <a:rPr b="1" lang="es-419" sz="1600">
                <a:latin typeface="Lexend"/>
                <a:ea typeface="Lexend"/>
                <a:cs typeface="Lexend"/>
                <a:sym typeface="Lexend"/>
              </a:rPr>
              <a:t>Predominio de ciertas marcas: </a:t>
            </a:r>
            <a:r>
              <a:rPr lang="es-419" sz="1600">
                <a:latin typeface="Lexend"/>
                <a:ea typeface="Lexend"/>
                <a:cs typeface="Lexend"/>
                <a:sym typeface="Lexend"/>
              </a:rPr>
              <a:t>Creemos que algunas marcas serán más populares y registrarán mayores ventas, lo que podría señalar una fuerte lealtad de marca o percepción de calidad.</a:t>
            </a:r>
            <a:endParaRPr sz="1600">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4294967295" type="ctrTitle"/>
          </p:nvPr>
        </p:nvSpPr>
        <p:spPr>
          <a:xfrm>
            <a:off x="234873" y="157550"/>
            <a:ext cx="4877400" cy="4920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Lexend"/>
              <a:buAutoNum type="arabicPeriod" startAt="4"/>
            </a:pPr>
            <a:r>
              <a:rPr b="1" lang="es-419" sz="1600">
                <a:latin typeface="Lexend"/>
                <a:ea typeface="Lexend"/>
                <a:cs typeface="Lexend"/>
                <a:sym typeface="Lexend"/>
              </a:rPr>
              <a:t>Análisis Exploratorio de Datos (EDA)</a:t>
            </a:r>
            <a:endParaRPr b="1" sz="1600">
              <a:latin typeface="Lexend"/>
              <a:ea typeface="Lexend"/>
              <a:cs typeface="Lexend"/>
              <a:sym typeface="Lexend"/>
            </a:endParaRPr>
          </a:p>
        </p:txBody>
      </p:sp>
      <p:pic>
        <p:nvPicPr>
          <p:cNvPr id="93" name="Google Shape;93;p18"/>
          <p:cNvPicPr preferRelativeResize="0"/>
          <p:nvPr/>
        </p:nvPicPr>
        <p:blipFill>
          <a:blip r:embed="rId3">
            <a:alphaModFix/>
          </a:blip>
          <a:stretch>
            <a:fillRect/>
          </a:stretch>
        </p:blipFill>
        <p:spPr>
          <a:xfrm>
            <a:off x="4212400" y="1153722"/>
            <a:ext cx="4877372" cy="2972424"/>
          </a:xfrm>
          <a:prstGeom prst="rect">
            <a:avLst/>
          </a:prstGeom>
          <a:noFill/>
          <a:ln>
            <a:noFill/>
          </a:ln>
        </p:spPr>
      </p:pic>
      <p:sp>
        <p:nvSpPr>
          <p:cNvPr id="94" name="Google Shape;94;p18"/>
          <p:cNvSpPr/>
          <p:nvPr/>
        </p:nvSpPr>
        <p:spPr>
          <a:xfrm>
            <a:off x="8773923" y="1017350"/>
            <a:ext cx="315900" cy="276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8"/>
          <p:cNvSpPr txBox="1"/>
          <p:nvPr>
            <p:ph idx="4294967295" type="ctrTitle"/>
          </p:nvPr>
        </p:nvSpPr>
        <p:spPr>
          <a:xfrm>
            <a:off x="234875" y="1142700"/>
            <a:ext cx="3903000" cy="32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200">
                <a:latin typeface="Lexend"/>
                <a:ea typeface="Lexend"/>
                <a:cs typeface="Lexend"/>
                <a:sym typeface="Lexend"/>
              </a:rPr>
              <a:t>La gráfica de la derecha muestra el cambio en el precio medio de los vehículos en Australia desde 1980 hasta 2023.</a:t>
            </a:r>
            <a:endParaRPr sz="1200">
              <a:latin typeface="Lexend"/>
              <a:ea typeface="Lexend"/>
              <a:cs typeface="Lexend"/>
              <a:sym typeface="Lexend"/>
            </a:endParaRPr>
          </a:p>
          <a:p>
            <a:pPr indent="0" lvl="0" marL="0" rtl="0" algn="l">
              <a:spcBef>
                <a:spcPts val="1000"/>
              </a:spcBef>
              <a:spcAft>
                <a:spcPts val="0"/>
              </a:spcAft>
              <a:buClr>
                <a:schemeClr val="dk1"/>
              </a:buClr>
              <a:buSzPts val="1100"/>
              <a:buFont typeface="Arial"/>
              <a:buNone/>
            </a:pPr>
            <a:r>
              <a:rPr lang="es-419" sz="1200">
                <a:latin typeface="Lexend"/>
                <a:ea typeface="Lexend"/>
                <a:cs typeface="Lexend"/>
                <a:sym typeface="Lexend"/>
              </a:rPr>
              <a:t>Los autos de las décadas de 1980 y 1990 muestran una gama diversa de precios, con picos destacados que pueden reflejar el alto valor de autos de colección o clásicos.</a:t>
            </a:r>
            <a:endParaRPr sz="1200">
              <a:latin typeface="Lexend"/>
              <a:ea typeface="Lexend"/>
              <a:cs typeface="Lexend"/>
              <a:sym typeface="Lexend"/>
            </a:endParaRPr>
          </a:p>
          <a:p>
            <a:pPr indent="0" lvl="0" marL="0" rtl="0" algn="l">
              <a:spcBef>
                <a:spcPts val="1000"/>
              </a:spcBef>
              <a:spcAft>
                <a:spcPts val="1000"/>
              </a:spcAft>
              <a:buNone/>
            </a:pPr>
            <a:r>
              <a:rPr lang="es-419" sz="1200">
                <a:latin typeface="Lexend"/>
                <a:ea typeface="Lexend"/>
                <a:cs typeface="Lexend"/>
                <a:sym typeface="Lexend"/>
              </a:rPr>
              <a:t>A partir del 2000, la tendencia en los precios es ascendente, lo que sugiere una mayor apreciación por vehículos recientes con tecnologías avanzadas. La menor variabilidad en los precios de los modelos más nuevos indica un mercado más estable y predecible, valiosa información para ajustar estrategias de marketing y precios.</a:t>
            </a:r>
            <a:endParaRPr sz="1200">
              <a:latin typeface="Lexend"/>
              <a:ea typeface="Lexend"/>
              <a:cs typeface="Lexend"/>
              <a:sym typeface="Lexend"/>
            </a:endParaRPr>
          </a:p>
        </p:txBody>
      </p:sp>
      <p:sp>
        <p:nvSpPr>
          <p:cNvPr id="96" name="Google Shape;96;p18"/>
          <p:cNvSpPr txBox="1"/>
          <p:nvPr/>
        </p:nvSpPr>
        <p:spPr>
          <a:xfrm>
            <a:off x="234875" y="773392"/>
            <a:ext cx="390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419" sz="1200">
                <a:solidFill>
                  <a:schemeClr val="dk1"/>
                </a:solidFill>
                <a:latin typeface="Lexend"/>
                <a:ea typeface="Lexend"/>
                <a:cs typeface="Lexend"/>
                <a:sym typeface="Lexend"/>
              </a:rPr>
              <a:t>Cambio de precio respecto al año del auto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4393450" y="1105625"/>
            <a:ext cx="4605247" cy="2812845"/>
          </a:xfrm>
          <a:prstGeom prst="rect">
            <a:avLst/>
          </a:prstGeom>
          <a:noFill/>
          <a:ln>
            <a:noFill/>
          </a:ln>
        </p:spPr>
      </p:pic>
      <p:sp>
        <p:nvSpPr>
          <p:cNvPr id="102" name="Google Shape;102;p19"/>
          <p:cNvSpPr/>
          <p:nvPr/>
        </p:nvSpPr>
        <p:spPr>
          <a:xfrm>
            <a:off x="8703808" y="3779882"/>
            <a:ext cx="294900" cy="25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9"/>
          <p:cNvSpPr txBox="1"/>
          <p:nvPr>
            <p:ph idx="4294967295" type="ctrTitle"/>
          </p:nvPr>
        </p:nvSpPr>
        <p:spPr>
          <a:xfrm>
            <a:off x="224625" y="755250"/>
            <a:ext cx="3903000" cy="38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200">
                <a:latin typeface="Lexend"/>
                <a:ea typeface="Lexend"/>
                <a:cs typeface="Lexend"/>
                <a:sym typeface="Lexend"/>
              </a:rPr>
              <a:t>La gráfica de la derecha se muestra un gráfico de caja y bigote, que proporciona una comparación entre los precios y las condiciones de los vehículos.</a:t>
            </a:r>
            <a:endParaRPr sz="1200">
              <a:latin typeface="Lexend"/>
              <a:ea typeface="Lexend"/>
              <a:cs typeface="Lexend"/>
              <a:sym typeface="Lexend"/>
            </a:endParaRPr>
          </a:p>
          <a:p>
            <a:pPr indent="0" lvl="0" marL="0" rtl="0" algn="l">
              <a:spcBef>
                <a:spcPts val="1000"/>
              </a:spcBef>
              <a:spcAft>
                <a:spcPts val="0"/>
              </a:spcAft>
              <a:buClr>
                <a:schemeClr val="dk1"/>
              </a:buClr>
              <a:buSzPts val="1100"/>
              <a:buFont typeface="Arial"/>
              <a:buNone/>
            </a:pPr>
            <a:r>
              <a:rPr lang="es-419" sz="1200">
                <a:latin typeface="Lexend"/>
                <a:ea typeface="Lexend"/>
                <a:cs typeface="Lexend"/>
                <a:sym typeface="Lexend"/>
              </a:rPr>
              <a:t>Los autos nuevos tienen una media de precio alta en comparación a las demás condiciones, lo que sugiere que los compradores están dispuestos a pagar más por un auto nuevo, posiblemente debido a factores como tecnologías actualizadas, garantías y el valor percibido de un auto nuevo.</a:t>
            </a:r>
            <a:endParaRPr sz="1200">
              <a:latin typeface="Lexend"/>
              <a:ea typeface="Lexend"/>
              <a:cs typeface="Lexend"/>
              <a:sym typeface="Lexend"/>
            </a:endParaRPr>
          </a:p>
          <a:p>
            <a:pPr indent="0" lvl="0" marL="0" rtl="0" algn="l">
              <a:spcBef>
                <a:spcPts val="1000"/>
              </a:spcBef>
              <a:spcAft>
                <a:spcPts val="0"/>
              </a:spcAft>
              <a:buClr>
                <a:schemeClr val="dk1"/>
              </a:buClr>
              <a:buSzPts val="1100"/>
              <a:buFont typeface="Arial"/>
              <a:buNone/>
            </a:pPr>
            <a:r>
              <a:rPr lang="es-419" sz="1200">
                <a:latin typeface="Lexend"/>
                <a:ea typeface="Lexend"/>
                <a:cs typeface="Lexend"/>
                <a:sym typeface="Lexend"/>
              </a:rPr>
              <a:t>Se aprecia una notable dispersión de los autos usados, lo que indica que hay factores individuales que afectan significativamente el precio.</a:t>
            </a:r>
            <a:endParaRPr sz="1200">
              <a:latin typeface="Lexend"/>
              <a:ea typeface="Lexend"/>
              <a:cs typeface="Lexend"/>
              <a:sym typeface="Lexend"/>
            </a:endParaRPr>
          </a:p>
          <a:p>
            <a:pPr indent="0" lvl="0" marL="0" rtl="0" algn="l">
              <a:spcBef>
                <a:spcPts val="1000"/>
              </a:spcBef>
              <a:spcAft>
                <a:spcPts val="1000"/>
              </a:spcAft>
              <a:buNone/>
            </a:pPr>
            <a:r>
              <a:rPr lang="es-419" sz="1200">
                <a:latin typeface="Lexend"/>
                <a:ea typeface="Lexend"/>
                <a:cs typeface="Lexend"/>
                <a:sym typeface="Lexend"/>
              </a:rPr>
              <a:t>A pesar de la tendencia de precios altos, algunos vehículos nuevos tienen precios excepcionalmente altos, probablemente correspondiente a modelos de lujo o con equipamiento premium.</a:t>
            </a:r>
            <a:endParaRPr sz="1200">
              <a:latin typeface="Lexend"/>
              <a:ea typeface="Lexend"/>
              <a:cs typeface="Lexend"/>
              <a:sym typeface="Lexend"/>
            </a:endParaRPr>
          </a:p>
        </p:txBody>
      </p:sp>
      <p:sp>
        <p:nvSpPr>
          <p:cNvPr id="104" name="Google Shape;104;p19"/>
          <p:cNvSpPr txBox="1"/>
          <p:nvPr/>
        </p:nvSpPr>
        <p:spPr>
          <a:xfrm>
            <a:off x="224625" y="385942"/>
            <a:ext cx="390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419" sz="1200">
                <a:solidFill>
                  <a:schemeClr val="dk1"/>
                </a:solidFill>
                <a:latin typeface="Lexend"/>
                <a:ea typeface="Lexend"/>
                <a:cs typeface="Lexend"/>
                <a:sym typeface="Lexend"/>
              </a:rPr>
              <a:t>Impacto de la condición del auto en el precio</a:t>
            </a:r>
            <a:endParaRPr b="1" sz="1200">
              <a:solidFill>
                <a:schemeClr val="dk1"/>
              </a:solidFill>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a:blip r:embed="rId3">
            <a:alphaModFix/>
          </a:blip>
          <a:stretch>
            <a:fillRect/>
          </a:stretch>
        </p:blipFill>
        <p:spPr>
          <a:xfrm>
            <a:off x="4137875" y="1009925"/>
            <a:ext cx="4860899" cy="3002364"/>
          </a:xfrm>
          <a:prstGeom prst="rect">
            <a:avLst/>
          </a:prstGeom>
          <a:noFill/>
          <a:ln>
            <a:noFill/>
          </a:ln>
        </p:spPr>
      </p:pic>
      <p:sp>
        <p:nvSpPr>
          <p:cNvPr id="110" name="Google Shape;110;p20"/>
          <p:cNvSpPr txBox="1"/>
          <p:nvPr>
            <p:ph idx="4294967295" type="ctrTitle"/>
          </p:nvPr>
        </p:nvSpPr>
        <p:spPr>
          <a:xfrm>
            <a:off x="234875" y="818250"/>
            <a:ext cx="3903000" cy="350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200">
                <a:latin typeface="Lexend"/>
                <a:ea typeface="Lexend"/>
                <a:cs typeface="Lexend"/>
                <a:sym typeface="Lexend"/>
              </a:rPr>
              <a:t>La gráfica de la derecha se muestra la dispersión del precio respecto al kilometraje.</a:t>
            </a:r>
            <a:endParaRPr sz="1200">
              <a:latin typeface="Lexend"/>
              <a:ea typeface="Lexend"/>
              <a:cs typeface="Lexend"/>
              <a:sym typeface="Lexend"/>
            </a:endParaRPr>
          </a:p>
          <a:p>
            <a:pPr indent="0" lvl="0" marL="0" rtl="0" algn="l">
              <a:spcBef>
                <a:spcPts val="1000"/>
              </a:spcBef>
              <a:spcAft>
                <a:spcPts val="0"/>
              </a:spcAft>
              <a:buNone/>
            </a:pPr>
            <a:r>
              <a:rPr lang="es-419" sz="1200">
                <a:latin typeface="Lexend"/>
                <a:ea typeface="Lexend"/>
                <a:cs typeface="Lexend"/>
                <a:sym typeface="Lexend"/>
              </a:rPr>
              <a:t>Existe una tendencia clara que indica que entre mayor kilometraje tiene un vehículo, su precio tiende a disminuir. </a:t>
            </a:r>
            <a:endParaRPr sz="1200">
              <a:latin typeface="Lexend"/>
              <a:ea typeface="Lexend"/>
              <a:cs typeface="Lexend"/>
              <a:sym typeface="Lexend"/>
            </a:endParaRPr>
          </a:p>
          <a:p>
            <a:pPr indent="0" lvl="0" marL="0" rtl="0" algn="l">
              <a:spcBef>
                <a:spcPts val="1000"/>
              </a:spcBef>
              <a:spcAft>
                <a:spcPts val="0"/>
              </a:spcAft>
              <a:buNone/>
            </a:pPr>
            <a:r>
              <a:rPr lang="es-419" sz="1200">
                <a:latin typeface="Lexend"/>
                <a:ea typeface="Lexend"/>
                <a:cs typeface="Lexend"/>
                <a:sym typeface="Lexend"/>
              </a:rPr>
              <a:t>Los vehículos con menor kilometraje tienden a tener precios más altos, sugiriendo que el kilometraje es un indicador de valor para los consumidores, posiblemente debido a una esperanza de vida más larga y menos desgaste.</a:t>
            </a:r>
            <a:endParaRPr sz="1200">
              <a:latin typeface="Lexend"/>
              <a:ea typeface="Lexend"/>
              <a:cs typeface="Lexend"/>
              <a:sym typeface="Lexend"/>
            </a:endParaRPr>
          </a:p>
          <a:p>
            <a:pPr indent="0" lvl="0" marL="0" rtl="0" algn="l">
              <a:spcBef>
                <a:spcPts val="1000"/>
              </a:spcBef>
              <a:spcAft>
                <a:spcPts val="1000"/>
              </a:spcAft>
              <a:buNone/>
            </a:pPr>
            <a:r>
              <a:rPr lang="es-419" sz="1200">
                <a:latin typeface="Lexend"/>
                <a:ea typeface="Lexend"/>
                <a:cs typeface="Lexend"/>
                <a:sym typeface="Lexend"/>
              </a:rPr>
              <a:t>La mayoría de autos se aglomera en la parte inferior izquierda, mostrando que la mayoría de autos tienen precios bajos y kilometrajes bajos a moderados, lo que puede representar el segmento de vehículos de uso diario.</a:t>
            </a:r>
            <a:endParaRPr sz="1200">
              <a:latin typeface="Lexend"/>
              <a:ea typeface="Lexend"/>
              <a:cs typeface="Lexend"/>
              <a:sym typeface="Lexend"/>
            </a:endParaRPr>
          </a:p>
        </p:txBody>
      </p:sp>
      <p:sp>
        <p:nvSpPr>
          <p:cNvPr id="111" name="Google Shape;111;p20"/>
          <p:cNvSpPr/>
          <p:nvPr/>
        </p:nvSpPr>
        <p:spPr>
          <a:xfrm>
            <a:off x="8673677" y="3910124"/>
            <a:ext cx="325200" cy="28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20"/>
          <p:cNvSpPr txBox="1"/>
          <p:nvPr/>
        </p:nvSpPr>
        <p:spPr>
          <a:xfrm>
            <a:off x="234875" y="448942"/>
            <a:ext cx="390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419" sz="1200">
                <a:solidFill>
                  <a:schemeClr val="dk1"/>
                </a:solidFill>
                <a:latin typeface="Lexend"/>
                <a:ea typeface="Lexend"/>
                <a:cs typeface="Lexend"/>
                <a:sym typeface="Lexend"/>
              </a:rPr>
              <a:t>Relación entre el precio y el kilometraje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idx="4294967295" type="ctrTitle"/>
          </p:nvPr>
        </p:nvSpPr>
        <p:spPr>
          <a:xfrm>
            <a:off x="234875" y="818250"/>
            <a:ext cx="3903000" cy="350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200">
                <a:latin typeface="Lexend"/>
                <a:ea typeface="Lexend"/>
                <a:cs typeface="Lexend"/>
                <a:sym typeface="Lexend"/>
              </a:rPr>
              <a:t>La gráfica de la derecha se muestra la cantidad de ventas por marca.</a:t>
            </a:r>
            <a:endParaRPr sz="1200">
              <a:latin typeface="Lexend"/>
              <a:ea typeface="Lexend"/>
              <a:cs typeface="Lexend"/>
              <a:sym typeface="Lexend"/>
            </a:endParaRPr>
          </a:p>
          <a:p>
            <a:pPr indent="0" lvl="0" marL="0" rtl="0" algn="l">
              <a:spcBef>
                <a:spcPts val="1000"/>
              </a:spcBef>
              <a:spcAft>
                <a:spcPts val="0"/>
              </a:spcAft>
              <a:buNone/>
            </a:pPr>
            <a:r>
              <a:rPr lang="es-419" sz="1200">
                <a:latin typeface="Lexend"/>
                <a:ea typeface="Lexend"/>
                <a:cs typeface="Lexend"/>
                <a:sym typeface="Lexend"/>
              </a:rPr>
              <a:t>Toyota, Hyundai y Mazda lideran significativamente el mercado, lo que sugiere fuerte preferencia del consumidor por estas marcas.</a:t>
            </a:r>
            <a:endParaRPr sz="1200">
              <a:latin typeface="Lexend"/>
              <a:ea typeface="Lexend"/>
              <a:cs typeface="Lexend"/>
              <a:sym typeface="Lexend"/>
            </a:endParaRPr>
          </a:p>
          <a:p>
            <a:pPr indent="0" lvl="0" marL="0" rtl="0" algn="l">
              <a:spcBef>
                <a:spcPts val="1000"/>
              </a:spcBef>
              <a:spcAft>
                <a:spcPts val="0"/>
              </a:spcAft>
              <a:buNone/>
            </a:pPr>
            <a:r>
              <a:rPr lang="es-419" sz="1200">
                <a:latin typeface="Lexend"/>
                <a:ea typeface="Lexend"/>
                <a:cs typeface="Lexend"/>
                <a:sym typeface="Lexend"/>
              </a:rPr>
              <a:t>Marcas como Ford, Holden y Mitsubishi muestran una sólida presencia en el mercado, indicando una gran competencia, que a menudo equilibra la asequibilidad con las características avanzadas.</a:t>
            </a:r>
            <a:endParaRPr sz="1200">
              <a:latin typeface="Lexend"/>
              <a:ea typeface="Lexend"/>
              <a:cs typeface="Lexend"/>
              <a:sym typeface="Lexend"/>
            </a:endParaRPr>
          </a:p>
          <a:p>
            <a:pPr indent="0" lvl="0" marL="0" rtl="0" algn="l">
              <a:spcBef>
                <a:spcPts val="1000"/>
              </a:spcBef>
              <a:spcAft>
                <a:spcPts val="1000"/>
              </a:spcAft>
              <a:buNone/>
            </a:pPr>
            <a:r>
              <a:rPr lang="es-419" sz="1200">
                <a:latin typeface="Lexend"/>
                <a:ea typeface="Lexend"/>
                <a:cs typeface="Lexend"/>
                <a:sym typeface="Lexend"/>
              </a:rPr>
              <a:t>Mercedes-Benz, Subaru y BMW tienen una participación de mercado notable, aunque no a la escala de los líderes del mercado. Esto refleja un nicho significativo para los consumidores que valoran el prestigio y las características de alto rendimiento.</a:t>
            </a:r>
            <a:endParaRPr sz="1200">
              <a:latin typeface="Lexend"/>
              <a:ea typeface="Lexend"/>
              <a:cs typeface="Lexend"/>
              <a:sym typeface="Lexend"/>
            </a:endParaRPr>
          </a:p>
        </p:txBody>
      </p:sp>
      <p:sp>
        <p:nvSpPr>
          <p:cNvPr id="118" name="Google Shape;118;p21"/>
          <p:cNvSpPr txBox="1"/>
          <p:nvPr/>
        </p:nvSpPr>
        <p:spPr>
          <a:xfrm>
            <a:off x="234875" y="448942"/>
            <a:ext cx="390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419" sz="1200">
                <a:solidFill>
                  <a:schemeClr val="dk1"/>
                </a:solidFill>
                <a:latin typeface="Lexend"/>
                <a:ea typeface="Lexend"/>
                <a:cs typeface="Lexend"/>
                <a:sym typeface="Lexend"/>
              </a:rPr>
              <a:t>Cantidad de ventas por marca</a:t>
            </a:r>
            <a:endParaRPr/>
          </a:p>
        </p:txBody>
      </p:sp>
      <p:pic>
        <p:nvPicPr>
          <p:cNvPr id="119" name="Google Shape;119;p21"/>
          <p:cNvPicPr preferRelativeResize="0"/>
          <p:nvPr/>
        </p:nvPicPr>
        <p:blipFill>
          <a:blip r:embed="rId3">
            <a:alphaModFix/>
          </a:blip>
          <a:stretch>
            <a:fillRect/>
          </a:stretch>
        </p:blipFill>
        <p:spPr>
          <a:xfrm>
            <a:off x="4515600" y="152400"/>
            <a:ext cx="4537458" cy="4838700"/>
          </a:xfrm>
          <a:prstGeom prst="rect">
            <a:avLst/>
          </a:prstGeom>
          <a:noFill/>
          <a:ln>
            <a:noFill/>
          </a:ln>
        </p:spPr>
      </p:pic>
      <p:sp>
        <p:nvSpPr>
          <p:cNvPr id="120" name="Google Shape;120;p21"/>
          <p:cNvSpPr/>
          <p:nvPr/>
        </p:nvSpPr>
        <p:spPr>
          <a:xfrm>
            <a:off x="8375700" y="-102400"/>
            <a:ext cx="768300" cy="36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21"/>
          <p:cNvSpPr/>
          <p:nvPr/>
        </p:nvSpPr>
        <p:spPr>
          <a:xfrm>
            <a:off x="8794375" y="4843225"/>
            <a:ext cx="349500" cy="257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