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40" r:id="rId2"/>
    <p:sldId id="441" r:id="rId3"/>
    <p:sldId id="444" r:id="rId4"/>
    <p:sldId id="442" r:id="rId5"/>
    <p:sldId id="44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t>2024/9/30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90530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t>2024/9/30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82595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t>2024/9/30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558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12665781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330ED62-324A-9379-B8CA-BCA6C2971F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725E4EB7-4316-85FA-B544-E1F87AF2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0C1C0B01-2453-C428-8356-239E113F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B9EF2EF7-E841-DAEB-CD7C-F8DCC995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2064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t>2024/9/30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671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t>2024/9/30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5966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t>2024/9/30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80084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t>2024/9/30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8607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t>2024/9/30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430990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t>2024/9/30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153232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t>2024/9/30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48058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t>2024/9/30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53363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t>2024/9/30</a:t>
            </a:fld>
            <a:endParaRPr lang="zh-CN" altLang="en-US" b="1" i="1" dirty="0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 smtClean="0">
                <a:sym typeface="Calibri" panose="020F0502020204030204" pitchFamily="34" charset="0"/>
              </a:rPr>
              <a:t>‹#›</a:t>
            </a:fld>
            <a:endParaRPr lang="zh-CN" altLang="en-US" dirty="0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楷体" panose="02010609060101010101" pitchFamily="49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AA545-C226-5CC2-2D3E-A3BF3BED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B14B3-731A-4352-BC82-B1993596BD11}" type="slidenum">
              <a:rPr kumimoji="0" lang="zh-CN" altLang="en-US" sz="105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05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468706-2DBA-4801-57CA-FE5C9B73A025}"/>
              </a:ext>
            </a:extLst>
          </p:cNvPr>
          <p:cNvSpPr txBox="1"/>
          <p:nvPr/>
        </p:nvSpPr>
        <p:spPr>
          <a:xfrm>
            <a:off x="729671" y="469669"/>
            <a:ext cx="5135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基于</a:t>
            </a:r>
            <a:r>
              <a:rPr lang="en-US" altLang="zh-CN" sz="2400" b="1" dirty="0"/>
              <a:t>EEG</a:t>
            </a:r>
            <a:r>
              <a:rPr lang="zh-CN" altLang="en-US" sz="2400" b="1" dirty="0"/>
              <a:t>信号的情感混淆知识挖掘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A5E989-E638-F579-D95A-F4F773446CE6}"/>
              </a:ext>
            </a:extLst>
          </p:cNvPr>
          <p:cNvSpPr txBox="1"/>
          <p:nvPr/>
        </p:nvSpPr>
        <p:spPr>
          <a:xfrm>
            <a:off x="729671" y="1069464"/>
            <a:ext cx="7287492" cy="175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目标：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基于给定</a:t>
            </a:r>
            <a:r>
              <a:rPr lang="en-US" altLang="zh-CN" dirty="0"/>
              <a:t>EEG</a:t>
            </a:r>
            <a:r>
              <a:rPr lang="zh-CN" altLang="en-US" dirty="0"/>
              <a:t>信号数据集，对</a:t>
            </a:r>
            <a:r>
              <a:rPr lang="en-US" altLang="zh-CN" dirty="0"/>
              <a:t>EEG</a:t>
            </a:r>
            <a:r>
              <a:rPr lang="zh-CN" altLang="en-US" dirty="0"/>
              <a:t>信号进行预处理以及特征提取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运用模型基于处理后的</a:t>
            </a:r>
            <a:r>
              <a:rPr lang="en-US" altLang="zh-CN" dirty="0"/>
              <a:t>EEG</a:t>
            </a:r>
            <a:r>
              <a:rPr lang="zh-CN" altLang="en-US" dirty="0"/>
              <a:t>信号特征预测情感（分类任务）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根据情感标签及预测的情感构建情感混淆矩阵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C3B6A9-EF0A-5DBD-AF0C-8D0BC0D9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01" y="3186184"/>
            <a:ext cx="3622832" cy="297131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89E958E-1B96-E8BE-1CD4-F5C6B1015F26}"/>
              </a:ext>
            </a:extLst>
          </p:cNvPr>
          <p:cNvSpPr txBox="1"/>
          <p:nvPr/>
        </p:nvSpPr>
        <p:spPr>
          <a:xfrm>
            <a:off x="6373090" y="4487175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混淆矩阵示例图</a:t>
            </a:r>
          </a:p>
        </p:txBody>
      </p:sp>
    </p:spTree>
    <p:extLst>
      <p:ext uri="{BB962C8B-B14F-4D97-AF65-F5344CB8AC3E}">
        <p14:creationId xmlns:p14="http://schemas.microsoft.com/office/powerpoint/2010/main" val="1089174870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AA545-C226-5CC2-2D3E-A3BF3BED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B14B3-731A-4352-BC82-B1993596BD11}" type="slidenum">
              <a:rPr kumimoji="0" lang="zh-CN" altLang="en-US" sz="105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5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8D6E36-8A74-CE81-013B-3BC64AAE91D7}"/>
              </a:ext>
            </a:extLst>
          </p:cNvPr>
          <p:cNvSpPr txBox="1"/>
          <p:nvPr/>
        </p:nvSpPr>
        <p:spPr>
          <a:xfrm>
            <a:off x="718759" y="1239298"/>
            <a:ext cx="7381531" cy="474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DEAP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下载网址（包含数据集介绍）：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https://www.eecs.qmul.ac.uk/mmv/datasets/deap/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自我评分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参与者对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分钟的音乐视频进行评分，包括唤醒度、效价和支配度，以及在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种情感中选择从视频中感受到的情感及情感强度。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AB2C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AB2C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AB2C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种情感包括：自豪、兴高采烈、喜悦、满意、宽慰、希望、兴趣、惊喜、悲伤、害怕、耻辱、有罪、嫉妒、厌恶、鄙视、愤怒）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AAB2CE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EEG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原始信号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个文件，每个文件有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48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个记录通道，频率为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512Hz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EEG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通道、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个外围通道、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个未使用通道和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个状态通道。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7A33A3-3DA1-082F-8FD0-3F3E4CE5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45680" y="2249026"/>
            <a:ext cx="3030247" cy="21290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003EF4-66C5-C78F-5E36-5DE1CBEA9694}"/>
              </a:ext>
            </a:extLst>
          </p:cNvPr>
          <p:cNvSpPr txBox="1"/>
          <p:nvPr/>
        </p:nvSpPr>
        <p:spPr>
          <a:xfrm>
            <a:off x="718759" y="441337"/>
            <a:ext cx="135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3284310857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AA545-C226-5CC2-2D3E-A3BF3BED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B14B3-731A-4352-BC82-B1993596BD11}" type="slidenum">
              <a:rPr kumimoji="0" lang="zh-CN" altLang="en-US" sz="105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05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28A98D-AAD9-B63D-A217-0DBF730054C4}"/>
              </a:ext>
            </a:extLst>
          </p:cNvPr>
          <p:cNvSpPr txBox="1"/>
          <p:nvPr/>
        </p:nvSpPr>
        <p:spPr>
          <a:xfrm>
            <a:off x="718759" y="1276605"/>
            <a:ext cx="6946585" cy="433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SEED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下载网址（包含数据集介绍） 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https://bcmi.sjtu.edu.cn/~seed/seed-v.html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实验过程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参与者被要求参加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次实验，每次实验间隔至少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天。每次实验被试需要观看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个刺激材料，材料为包含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种情绪类型的视频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AB2C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AB2C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AB2C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种情绪为：快乐、悲伤、恐惧、厌恶和中性），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每种情绪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信号采集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每一次试验中，被试者一边观看其中一段电影片段，一边用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通道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ESI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NeuroScan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系统和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SMI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眼动追踪眼镜采集其脑电信号和眼动。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12FE0C1-4611-259F-3275-D5792460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617" y="2213542"/>
            <a:ext cx="3740435" cy="10450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B5F8D7-4514-2DCB-764C-EADD02C3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182" y="3429000"/>
            <a:ext cx="2216276" cy="8424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003EF4-66C5-C78F-5E36-5DE1CBEA9694}"/>
              </a:ext>
            </a:extLst>
          </p:cNvPr>
          <p:cNvSpPr txBox="1"/>
          <p:nvPr/>
        </p:nvSpPr>
        <p:spPr>
          <a:xfrm>
            <a:off x="718759" y="441337"/>
            <a:ext cx="135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650837414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AA545-C226-5CC2-2D3E-A3BF3BED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B14B3-731A-4352-BC82-B1993596BD11}" type="slidenum">
              <a:rPr kumimoji="0" lang="zh-CN" altLang="en-US" sz="105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05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003EF4-66C5-C78F-5E36-5DE1CBEA9694}"/>
              </a:ext>
            </a:extLst>
          </p:cNvPr>
          <p:cNvSpPr txBox="1"/>
          <p:nvPr/>
        </p:nvSpPr>
        <p:spPr>
          <a:xfrm>
            <a:off x="718759" y="441337"/>
            <a:ext cx="135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545253-16D6-48DB-73E7-495281216294}"/>
              </a:ext>
            </a:extLst>
          </p:cNvPr>
          <p:cNvSpPr txBox="1"/>
          <p:nvPr/>
        </p:nvSpPr>
        <p:spPr>
          <a:xfrm>
            <a:off x="718759" y="1233707"/>
            <a:ext cx="6707277" cy="391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FACED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下载网址：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https://www.synapse.org/Synapse:syn50614194/files/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实验过程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在实验期间，受试者观看了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28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个情绪诱发视频片段，视频剪辑持续约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66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秒，持续时间从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34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秒到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129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秒不等涵盖了九种情绪类别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AB2C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9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AB2C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种情绪为：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愉悦、灵感、喜悦、温柔；愤怒、恐惧、厌恶、悲伤和中性情绪）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信号采集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记录了来自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123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名受试者的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通道脑电图信号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A17E58C-C810-439B-9550-1EAD85C8E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899" y="1597091"/>
            <a:ext cx="3276722" cy="34680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1AFCA9-58C8-2ABD-C10C-03250AA14F75}"/>
              </a:ext>
            </a:extLst>
          </p:cNvPr>
          <p:cNvSpPr txBox="1"/>
          <p:nvPr/>
        </p:nvSpPr>
        <p:spPr>
          <a:xfrm>
            <a:off x="709811" y="5546877"/>
            <a:ext cx="10290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数据集构建论文：</a:t>
            </a:r>
            <a:r>
              <a:rPr lang="en-US" altLang="zh-CN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Large Finer-grained Affective Computing EEG Dataset</a:t>
            </a:r>
            <a:r>
              <a:rPr lang="zh-CN" alt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（包含了实验结果）</a:t>
            </a:r>
            <a:endParaRPr lang="en-US" altLang="zh-CN" i="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30065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AA545-C226-5CC2-2D3E-A3BF3BED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B14B3-731A-4352-BC82-B1993596BD11}" type="slidenum">
              <a:rPr kumimoji="0" lang="zh-CN" altLang="en-US" sz="105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05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003EF4-66C5-C78F-5E36-5DE1CBEA9694}"/>
              </a:ext>
            </a:extLst>
          </p:cNvPr>
          <p:cNvSpPr txBox="1"/>
          <p:nvPr/>
        </p:nvSpPr>
        <p:spPr>
          <a:xfrm>
            <a:off x="718758" y="441337"/>
            <a:ext cx="644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基于</a:t>
            </a:r>
            <a:r>
              <a:rPr lang="en-US" altLang="zh-CN" sz="2400" b="1" dirty="0"/>
              <a:t>EEG</a:t>
            </a:r>
            <a:r>
              <a:rPr lang="zh-CN" altLang="en-US" sz="2400" b="1" dirty="0"/>
              <a:t>信号的分类模型（仅供参考）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3BC3D7-1782-7B8F-0C79-2EFD37810704}"/>
              </a:ext>
            </a:extLst>
          </p:cNvPr>
          <p:cNvSpPr txBox="1"/>
          <p:nvPr/>
        </p:nvSpPr>
        <p:spPr>
          <a:xfrm>
            <a:off x="979055" y="1302327"/>
            <a:ext cx="35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机器学习模型：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SVM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C34090-ED07-6286-0947-796D0EF5F7AF}"/>
              </a:ext>
            </a:extLst>
          </p:cNvPr>
          <p:cNvSpPr txBox="1"/>
          <p:nvPr/>
        </p:nvSpPr>
        <p:spPr>
          <a:xfrm>
            <a:off x="4308764" y="1302327"/>
            <a:ext cx="35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深度学习模型：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99E35B-7B0D-7F33-919F-A8003C17886F}"/>
              </a:ext>
            </a:extLst>
          </p:cNvPr>
          <p:cNvSpPr txBox="1"/>
          <p:nvPr/>
        </p:nvSpPr>
        <p:spPr>
          <a:xfrm>
            <a:off x="979055" y="3625953"/>
            <a:ext cx="5033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0" i="0" u="none" strike="noStrike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论文：</a:t>
            </a:r>
            <a:r>
              <a:rPr lang="en-US" altLang="zh-CN" sz="1600" b="0" i="0" u="none" strike="noStrike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MASA-TCN: Multi-Anchor Space-Aware Temporal Convolutional Neural Networks for Continuous and Discrete EEG Emotion Recognition</a:t>
            </a:r>
            <a:endParaRPr lang="en-US" altLang="zh-CN" sz="1600" b="0" i="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A5FC67-0A02-D546-D963-3D4E9F690BEB}"/>
              </a:ext>
            </a:extLst>
          </p:cNvPr>
          <p:cNvSpPr txBox="1"/>
          <p:nvPr/>
        </p:nvSpPr>
        <p:spPr>
          <a:xfrm>
            <a:off x="6599381" y="3749065"/>
            <a:ext cx="46135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代码下载地址：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https://github.com/yi-ding-cs/MASA-TCN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D88ACC-B8B3-C1BB-8ACA-50E64FD1BD19}"/>
              </a:ext>
            </a:extLst>
          </p:cNvPr>
          <p:cNvSpPr txBox="1"/>
          <p:nvPr/>
        </p:nvSpPr>
        <p:spPr>
          <a:xfrm>
            <a:off x="979055" y="3321842"/>
            <a:ext cx="448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基于多锚点空间感知的时间卷积神经网络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266A2E-FD86-B0F6-9A88-56E2E7D0C924}"/>
              </a:ext>
            </a:extLst>
          </p:cNvPr>
          <p:cNvSpPr txBox="1"/>
          <p:nvPr/>
        </p:nvSpPr>
        <p:spPr>
          <a:xfrm>
            <a:off x="6599381" y="2173567"/>
            <a:ext cx="4308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代码下载地址：https://github.com/vlawhern/arl-eegmodels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81DD62-9E6F-5DDC-CDE5-73B8279F2B6A}"/>
              </a:ext>
            </a:extLst>
          </p:cNvPr>
          <p:cNvSpPr txBox="1"/>
          <p:nvPr/>
        </p:nvSpPr>
        <p:spPr>
          <a:xfrm>
            <a:off x="979055" y="2136805"/>
            <a:ext cx="5033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 </a:t>
            </a:r>
            <a:r>
              <a:rPr lang="en-US" altLang="zh-CN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EEG </a:t>
            </a:r>
            <a:r>
              <a:rPr lang="zh-CN" altLang="en-US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信号处理和分类的卷积神经网络 </a:t>
            </a:r>
            <a:r>
              <a:rPr lang="en-US" altLang="zh-CN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(CNN) </a:t>
            </a:r>
            <a:r>
              <a:rPr lang="zh-CN" altLang="en-US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模型集合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2BCC0C-2088-DDE5-66AE-8349D32F37A9}"/>
              </a:ext>
            </a:extLst>
          </p:cNvPr>
          <p:cNvSpPr txBox="1"/>
          <p:nvPr/>
        </p:nvSpPr>
        <p:spPr>
          <a:xfrm>
            <a:off x="979055" y="5192048"/>
            <a:ext cx="4702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论文：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Learning Representations from EEG with Deep Recurrent-Convolutional Neural Networks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1585B5-478F-38B7-C673-F688393A6189}"/>
              </a:ext>
            </a:extLst>
          </p:cNvPr>
          <p:cNvSpPr txBox="1"/>
          <p:nvPr/>
        </p:nvSpPr>
        <p:spPr>
          <a:xfrm>
            <a:off x="6599381" y="5204379"/>
            <a:ext cx="4308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代码下载地址：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https://github.com/pbashivan/EEGLearn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7F9D8A-F311-D4EC-CC1E-42A30958F6F7}"/>
              </a:ext>
            </a:extLst>
          </p:cNvPr>
          <p:cNvSpPr txBox="1"/>
          <p:nvPr/>
        </p:nvSpPr>
        <p:spPr>
          <a:xfrm>
            <a:off x="979055" y="4835047"/>
            <a:ext cx="5116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使用深度循环卷积神经网络从脑电图中学习表征</a:t>
            </a:r>
          </a:p>
        </p:txBody>
      </p:sp>
    </p:spTree>
    <p:extLst>
      <p:ext uri="{BB962C8B-B14F-4D97-AF65-F5344CB8AC3E}">
        <p14:creationId xmlns:p14="http://schemas.microsoft.com/office/powerpoint/2010/main" val="1971014283"/>
      </p:ext>
    </p:extLst>
  </p:cSld>
  <p:clrMapOvr>
    <a:masterClrMapping/>
  </p:clrMapOvr>
  <p:transition spd="med">
    <p:cut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594</Words>
  <Application>Microsoft Office PowerPoint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黑体</vt:lpstr>
      <vt:lpstr>华文中宋</vt:lpstr>
      <vt:lpstr>Arial</vt:lpstr>
      <vt:lpstr>Calibri</vt:lpstr>
      <vt:lpstr>Calibri Light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27844250@qq.com</dc:creator>
  <cp:lastModifiedBy>27844250@qq.com</cp:lastModifiedBy>
  <cp:revision>38</cp:revision>
  <dcterms:created xsi:type="dcterms:W3CDTF">2024-09-30T02:01:13Z</dcterms:created>
  <dcterms:modified xsi:type="dcterms:W3CDTF">2024-09-30T07:33:40Z</dcterms:modified>
</cp:coreProperties>
</file>