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C8D074A-F471-43D1-A7E1-0D28404719F7}" type="datetime1">
              <a:rPr lang="it-IT" smtClean="0"/>
              <a:t>28/08/2023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28EEFA9E-C190-4F5C-8394-BD5F1CD55C0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5:46:04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7938,'1'1'159,"0"0"0,0 0-1,0 0 1,0 1 0,0-1 0,-1 0 0,1 0 0,0 0 0,-1 1 0,1-1 0,-1 1 0,1 1-1,1 1 43,0 0 0,0 0 0,0 0 0,0 0 0,4 5 0,-4-7-66,4 6 207,-3-3-25,5 7 1,-7-10-272,0-1-1,-1 1 0,1 0 1,0 0-1,-1 0 0,0-1 1,1 1-1,-1 3 0,0-1 39,1 0-1,-1 1 1,3 6-1,-1-7 14,-1 0 0,-1 0 0,1-1 0,-1 1 1,1 4-1,-2 7 160,3 26 0,4 11 39,-5-45-247,0 3 100,3 11 0,-2-13-87,-1-4-26,0-1-1,0 1 1,0 0 0,-1 0 0,1-1 0,-1 1-1,0 6 1,-4 23 366,2-8-206,2-18-164,0 0 1,-2 8-1,-1 1 12,-2 22 1,5-29-13,0 0 1,0 0-1,4 17 1,4 23 125,-6-38-114,-1-5-4,0 1-1,-1 11 1,0 5 46,1 0-1,4 26 0,-3-35 5,7 24 0,8 3 29,-8-20-77,-5-15-22,2 9 1,18 46 128,31 90-58,-26-61-81,-6-15 40,19 34-26,-4-29 86,-8-20 0,-26-49-89,5 8-14,6 23-1,-10-28 9,1 1 0,0-1 0,16 25 0,0 1-19,-11-20 19,0 0-1,23 28 0,-30-43-11,14 17 60,22 40 0,-18-19-12,-11-19-22,20 30 1,31 23 26,-12-14-47,-20-25 8,9 14 21,-23-32-43,0-1 1,23 21-1,6 6 8,30 27 30,-28-29-7,-14-15 5,39 28 0,0-1 66,-42-30-93,51 32 0,-27-18 25,-38-27-14,33 20 1,-28-21-27,47 27-5,-45-25 33,44 20 1,-24-13-20,-16-8 0,54 30 26,49 26 25,-71-39 34,-19-11 15,-16-8 11,30 19 0,-21-9-121,47 24 0,-51-32 23,4 3 13,45 15 1,-56-24-22,-3-1-8,29 12 0,22 17-14,11 6 9,-15-12 30,-14-10-12,-47-17-14,85 21 3,-71-19-8,-7-1 7,0 0 0,12 5 0,-5-1 5,13 6 11,-23-9 2,14 3 1,-5-1-19,-2 0 7,1-2-1,0 0 1,0-1-1,25 2 0,-19-3-7,-1 2 1,31 9-1,60 18 2,-77-22 17,37 5 1,-16-4-36,-48-8 19,11 1 6,21 9-1,32 15 11,8 4-8,-25-14-16,-17-5-9,64 11 0,-4 0 7,-57-14 34,18 4-10,-23-8-7,-8 0-21,-28-5 15,9 2-8,1 0 0,16 0 0,27 0-15,-9 1 35,-36-2-6,0 0 0,15 3 0,20 8 20,1 0-11,2-1-26,68 5-1,-75-13 4,77 8-37,-23 9 92,-19-4-10,-33-10-57,47 1 0,101 6 51,-166-11-27,31-2 1,25-6-4,-12 1 15,86-2 1,-13 7-3,-124 0-18,89 10 0,-22-2 6,17 0 1,84 1-4,65-1-26,-72 2 56,-174-10-28,102 7-7,-72-6 5,40-5-1,5-1 18,-21 2-8,53-5-51,-28 5 92,-79 3-50,15 0-2,24-5 0,0 0 10,-35 4 2,1 1 0,-1 0 1,11 2-1,57 9 79,-62-10-102,-1-1 1,1 0 0,21-3-1,-26 1-501,17 1-1,-24 1 163,-1 0-1,0 0 1,0 0 0,1 1 0,-1-1-1,0 0 1,0 1 0,1-1 0,-1 1 0,0 0-1,0-1 1,0 1 0,0 0 0,2 1-1,-3-2 301,11 8-3936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5:46:48.433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11 1 256,'1'0'888,"-1"0"-861,0 0 0,0 0 1,0 0-1,0 0 0,1 0 0,-1 0 1,0 0-1,0 0 0,0 0 0,0 0 1,0 0-1,0 0 0,0 0 0,0 0 1,0 0-1,0 0 0,0 0 0,0 0 1,0 0-1,0 0 0,0 0 0,0 0 1,0 0-1,0 0 0,0 0 0,0 0 1,0 0-1,0 0 0,0 0 0,0 0 1,0 0-1,0 0 0,0 0 0,0 0 1,0 0-1,0 0 0,0 0 0,0 0 1,0 0-1,0 0 0,0 0 0,0 0 1,0 0-1,0 0 0,0 0 0,0 0 1,0 0-1,0 0 0,0 0 1,0 0-1,0 0 0,0 0 0,0 1 1,0-1-1,0 0 0,0 0 0,0 0 1,0 0-1,0 0 0,0 0 0,0 0 1,0 0-1,0 0 0,0 0 0,0 0 1,0 0-1,0 3 402,-1 0-200,1-1 0,0 1 0,-1 0-1,0-1 1,0 0 0,-1 4-1,1-3-7,-1 0 0,1 1 0,-1 4 0,2-6-138,0 1 103,-1 0 0,1 0 0,0-1 0,0 1 0,0 0-1,1 5 1,1 0 331,1 4 246,-3-11-646,1 1-1,-1 0 0,1 0 0,-1 2 0,0-3-55,1 1 0,-1 0 1,0 0-1,1-1 0,-1 1 1,2 2-1,8 21 284,-8-21-238,0 1 0,0 0 0,0 4 0,0-1 165,3 7 1,15 33 11,-13-34-156,-6-12-88,1 1 1,0 0-1,-1 0 0,0 1 1,1-1-1,-1 0 0,0 6 0,0-5-29,-1 1-1,-2 10 1,0 2-24,2-3 50,1 0 1,2 15-1,1-2 186,-3 3 85,1-17-179,-1-8-73,0-1-1,0 1 1,-1 0-1,0-1 1,0 6 0,-1 5 99,0-1 0,2 24 0,1-2 117,-2-31-246,1-1-1,1 7 0,0 4-2,-1-9-14,0 0 1,0 0-1,1 0 1,0 0-1,3 6 1,-2-7 13,-1 0 0,0 1 0,0 0 0,-1-1 0,2 12 0,-3-9 15,1 0 1,-1-1 1,0 1-1,-2 11 1,0-13-6,1 1 1,1-1 0,-1 1-1,1-1 1,0 1 0,1 0-1,0-1 1,0 1 0,0-1-1,3 8 1,0-4 25,8 19 39,5 10 28,-5-11 71,-8-19-134,4 16 0,0 4-46,-5-22-21,4 12 44,1-1 0,10 18 0,-12-24-27,0 0 0,-1 0 0,0 0 1,-1 1-1,-1 0 0,3 16 1,-3-16 44,0 0 1,7 15 0,12 23 281,-7-17-212,-15-33-127,9 20 96,21 36 1,-26-50-73,0 0 1,4 14-1,-5-13 14,1 0 0,5 9-1,2 6 4,-3-5-26,0-4 1,9 18-6,-14-26-4,0-1 0,1 1-1,0-1 1,0 1 0,1-1 0,7 7 0,7 8-11,-9-6 5,0 0 0,8 17 0,2 3 61,-1-4 81,58 87 267,-72-108-408,0-1 0,6 15 0,5 18 11,0 0-6,14 23 29,-23-52-32,1 4-1,2-1-1,20 24 1,0 0 29,-19-24-29,26 27 0,-13-17-2,-7-3 11,-8-10-9,-8-11-4,7 11 4,1-1-1,1 0 1,16 15 0,-17-19-1,-5-3 3,-1-1 0,7 5 0,-3-4 7,9 8-1,-5-3-17,38 35 16,-12-11 6,-29-26-15,0-1 1,17 10 0,72 38-20,-77-40 26,-2-2 4,0 2-20,25 21-1,-13-9 3,19 20 28,4 2-14,-49-44-13,33 23-15,-31-23 23,2 0 0,-1 0 0,11 5-1,17 3-5,-18-6-3,1 0-1,29 16 1,5 11 31,9 5-30,-39-26 4,0 0-1,42 13 1,-19-11-1,42 15-5,4 10-16,-57-27 16,-3-2 5,-30-10 3,11 5 12,22 5 1,72 11 6,-67-13-36,40 15-1,-7-1 34,181 33-33,-248-54 15,73 13 16,-29-4-10,21 3-8,-1-8 11,10 2 5,-23 0-10,117 12 46,0-12-12,-52-12 7,-90 3-30,43-2 39,-43 4-25,99-2 14,-89-4 24,57-12-1,-19 2-35,-69 14-26,60-11 10,10-11-7,-1-6 93,-43 15-13,-1-1-44,-13 5-36,-2 2-9,32-15 56,-48 23-50,52-23 50,-42 18-38,-1-1 1,14-10-1,-18 11 5,69-50 83,-11 3-80,-54 43-6,24-14 0,-17 11-11,13-7-1,31-21 6,-50 31-22,34-25-12,10-15 16,-14 14 28,-30 24-31,110-73 10,-78 56 14,-3-2-20,48-44 0,-77 62-6,-2 0 0,19-26 0,-10 13-1,67-79 18,-68 84 1,24-20 1,-34 31-24,16-19 0,-20 21 8,12-16 0,22-39 0,14-34 13,-29 54-9,28-44-4,-25 40-31,-16 26 44,7-16 1,3-3 4,-13 25-14,69-120-24,-59 101 42,45-98-4,-30 56-13,6 5 18,-3 7-4,-11 11-31,-14 25 5,24-37-1,-4 19 36,17-27 20,-42 59-49,0 0 0,9-25 1,-12 26 3,-3 10-34,0 1 0,-1 0 0,1 0 0,-1-1 1,0 1-1,1 0 0,-1-1 0,-1-4 0,0 2-1524,-4-13 0,3 12-32,-1-8-1781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A7C12685-EAB1-4019-892F-1E7FF3F68064}" type="datetime1">
              <a:rPr lang="it-IT" smtClean="0"/>
              <a:pPr/>
              <a:t>28/08/2023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22289C57-55D7-40A4-A101-E74FAC7A092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79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it-IT" sz="3600" spc="150" baseline="0"/>
            </a:lvl1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it-IT" sz="1600"/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modificare lo stile del sottotitolo dello schema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FAI CLIC PER MODIFICARE LO STILE DEL TITOLO DELLO SCHEMA</a:t>
            </a:r>
          </a:p>
        </p:txBody>
      </p:sp>
      <p:sp>
        <p:nvSpPr>
          <p:cNvPr id="7" name="Segnaposto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aggiungere un elemento grafico SmartArt</a:t>
            </a:r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emento gra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FAI CLIC PER MODIFICARE IL TITOLO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it-IT" sz="2000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it-IT" sz="2000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it-IT" sz="2000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it-IT" sz="2000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4" name="Segnaposto tes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1400" spc="50" baseline="0"/>
            </a:lvl1pPr>
          </a:lstStyle>
          <a:p>
            <a:pPr lvl="0" rtl="0"/>
            <a:r>
              <a:rPr lang="it-IT"/>
              <a:t>Fai clic per modificare lo stile del testo dello schema.</a:t>
            </a:r>
          </a:p>
        </p:txBody>
      </p:sp>
      <p:sp>
        <p:nvSpPr>
          <p:cNvPr id="35" name="Segnaposto tes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1400" spc="50" baseline="0"/>
            </a:lvl1pPr>
          </a:lstStyle>
          <a:p>
            <a:pPr lvl="0" rtl="0"/>
            <a:r>
              <a:rPr lang="it-IT"/>
              <a:t>Fai clic per modificare lo stile del testo dello schema.</a:t>
            </a:r>
          </a:p>
        </p:txBody>
      </p:sp>
      <p:sp>
        <p:nvSpPr>
          <p:cNvPr id="36" name="Segnaposto tes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1400" spc="50" baseline="0"/>
            </a:lvl1pPr>
          </a:lstStyle>
          <a:p>
            <a:pPr lvl="0" rtl="0"/>
            <a:r>
              <a:rPr lang="it-IT" dirty="0"/>
              <a:t>Fai clic per modificare lo stile del testo dello schema.</a:t>
            </a:r>
          </a:p>
        </p:txBody>
      </p:sp>
      <p:sp>
        <p:nvSpPr>
          <p:cNvPr id="37" name="Segnaposto tes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1400" spc="50" baseline="0"/>
            </a:lvl1pPr>
          </a:lstStyle>
          <a:p>
            <a:pPr lvl="0" rtl="0"/>
            <a:r>
              <a:rPr lang="it-IT" dirty="0"/>
              <a:t>Fai clic per modificare lo stile del testo dello schema.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it-IT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ue contenut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it-IT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FAI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it-IT" sz="1400" spc="50" baseline="0"/>
            </a:lvl1pPr>
            <a:lvl2pPr marL="457200" indent="0">
              <a:lnSpc>
                <a:spcPct val="100000"/>
              </a:lnSpc>
              <a:buNone/>
              <a:defRPr lang="it-IT" sz="1400" spc="50" baseline="0"/>
            </a:lvl2pPr>
            <a:lvl3pPr marL="914400" indent="0">
              <a:lnSpc>
                <a:spcPct val="100000"/>
              </a:lnSpc>
              <a:buNone/>
              <a:defRPr lang="it-IT" sz="1400" spc="50" baseline="0"/>
            </a:lvl3pPr>
            <a:lvl4pPr marL="1371600" indent="0">
              <a:lnSpc>
                <a:spcPct val="100000"/>
              </a:lnSpc>
              <a:buNone/>
              <a:defRPr lang="it-IT" sz="1400" spc="50" baseline="0"/>
            </a:lvl4pPr>
            <a:lvl5pPr marL="1828800" indent="0">
              <a:lnSpc>
                <a:spcPct val="100000"/>
              </a:lnSpc>
              <a:buNone/>
              <a:defRPr lang="it-IT" sz="1400" spc="50" baseline="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it-IT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/>
              <a:t>FAI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it-IT" sz="1400" spc="50" baseline="0"/>
            </a:lvl1pPr>
            <a:lvl2pPr marL="457200" indent="0">
              <a:lnSpc>
                <a:spcPct val="100000"/>
              </a:lnSpc>
              <a:buNone/>
              <a:defRPr lang="it-IT" sz="1400" spc="50" baseline="0"/>
            </a:lvl2pPr>
            <a:lvl3pPr marL="914400" indent="0">
              <a:lnSpc>
                <a:spcPct val="100000"/>
              </a:lnSpc>
              <a:buNone/>
              <a:defRPr lang="it-IT" sz="1400" spc="50" baseline="0"/>
            </a:lvl3pPr>
            <a:lvl4pPr marL="1371600" indent="0">
              <a:lnSpc>
                <a:spcPct val="100000"/>
              </a:lnSpc>
              <a:buNone/>
              <a:defRPr lang="it-IT" sz="1400" spc="50" baseline="0"/>
            </a:lvl4pPr>
            <a:lvl5pPr marL="1828800" indent="0">
              <a:lnSpc>
                <a:spcPct val="100000"/>
              </a:lnSpc>
              <a:buNone/>
              <a:defRPr lang="it-IT" sz="1400" spc="50" baseline="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contenut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it-IT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FAI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it-IT" sz="1400" spc="50" baseline="0"/>
            </a:lvl1pPr>
            <a:lvl2pPr marL="457200" indent="0">
              <a:lnSpc>
                <a:spcPct val="100000"/>
              </a:lnSpc>
              <a:buNone/>
              <a:defRPr lang="it-IT" sz="1400" spc="50" baseline="0"/>
            </a:lvl2pPr>
            <a:lvl3pPr marL="914400" indent="0">
              <a:lnSpc>
                <a:spcPct val="100000"/>
              </a:lnSpc>
              <a:buNone/>
              <a:defRPr lang="it-IT" sz="1400" spc="50" baseline="0"/>
            </a:lvl3pPr>
            <a:lvl4pPr marL="1371600" indent="0">
              <a:lnSpc>
                <a:spcPct val="100000"/>
              </a:lnSpc>
              <a:buNone/>
              <a:defRPr lang="it-IT" sz="1400" spc="50" baseline="0"/>
            </a:lvl4pPr>
            <a:lvl5pPr marL="1828800" indent="0">
              <a:lnSpc>
                <a:spcPct val="100000"/>
              </a:lnSpc>
              <a:buNone/>
              <a:defRPr lang="it-IT" sz="1400" spc="50" baseline="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it-IT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/>
              <a:t>FAI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it-IT" sz="1400" spc="50" baseline="0"/>
            </a:lvl1pPr>
            <a:lvl2pPr marL="457200" indent="0">
              <a:lnSpc>
                <a:spcPct val="100000"/>
              </a:lnSpc>
              <a:buNone/>
              <a:defRPr lang="it-IT" sz="1400" spc="50" baseline="0"/>
            </a:lvl2pPr>
            <a:lvl3pPr marL="914400" indent="0">
              <a:lnSpc>
                <a:spcPct val="100000"/>
              </a:lnSpc>
              <a:buNone/>
              <a:defRPr lang="it-IT" sz="1400" spc="50" baseline="0"/>
            </a:lvl3pPr>
            <a:lvl4pPr marL="1371600" indent="0">
              <a:lnSpc>
                <a:spcPct val="100000"/>
              </a:lnSpc>
              <a:buNone/>
              <a:defRPr lang="it-IT" sz="1400" spc="50" baseline="0"/>
            </a:lvl4pPr>
            <a:lvl5pPr marL="1828800" indent="0">
              <a:lnSpc>
                <a:spcPct val="100000"/>
              </a:lnSpc>
              <a:buNone/>
              <a:defRPr lang="it-IT" sz="1400" spc="50" baseline="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it-IT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FAI CLIC PER MODIFICARE IL TESTO DELLO SCHEMA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it-IT" sz="1400" spc="50" baseline="0"/>
            </a:lvl1pPr>
            <a:lvl2pPr marL="457200" indent="0">
              <a:lnSpc>
                <a:spcPct val="100000"/>
              </a:lnSpc>
              <a:buNone/>
              <a:defRPr lang="it-IT" sz="1400" spc="50" baseline="0"/>
            </a:lvl2pPr>
            <a:lvl3pPr marL="914400" indent="0">
              <a:lnSpc>
                <a:spcPct val="100000"/>
              </a:lnSpc>
              <a:buNone/>
              <a:defRPr lang="it-IT" sz="1400" spc="50" baseline="0"/>
            </a:lvl3pPr>
            <a:lvl4pPr marL="1371600" indent="0">
              <a:lnSpc>
                <a:spcPct val="100000"/>
              </a:lnSpc>
              <a:buNone/>
              <a:defRPr lang="it-IT" sz="1400" spc="50" baseline="0"/>
            </a:lvl4pPr>
            <a:lvl5pPr marL="1828800" indent="0">
              <a:lnSpc>
                <a:spcPct val="100000"/>
              </a:lnSpc>
              <a:buNone/>
              <a:defRPr lang="it-IT" sz="1400" spc="50" baseline="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it-IT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it-IT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it-IT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modificare lo stile del sottotitolo dello schema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Segnaposto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it-IT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it-IT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it-IT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it-IT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it-IT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it-IT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it-IT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rruzione di sezi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it-IT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it-IT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modificare lo stile del sottotitolo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Segnaposto gra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 grafico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v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FAI CLIC PER MODIFICARE LO STILE DEL TITOLO DELLO SCHEMA</a:t>
            </a:r>
          </a:p>
        </p:txBody>
      </p:sp>
      <p:sp>
        <p:nvSpPr>
          <p:cNvPr id="8" name="Segnaposto tabel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una tabella</a:t>
            </a:r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it-IT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modificare lo stile del sottotitolo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team di 4 pers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it-IT"/>
            </a:defPPr>
          </a:lstStyle>
          <a:p>
            <a:pPr lvl="1"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team di 8 pers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it-IT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32" name="Segnaposto immagine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55" name="Segnaposto immagin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62" name="Segnaposto tes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56" name="Segnaposto immagin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9" name="Segnaposto tes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63" name="Segnaposto tes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33" name="Segnaposto immagine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60" name="Segnaposto tes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64" name="Segnaposto tes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58" name="Segnaposto immagin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65" name="Segnaposto tes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it-IT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it-IT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customXml" Target="../ink/ink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Relazione d’esame</a:t>
            </a:r>
            <a:br>
              <a:rPr lang="it-IT" dirty="0"/>
            </a:br>
            <a:r>
              <a:rPr lang="it-IT" sz="2800" dirty="0"/>
              <a:t>Deep Learning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Cecci Riccardo – </a:t>
            </a:r>
            <a:r>
              <a:rPr lang="it-IT" dirty="0" err="1"/>
              <a:t>Matr</a:t>
            </a:r>
            <a:r>
              <a:rPr lang="it-IT" dirty="0"/>
              <a:t>: 20023915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30069-C487-5B52-801B-5A43A62F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Drop out</a:t>
            </a:r>
          </a:p>
        </p:txBody>
      </p:sp>
      <p:sp>
        <p:nvSpPr>
          <p:cNvPr id="3" name="Segnaposto SmartArt 2">
            <a:extLst>
              <a:ext uri="{FF2B5EF4-FFF2-40B4-BE49-F238E27FC236}">
                <a16:creationId xmlns:a16="http://schemas.microsoft.com/office/drawing/2014/main" id="{9E534310-8C75-4187-EC61-69F6132E2790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r>
              <a:rPr lang="it-IT" dirty="0"/>
              <a:t>Si stabilisce una probabilità di drop-out </a:t>
            </a:r>
            <a:r>
              <a:rPr lang="it-IT" i="1" dirty="0"/>
              <a:t>p</a:t>
            </a:r>
            <a:r>
              <a:rPr lang="it-IT" dirty="0"/>
              <a:t> per ogni neurone</a:t>
            </a:r>
          </a:p>
          <a:p>
            <a:r>
              <a:rPr lang="it-IT" dirty="0"/>
              <a:t>Si decide se «spegnere» quel nodo con probabilità </a:t>
            </a:r>
            <a:r>
              <a:rPr lang="it-IT" i="1" dirty="0"/>
              <a:t>p</a:t>
            </a:r>
            <a:endParaRPr lang="it-IT" dirty="0"/>
          </a:p>
          <a:p>
            <a:r>
              <a:rPr lang="it-IT" dirty="0"/>
              <a:t>Gestione di </a:t>
            </a:r>
            <a:r>
              <a:rPr lang="it-IT" i="1" dirty="0"/>
              <a:t>p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Una probabilità per ogni nodo</a:t>
            </a:r>
          </a:p>
          <a:p>
            <a:pPr lvl="1"/>
            <a:r>
              <a:rPr lang="it-IT" dirty="0"/>
              <a:t>Probabilità diverse per ogni livello</a:t>
            </a:r>
          </a:p>
          <a:p>
            <a:pPr lvl="1"/>
            <a:r>
              <a:rPr lang="it-IT" dirty="0"/>
              <a:t>Probabilità singola assegnata a gruppi di livelli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BD3E873-492D-3F36-0BFA-56EB9338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it-IT" smtClean="0"/>
              <a:pPr rtl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926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2840AA-EBB8-221A-B761-535FDCA2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Early</a:t>
            </a:r>
            <a:r>
              <a:rPr lang="it-IT" dirty="0"/>
              <a:t> </a:t>
            </a:r>
            <a:r>
              <a:rPr lang="it-IT" dirty="0" err="1"/>
              <a:t>stopping</a:t>
            </a:r>
            <a:endParaRPr lang="it-IT" dirty="0"/>
          </a:p>
        </p:txBody>
      </p:sp>
      <p:sp>
        <p:nvSpPr>
          <p:cNvPr id="3" name="Segnaposto SmartArt 2">
            <a:extLst>
              <a:ext uri="{FF2B5EF4-FFF2-40B4-BE49-F238E27FC236}">
                <a16:creationId xmlns:a16="http://schemas.microsoft.com/office/drawing/2014/main" id="{EA8D9FE6-57C9-D65E-D8F1-906CA463753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4"/>
            <a:ext cx="10515600" cy="4381501"/>
          </a:xfrm>
        </p:spPr>
        <p:txBody>
          <a:bodyPr>
            <a:normAutofit lnSpcReduction="10000"/>
          </a:bodyPr>
          <a:lstStyle/>
          <a:p>
            <a:r>
              <a:rPr lang="it-IT" dirty="0"/>
              <a:t>Permette di gestire la complessità del modello</a:t>
            </a:r>
          </a:p>
          <a:p>
            <a:r>
              <a:rPr lang="it-IT" dirty="0"/>
              <a:t>Si monitora l’errore commesso sul training set e sul </a:t>
            </a:r>
            <a:r>
              <a:rPr lang="it-IT" dirty="0" err="1"/>
              <a:t>validation</a:t>
            </a:r>
            <a:r>
              <a:rPr lang="it-IT" dirty="0"/>
              <a:t> set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Criterio di stop: </a:t>
            </a:r>
            <a:r>
              <a:rPr lang="it-IT" dirty="0"/>
              <a:t>quando l’errore sul test inizia ad aumentare</a:t>
            </a:r>
          </a:p>
          <a:p>
            <a:r>
              <a:rPr lang="it-IT" b="1" dirty="0"/>
              <a:t>Pazienza:</a:t>
            </a:r>
            <a:r>
              <a:rPr lang="it-IT" dirty="0"/>
              <a:t> numero di step in cui si nota un aumento dell’errore nel test set, ma si continua l’apprendimento</a:t>
            </a:r>
            <a:endParaRPr lang="it-IT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C9AB64B-8A59-6758-A204-32182431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it-IT" smtClean="0"/>
              <a:pPr rtl="0"/>
              <a:t>11</a:t>
            </a:fld>
            <a:endParaRPr lang="it-IT" dirty="0"/>
          </a:p>
        </p:txBody>
      </p:sp>
      <p:grpSp>
        <p:nvGrpSpPr>
          <p:cNvPr id="5" name="Group 13">
            <a:extLst>
              <a:ext uri="{FF2B5EF4-FFF2-40B4-BE49-F238E27FC236}">
                <a16:creationId xmlns:a16="http://schemas.microsoft.com/office/drawing/2014/main" id="{2141F44A-A5BF-4999-B144-507B8A339C13}"/>
              </a:ext>
            </a:extLst>
          </p:cNvPr>
          <p:cNvGrpSpPr/>
          <p:nvPr/>
        </p:nvGrpSpPr>
        <p:grpSpPr>
          <a:xfrm>
            <a:off x="4182058" y="3093365"/>
            <a:ext cx="3827884" cy="1820965"/>
            <a:chOff x="1529715" y="1913652"/>
            <a:chExt cx="7782622" cy="3876516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87667237-2A63-4E1D-848B-CB640B04F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9715" y="1913652"/>
              <a:ext cx="7782622" cy="387651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352ADC-1C67-4485-968F-95C88798A649}"/>
                    </a:ext>
                  </a:extLst>
                </p14:cNvPr>
                <p14:cNvContentPartPr/>
                <p14:nvPr/>
              </p14:nvContentPartPr>
              <p14:xfrm>
                <a:off x="2597670" y="2043495"/>
                <a:ext cx="5568120" cy="3006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3352ADC-1C67-4485-968F-95C88798A64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79373" y="2024339"/>
                  <a:ext cx="5603982" cy="30442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A036057-76CC-42FC-8012-70555E9D1B75}"/>
                    </a:ext>
                  </a:extLst>
                </p14:cNvPr>
                <p14:cNvContentPartPr/>
                <p14:nvPr/>
              </p14:nvContentPartPr>
              <p14:xfrm>
                <a:off x="2630070" y="2024055"/>
                <a:ext cx="4731120" cy="2527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A036057-76CC-42FC-8012-70555E9D1B7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11775" y="2004898"/>
                  <a:ext cx="4766978" cy="256474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2DA6DA-DA48-41A4-B553-F48C3E6BEE83}"/>
                </a:ext>
              </a:extLst>
            </p:cNvPr>
            <p:cNvSpPr txBox="1"/>
            <p:nvPr/>
          </p:nvSpPr>
          <p:spPr>
            <a:xfrm>
              <a:off x="7020519" y="4423422"/>
              <a:ext cx="1170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Train error</a:t>
              </a: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37620977-7EF3-44E4-8F16-DF8DCCA4C2EB}"/>
                </a:ext>
              </a:extLst>
            </p:cNvPr>
            <p:cNvSpPr txBox="1"/>
            <p:nvPr/>
          </p:nvSpPr>
          <p:spPr>
            <a:xfrm>
              <a:off x="7010906" y="2643586"/>
              <a:ext cx="1082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Test error</a:t>
              </a:r>
            </a:p>
          </p:txBody>
        </p:sp>
        <p:cxnSp>
          <p:nvCxnSpPr>
            <p:cNvPr id="11" name="Straight Connector 11">
              <a:extLst>
                <a:ext uri="{FF2B5EF4-FFF2-40B4-BE49-F238E27FC236}">
                  <a16:creationId xmlns:a16="http://schemas.microsoft.com/office/drawing/2014/main" id="{BDCC7F71-BC60-4FA2-ADD0-4246279A354F}"/>
                </a:ext>
              </a:extLst>
            </p:cNvPr>
            <p:cNvCxnSpPr/>
            <p:nvPr/>
          </p:nvCxnSpPr>
          <p:spPr>
            <a:xfrm>
              <a:off x="5044637" y="3440441"/>
              <a:ext cx="0" cy="19659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3F00779B-2707-4C3D-9BA7-59B5AB449949}"/>
                </a:ext>
              </a:extLst>
            </p:cNvPr>
            <p:cNvSpPr txBox="1"/>
            <p:nvPr/>
          </p:nvSpPr>
          <p:spPr>
            <a:xfrm>
              <a:off x="3831552" y="4686408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stop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24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C7050D-B8BD-D21A-73DD-3FDCEFA8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Ottimizzazione</a:t>
            </a:r>
            <a:br>
              <a:rPr lang="it-IT" dirty="0"/>
            </a:br>
            <a:r>
              <a:rPr lang="it-IT" sz="2400" dirty="0"/>
              <a:t>Mini-Batch</a:t>
            </a:r>
          </a:p>
        </p:txBody>
      </p:sp>
      <p:sp>
        <p:nvSpPr>
          <p:cNvPr id="3" name="Segnaposto SmartArt 2">
            <a:extLst>
              <a:ext uri="{FF2B5EF4-FFF2-40B4-BE49-F238E27FC236}">
                <a16:creationId xmlns:a16="http://schemas.microsoft.com/office/drawing/2014/main" id="{A9B64A0B-8C95-348A-B1C7-9227AD4B8414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it-IT" b="1" dirty="0"/>
              <a:t>Ottimizzazione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permette alla discesa del gradiente di apprendere parametri ancora più significativi</a:t>
            </a:r>
          </a:p>
          <a:p>
            <a:r>
              <a:rPr lang="it-IT" dirty="0"/>
              <a:t>Ma ogni epoca di discesa del gradiente calcola la derivata su un batch di milioni di esempi del training set</a:t>
            </a:r>
          </a:p>
          <a:p>
            <a:r>
              <a:rPr lang="it-IT" b="1" dirty="0"/>
              <a:t>Soluzione:</a:t>
            </a:r>
            <a:endParaRPr lang="it-IT" dirty="0"/>
          </a:p>
          <a:p>
            <a:pPr lvl="1"/>
            <a:r>
              <a:rPr lang="it-IT" dirty="0">
                <a:sym typeface="Wingdings" panose="05000000000000000000" pitchFamily="2" charset="2"/>
              </a:rPr>
              <a:t>Il training set viene diviso in mini-batch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Ad ogni epoca viene calcolata la discesa del gradiente sui mini-batch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I pesi vengono aggiornati dopo il calcolo su ogni mini-batch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L’epoca termina dopo che sono stati esaminati tutti i mini-batch</a:t>
            </a:r>
            <a:endParaRPr lang="it-IT" dirty="0"/>
          </a:p>
          <a:p>
            <a:endParaRPr lang="it-IT" b="1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5AC6F1-FC50-D1AE-4BC5-68BEF510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485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23DE6E-27E6-03EB-9D33-41B84214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Ottimizzazione</a:t>
            </a:r>
            <a:br>
              <a:rPr lang="it-IT" dirty="0"/>
            </a:br>
            <a:r>
              <a:rPr lang="it-IT" sz="2400" dirty="0" err="1"/>
              <a:t>adam</a:t>
            </a:r>
            <a:endParaRPr lang="it-IT" sz="2400" dirty="0"/>
          </a:p>
        </p:txBody>
      </p:sp>
      <p:sp>
        <p:nvSpPr>
          <p:cNvPr id="3" name="Segnaposto SmartArt 2">
            <a:extLst>
              <a:ext uri="{FF2B5EF4-FFF2-40B4-BE49-F238E27FC236}">
                <a16:creationId xmlns:a16="http://schemas.microsoft.com/office/drawing/2014/main" id="{36E444E3-39E8-1F48-02B5-77CA85FA83E6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1690689"/>
            <a:ext cx="10515600" cy="2774308"/>
          </a:xfrm>
        </p:spPr>
        <p:txBody>
          <a:bodyPr/>
          <a:lstStyle/>
          <a:p>
            <a:r>
              <a:rPr lang="it-IT" dirty="0"/>
              <a:t>È una combinazione di:</a:t>
            </a:r>
          </a:p>
          <a:p>
            <a:pPr lvl="1"/>
            <a:r>
              <a:rPr lang="it-IT" b="1" dirty="0"/>
              <a:t>Momento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considera le modifiche ai passi precedenti e permette di evitare i minimi locali</a:t>
            </a:r>
            <a:endParaRPr lang="it-IT" dirty="0"/>
          </a:p>
          <a:p>
            <a:pPr lvl="1"/>
            <a:r>
              <a:rPr lang="it-IT" b="1" dirty="0" err="1"/>
              <a:t>RMSprop</a:t>
            </a:r>
            <a:r>
              <a:rPr lang="it-IT" dirty="0"/>
              <a:t> (Root Mean </a:t>
            </a:r>
            <a:r>
              <a:rPr lang="it-IT" dirty="0" err="1"/>
              <a:t>Square</a:t>
            </a:r>
            <a:r>
              <a:rPr lang="it-IT" dirty="0"/>
              <a:t> </a:t>
            </a:r>
            <a:r>
              <a:rPr lang="it-IT" dirty="0" err="1"/>
              <a:t>Propagation</a:t>
            </a:r>
            <a:r>
              <a:rPr lang="it-IT" dirty="0"/>
              <a:t>) </a:t>
            </a:r>
            <a:r>
              <a:rPr lang="it-IT" dirty="0">
                <a:sym typeface="Wingdings" panose="05000000000000000000" pitchFamily="2" charset="2"/>
              </a:rPr>
              <a:t> gradiente al quadrato, permette di normalizzare la modifica del parametro (controlla le fluttuazioni)</a:t>
            </a:r>
            <a:endParaRPr lang="it-IT" dirty="0"/>
          </a:p>
          <a:p>
            <a:pPr lvl="1"/>
            <a:r>
              <a:rPr lang="it-IT" b="1" dirty="0" err="1"/>
              <a:t>Bias</a:t>
            </a:r>
            <a:r>
              <a:rPr lang="it-IT" b="1" dirty="0"/>
              <a:t> </a:t>
            </a:r>
            <a:r>
              <a:rPr lang="it-IT" b="1" dirty="0" err="1"/>
              <a:t>correction</a:t>
            </a:r>
            <a:r>
              <a:rPr lang="it-IT" b="1" dirty="0"/>
              <a:t> </a:t>
            </a:r>
            <a:r>
              <a:rPr lang="it-IT" dirty="0">
                <a:sym typeface="Wingdings" panose="05000000000000000000" pitchFamily="2" charset="2"/>
              </a:rPr>
              <a:t> corregge i valori iniziali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E06F52-18CD-DF2A-0566-AB3B7F07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it-IT" smtClean="0"/>
              <a:pPr rtl="0"/>
              <a:t>13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4762E3A-46DB-EA3F-D2E2-948CD746A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1671" y="4464996"/>
            <a:ext cx="6128657" cy="207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0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A430E3-A7DA-9A0A-F193-04938BDB5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Image </a:t>
            </a:r>
            <a:r>
              <a:rPr lang="it-IT" dirty="0" err="1"/>
              <a:t>denoising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EF91DE-205A-2C9D-1C4D-673DE8171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Dataset: fashion-MNIST</a:t>
            </a:r>
          </a:p>
        </p:txBody>
      </p:sp>
    </p:spTree>
    <p:extLst>
      <p:ext uri="{BB962C8B-B14F-4D97-AF65-F5344CB8AC3E}">
        <p14:creationId xmlns:p14="http://schemas.microsoft.com/office/powerpoint/2010/main" val="3602780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9675C9-FB88-3606-F3FE-0EF8F197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Autoencoder</a:t>
            </a:r>
            <a:endParaRPr lang="it-IT" dirty="0"/>
          </a:p>
        </p:txBody>
      </p:sp>
      <p:sp>
        <p:nvSpPr>
          <p:cNvPr id="3" name="Segnaposto SmartArt 2">
            <a:extLst>
              <a:ext uri="{FF2B5EF4-FFF2-40B4-BE49-F238E27FC236}">
                <a16:creationId xmlns:a16="http://schemas.microsoft.com/office/drawing/2014/main" id="{7720B302-68D0-5A66-4AB4-33BA8FE06F14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r>
              <a:rPr lang="it-IT" dirty="0"/>
              <a:t>Sono modelli </a:t>
            </a:r>
            <a:r>
              <a:rPr lang="it-IT" b="1" dirty="0" err="1"/>
              <a:t>unsupervised</a:t>
            </a:r>
            <a:endParaRPr lang="it-IT" dirty="0"/>
          </a:p>
          <a:p>
            <a:r>
              <a:rPr lang="it-IT" b="1" dirty="0"/>
              <a:t>Scopo:</a:t>
            </a:r>
            <a:r>
              <a:rPr lang="it-IT" dirty="0"/>
              <a:t> ricostruire l’input attraverso gli strati intermedi che decompongono e ricompongono l’input</a:t>
            </a:r>
          </a:p>
          <a:p>
            <a:r>
              <a:rPr lang="it-IT" b="1" dirty="0"/>
              <a:t>Utili per:</a:t>
            </a:r>
            <a:endParaRPr lang="it-IT" dirty="0"/>
          </a:p>
          <a:p>
            <a:pPr lvl="1"/>
            <a:r>
              <a:rPr lang="it-IT" dirty="0"/>
              <a:t>Riduzione della </a:t>
            </a:r>
            <a:r>
              <a:rPr lang="it-IT" dirty="0" err="1"/>
              <a:t>dimensionalità</a:t>
            </a:r>
            <a:endParaRPr lang="it-IT" dirty="0"/>
          </a:p>
          <a:p>
            <a:pPr lvl="1"/>
            <a:r>
              <a:rPr lang="it-IT" dirty="0"/>
              <a:t>Preprocessing per la classificazione</a:t>
            </a:r>
          </a:p>
          <a:p>
            <a:pPr lvl="1"/>
            <a:r>
              <a:rPr lang="it-IT" dirty="0"/>
              <a:t>Rilevamento di features importanti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02E8A78-6BE1-D3A1-529B-B7BE581E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it-IT" smtClean="0"/>
              <a:pPr rtl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4561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CF5FBB-2FC2-F238-F93E-BBB3C874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sp>
        <p:nvSpPr>
          <p:cNvPr id="3" name="Segnaposto SmartArt 2">
            <a:extLst>
              <a:ext uri="{FF2B5EF4-FFF2-40B4-BE49-F238E27FC236}">
                <a16:creationId xmlns:a16="http://schemas.microsoft.com/office/drawing/2014/main" id="{BF45150E-EBD4-51DF-C1C4-178379DEB9BC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096000" y="2111375"/>
            <a:ext cx="5257800" cy="3744913"/>
          </a:xfrm>
        </p:spPr>
        <p:txBody>
          <a:bodyPr>
            <a:normAutofit/>
          </a:bodyPr>
          <a:lstStyle/>
          <a:p>
            <a:r>
              <a:rPr lang="it-IT" dirty="0"/>
              <a:t>3 ‘‘</a:t>
            </a:r>
            <a:r>
              <a:rPr lang="it-IT" dirty="0" err="1"/>
              <a:t>macro’’-livelli</a:t>
            </a:r>
            <a:r>
              <a:rPr lang="it-IT" dirty="0"/>
              <a:t>:</a:t>
            </a:r>
          </a:p>
          <a:p>
            <a:pPr lvl="1"/>
            <a:r>
              <a:rPr lang="it-IT" sz="2800" b="1" dirty="0"/>
              <a:t>Encoder</a:t>
            </a:r>
          </a:p>
          <a:p>
            <a:pPr lvl="1"/>
            <a:r>
              <a:rPr lang="it-IT" sz="2800" b="1" dirty="0" err="1"/>
              <a:t>Latent</a:t>
            </a:r>
            <a:r>
              <a:rPr lang="it-IT" sz="2800" b="1" dirty="0"/>
              <a:t> </a:t>
            </a:r>
            <a:r>
              <a:rPr lang="it-IT" sz="2800" b="1" dirty="0" err="1"/>
              <a:t>space</a:t>
            </a:r>
            <a:endParaRPr lang="it-IT" sz="2800" b="1" dirty="0"/>
          </a:p>
          <a:p>
            <a:pPr lvl="1"/>
            <a:r>
              <a:rPr lang="it-IT" sz="2800" b="1" dirty="0"/>
              <a:t>Decoder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31D104F-A4E0-ED9F-CC95-5A28BA9C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it-IT" smtClean="0"/>
              <a:pPr rtl="0"/>
              <a:t>16</a:t>
            </a:fld>
            <a:endParaRPr lang="it-IT" dirty="0"/>
          </a:p>
        </p:txBody>
      </p:sp>
      <p:pic>
        <p:nvPicPr>
          <p:cNvPr id="6" name="Immagine 5" descr="Immagine che contiene diagramma, mappa, linea">
            <a:extLst>
              <a:ext uri="{FF2B5EF4-FFF2-40B4-BE49-F238E27FC236}">
                <a16:creationId xmlns:a16="http://schemas.microsoft.com/office/drawing/2014/main" id="{F366C67F-D6EB-8348-DF0C-03D6FA9EF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3362"/>
            <a:ext cx="4993433" cy="374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79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C8C0E9-BFAF-8DDC-B196-AEF11923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Copiatura?</a:t>
            </a:r>
          </a:p>
        </p:txBody>
      </p:sp>
      <p:sp>
        <p:nvSpPr>
          <p:cNvPr id="3" name="Segnaposto SmartArt 2">
            <a:extLst>
              <a:ext uri="{FF2B5EF4-FFF2-40B4-BE49-F238E27FC236}">
                <a16:creationId xmlns:a16="http://schemas.microsoft.com/office/drawing/2014/main" id="{E266D2B4-9617-CDEC-56F0-18F8BF217451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r>
              <a:rPr lang="it-IT" dirty="0"/>
              <a:t>Dato il task, come si garantisce che la rete non faccia un semplice copia-incolla dell’input?</a:t>
            </a:r>
          </a:p>
          <a:p>
            <a:pPr lvl="1"/>
            <a:r>
              <a:rPr lang="it-IT" dirty="0"/>
              <a:t>Aggiungendo rumore all'input</a:t>
            </a:r>
          </a:p>
          <a:p>
            <a:pPr lvl="1"/>
            <a:r>
              <a:rPr lang="it-IT" dirty="0"/>
              <a:t>Limitando la dimensione della rappresentazione interna (</a:t>
            </a:r>
            <a:r>
              <a:rPr lang="it-IT" dirty="0" err="1"/>
              <a:t>hidden</a:t>
            </a:r>
            <a:r>
              <a:rPr lang="it-IT" dirty="0"/>
              <a:t> </a:t>
            </a:r>
            <a:r>
              <a:rPr lang="it-IT" dirty="0" err="1"/>
              <a:t>layers</a:t>
            </a:r>
            <a:r>
              <a:rPr lang="it-IT" dirty="0"/>
              <a:t>) creando un </a:t>
            </a:r>
            <a:r>
              <a:rPr lang="it-IT" b="1" dirty="0" err="1"/>
              <a:t>autoencoder</a:t>
            </a:r>
            <a:r>
              <a:rPr lang="it-IT" b="1" dirty="0"/>
              <a:t> </a:t>
            </a:r>
            <a:r>
              <a:rPr lang="it-IT" b="1" dirty="0" err="1"/>
              <a:t>undercomplete</a:t>
            </a:r>
            <a:endParaRPr lang="it-IT" b="1" dirty="0"/>
          </a:p>
          <a:p>
            <a:pPr lvl="2"/>
            <a:r>
              <a:rPr lang="it-IT" dirty="0"/>
              <a:t>Non può copiare banalmente l’input ma deve trovare delle rappresentazioni interne efficienti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525EDD-B775-7629-94D6-308E5403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it-IT" smtClean="0"/>
              <a:pPr rtl="0"/>
              <a:t>17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E57D5EE-604A-6D77-51B5-DD88BC83B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550" y="4510120"/>
            <a:ext cx="2836900" cy="221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00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2895AF-049F-FFE4-5990-992E4052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Caricamento del dataset &amp; </a:t>
            </a:r>
            <a:r>
              <a:rPr lang="it-IT" dirty="0" err="1"/>
              <a:t>preprocessing</a:t>
            </a:r>
            <a:endParaRPr lang="it-IT" dirty="0"/>
          </a:p>
        </p:txBody>
      </p:sp>
      <p:sp>
        <p:nvSpPr>
          <p:cNvPr id="3" name="Segnaposto SmartArt 2">
            <a:extLst>
              <a:ext uri="{FF2B5EF4-FFF2-40B4-BE49-F238E27FC236}">
                <a16:creationId xmlns:a16="http://schemas.microsoft.com/office/drawing/2014/main" id="{982AE08F-DA78-4CEC-7A15-26CC8AE888E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198" y="4559883"/>
            <a:ext cx="10515600" cy="1796467"/>
          </a:xfrm>
        </p:spPr>
        <p:txBody>
          <a:bodyPr/>
          <a:lstStyle/>
          <a:p>
            <a:r>
              <a:rPr lang="it-IT" dirty="0"/>
              <a:t>I dati vengono normalizzati</a:t>
            </a:r>
          </a:p>
          <a:p>
            <a:r>
              <a:rPr lang="it-IT" dirty="0"/>
              <a:t>Viene eseguita una </a:t>
            </a:r>
            <a:r>
              <a:rPr lang="it-IT" dirty="0" err="1"/>
              <a:t>reshape</a:t>
            </a:r>
            <a:r>
              <a:rPr lang="it-IT" dirty="0"/>
              <a:t>: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Per avere una dimensione adeguata all’input dell’</a:t>
            </a:r>
            <a:r>
              <a:rPr lang="it-IT" dirty="0" err="1">
                <a:sym typeface="Wingdings" panose="05000000000000000000" pitchFamily="2" charset="2"/>
              </a:rPr>
              <a:t>autoencoder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/>
              <a:t>Dato che si hanno immagini 28x28 </a:t>
            </a:r>
            <a:r>
              <a:rPr lang="it-IT" dirty="0">
                <a:sym typeface="Wingdings" panose="05000000000000000000" pitchFamily="2" charset="2"/>
              </a:rPr>
              <a:t> 784 neuroni di input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586FFE-7580-F440-24F0-A41CC0BA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it-IT" smtClean="0"/>
              <a:pPr rtl="0"/>
              <a:t>18</a:t>
            </a:fld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43F5BF5-1710-3E77-E6AE-39269142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3" y="3203299"/>
            <a:ext cx="10763250" cy="58102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D2B8ADF-A226-A366-8818-B3AAEE045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085" y="1455968"/>
            <a:ext cx="4337826" cy="143488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431D4B1-1ADF-BA8B-66D0-7042860371BF}"/>
              </a:ext>
            </a:extLst>
          </p:cNvPr>
          <p:cNvSpPr txBox="1"/>
          <p:nvPr/>
        </p:nvSpPr>
        <p:spPr>
          <a:xfrm>
            <a:off x="7260443" y="3814509"/>
            <a:ext cx="4217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Vengono mostrate le prime 20 immagini del dataset</a:t>
            </a:r>
          </a:p>
        </p:txBody>
      </p:sp>
    </p:spTree>
    <p:extLst>
      <p:ext uri="{BB962C8B-B14F-4D97-AF65-F5344CB8AC3E}">
        <p14:creationId xmlns:p14="http://schemas.microsoft.com/office/powerpoint/2010/main" val="328407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EC9C25-E60E-5D67-334D-4566BB29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Corruzione delle immagini</a:t>
            </a:r>
          </a:p>
        </p:txBody>
      </p:sp>
      <p:sp>
        <p:nvSpPr>
          <p:cNvPr id="3" name="Segnaposto SmartArt 2">
            <a:extLst>
              <a:ext uri="{FF2B5EF4-FFF2-40B4-BE49-F238E27FC236}">
                <a16:creationId xmlns:a16="http://schemas.microsoft.com/office/drawing/2014/main" id="{2715C449-58F5-C68B-EB80-C5ED4FBD4409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r>
              <a:rPr lang="it-IT" dirty="0"/>
              <a:t>A questo punto vengono creati i dati ‘‘corrotti’’ dal rumore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CEABB5-FC2E-AD97-9AE7-816F4420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it-IT" smtClean="0"/>
              <a:pPr rtl="0"/>
              <a:t>19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21332B3-31B3-8D9A-6FAB-0FD5D0541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346" y="2928937"/>
            <a:ext cx="6641308" cy="107601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0BD1514-48EE-4D2D-0A3B-AEBD0826E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4621135"/>
            <a:ext cx="10763250" cy="58102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3FF0CF4-E77E-BC81-DC4C-A79B88435E07}"/>
              </a:ext>
            </a:extLst>
          </p:cNvPr>
          <p:cNvSpPr txBox="1"/>
          <p:nvPr/>
        </p:nvSpPr>
        <p:spPr>
          <a:xfrm>
            <a:off x="714375" y="5221446"/>
            <a:ext cx="4217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Vengono mostrate le prime 20 immagini del dataset</a:t>
            </a:r>
          </a:p>
        </p:txBody>
      </p:sp>
    </p:spTree>
    <p:extLst>
      <p:ext uri="{BB962C8B-B14F-4D97-AF65-F5344CB8AC3E}">
        <p14:creationId xmlns:p14="http://schemas.microsoft.com/office/powerpoint/2010/main" val="284558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0A25DC-AE6D-C6DE-23FD-AEB03CAAC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825" y="2826544"/>
            <a:ext cx="5111750" cy="1204912"/>
          </a:xfrm>
        </p:spPr>
        <p:txBody>
          <a:bodyPr>
            <a:normAutofit/>
          </a:bodyPr>
          <a:lstStyle/>
          <a:p>
            <a:r>
              <a:rPr lang="it-IT" sz="4000" dirty="0"/>
              <a:t>Nozioni generali</a:t>
            </a:r>
            <a:br>
              <a:rPr lang="it-IT" sz="4000" dirty="0"/>
            </a:br>
            <a:endParaRPr lang="it-IT" sz="400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CCE34F-2A0C-F4C6-0508-5F74EBD7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8477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66B61E-3919-FA58-5925-7AD66177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Creazione </a:t>
            </a:r>
            <a:r>
              <a:rPr lang="it-IT" dirty="0" err="1"/>
              <a:t>autoencoder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F187B88-CDA3-6E66-473D-C157D1FD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it-IT" smtClean="0"/>
              <a:pPr rtl="0"/>
              <a:t>20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878EDFE-0E1B-7B2A-2101-8CE97740C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8033"/>
            <a:ext cx="5039340" cy="394489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313F055-80F7-8DEC-A18E-95F6CE393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819" y="1724765"/>
            <a:ext cx="4861981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82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8F81A6-7BE5-9C73-5FC2-744B404E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Training con </a:t>
            </a:r>
            <a:r>
              <a:rPr lang="it-IT" dirty="0" err="1"/>
              <a:t>early</a:t>
            </a:r>
            <a:r>
              <a:rPr lang="it-IT" dirty="0"/>
              <a:t> </a:t>
            </a:r>
            <a:r>
              <a:rPr lang="it-IT" dirty="0" err="1"/>
              <a:t>stopping</a:t>
            </a:r>
            <a:endParaRPr lang="it-IT" dirty="0"/>
          </a:p>
        </p:txBody>
      </p:sp>
      <p:sp>
        <p:nvSpPr>
          <p:cNvPr id="3" name="Segnaposto SmartArt 2">
            <a:extLst>
              <a:ext uri="{FF2B5EF4-FFF2-40B4-BE49-F238E27FC236}">
                <a16:creationId xmlns:a16="http://schemas.microsoft.com/office/drawing/2014/main" id="{417C5400-D2CD-B746-6144-C3BFF0A110A1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679081"/>
            <a:ext cx="10515600" cy="3177207"/>
          </a:xfrm>
        </p:spPr>
        <p:txBody>
          <a:bodyPr/>
          <a:lstStyle/>
          <a:p>
            <a:r>
              <a:rPr lang="it-IT" dirty="0"/>
              <a:t>Visto che si vuole ricostruire un’immagine, la </a:t>
            </a:r>
            <a:r>
              <a:rPr lang="it-IT" dirty="0" err="1"/>
              <a:t>loss</a:t>
            </a:r>
            <a:r>
              <a:rPr lang="it-IT" dirty="0"/>
              <a:t> non può essere una cross </a:t>
            </a:r>
            <a:r>
              <a:rPr lang="it-IT" dirty="0" err="1"/>
              <a:t>entropy</a:t>
            </a:r>
            <a:r>
              <a:rPr lang="it-IT" dirty="0"/>
              <a:t> ma deve essere un </a:t>
            </a:r>
            <a:r>
              <a:rPr lang="it-IT" b="1" dirty="0" err="1"/>
              <a:t>mse</a:t>
            </a:r>
            <a:endParaRPr lang="it-IT" dirty="0"/>
          </a:p>
          <a:p>
            <a:r>
              <a:rPr lang="it-IT" dirty="0"/>
              <a:t>Ottimizzazione </a:t>
            </a:r>
            <a:r>
              <a:rPr lang="it-IT" dirty="0">
                <a:sym typeface="Wingdings" panose="05000000000000000000" pitchFamily="2" charset="2"/>
              </a:rPr>
              <a:t> ADAM</a:t>
            </a:r>
          </a:p>
          <a:p>
            <a:r>
              <a:rPr lang="it-IT" dirty="0">
                <a:sym typeface="Wingdings" panose="05000000000000000000" pitchFamily="2" charset="2"/>
              </a:rPr>
              <a:t># epoche  20</a:t>
            </a:r>
          </a:p>
          <a:p>
            <a:r>
              <a:rPr lang="it-IT" dirty="0">
                <a:sym typeface="Wingdings" panose="05000000000000000000" pitchFamily="2" charset="2"/>
              </a:rPr>
              <a:t>Dimensione dei batch = 128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CF7E81-8C2D-849F-46D0-7E70D276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it-IT" smtClean="0"/>
              <a:pPr rtl="0"/>
              <a:t>21</a:t>
            </a:fld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B5BFB2F-8F77-E5E6-82BD-5F158C43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72" y="1353518"/>
            <a:ext cx="10569856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17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14125B-33B1-0EBE-5352-E94FD1B1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ricostruzione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53B414-6716-E72F-3600-B5B907CE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it-IT" smtClean="0"/>
              <a:pPr rtl="0"/>
              <a:t>22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0779703-DACD-E410-9267-10EDA15E6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437" y="1519501"/>
            <a:ext cx="4251126" cy="34237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8559F72-332F-2210-5BBB-1A4E7282F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9610"/>
            <a:ext cx="12192000" cy="365674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B496C4D-36A3-8696-DA90-6DDC25D84F27}"/>
              </a:ext>
            </a:extLst>
          </p:cNvPr>
          <p:cNvSpPr txBox="1"/>
          <p:nvPr/>
        </p:nvSpPr>
        <p:spPr>
          <a:xfrm>
            <a:off x="838200" y="2019132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Confronto risultati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FF37626-5654-2272-E094-6726422FD9A6}"/>
              </a:ext>
            </a:extLst>
          </p:cNvPr>
          <p:cNvSpPr txBox="1"/>
          <p:nvPr/>
        </p:nvSpPr>
        <p:spPr>
          <a:xfrm>
            <a:off x="0" y="6356350"/>
            <a:ext cx="4217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Vengono mostrate le prime 20 immagini del dataset</a:t>
            </a:r>
          </a:p>
        </p:txBody>
      </p:sp>
    </p:spTree>
    <p:extLst>
      <p:ext uri="{BB962C8B-B14F-4D97-AF65-F5344CB8AC3E}">
        <p14:creationId xmlns:p14="http://schemas.microsoft.com/office/powerpoint/2010/main" val="263054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C6B718-4753-8719-3EEC-39A91E1D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Reti neurali</a:t>
            </a:r>
          </a:p>
        </p:txBody>
      </p:sp>
      <p:sp>
        <p:nvSpPr>
          <p:cNvPr id="3" name="Segnaposto SmartArt 2">
            <a:extLst>
              <a:ext uri="{FF2B5EF4-FFF2-40B4-BE49-F238E27FC236}">
                <a16:creationId xmlns:a16="http://schemas.microsoft.com/office/drawing/2014/main" id="{9D5AF1B1-0B63-F33F-ED52-C49D08111BBB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r>
              <a:rPr lang="it-IT" dirty="0"/>
              <a:t>La maggior parte dei modelli di Deep Learning si basano sulle </a:t>
            </a:r>
            <a:r>
              <a:rPr lang="it-IT" b="1" dirty="0"/>
              <a:t>reti neurali</a:t>
            </a:r>
            <a:endParaRPr lang="it-IT" dirty="0"/>
          </a:p>
          <a:p>
            <a:r>
              <a:rPr lang="it-IT" dirty="0"/>
              <a:t>L’elemento base di una rete neurale è il </a:t>
            </a:r>
            <a:r>
              <a:rPr lang="it-IT" b="1" dirty="0"/>
              <a:t>neurone artificiale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5EE9061-0DF3-A258-BFB7-2C90445B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it-IT" smtClean="0"/>
              <a:pPr rtl="0"/>
              <a:t>3</a:t>
            </a:fld>
            <a:endParaRPr lang="it-IT" dirty="0"/>
          </a:p>
        </p:txBody>
      </p:sp>
      <p:pic>
        <p:nvPicPr>
          <p:cNvPr id="5" name="Google Shape;602;p14">
            <a:extLst>
              <a:ext uri="{FF2B5EF4-FFF2-40B4-BE49-F238E27FC236}">
                <a16:creationId xmlns:a16="http://schemas.microsoft.com/office/drawing/2014/main" id="{152EB3BE-3F0E-B4D2-3F24-9E90BAD1C7E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76396" y="3429000"/>
            <a:ext cx="4439208" cy="26918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932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E442A4-97A9-3F5F-1603-1403ED8C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Reti neurali</a:t>
            </a:r>
          </a:p>
        </p:txBody>
      </p:sp>
      <p:sp>
        <p:nvSpPr>
          <p:cNvPr id="3" name="Segnaposto SmartArt 2">
            <a:extLst>
              <a:ext uri="{FF2B5EF4-FFF2-40B4-BE49-F238E27FC236}">
                <a16:creationId xmlns:a16="http://schemas.microsoft.com/office/drawing/2014/main" id="{1B85F075-017C-1198-5FBA-8B1BCC09764D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5029200" y="2724295"/>
            <a:ext cx="6585857" cy="2598443"/>
          </a:xfrm>
        </p:spPr>
        <p:txBody>
          <a:bodyPr/>
          <a:lstStyle/>
          <a:p>
            <a:r>
              <a:rPr lang="it-IT" dirty="0"/>
              <a:t>Una rete neurale è composta da:</a:t>
            </a:r>
          </a:p>
          <a:p>
            <a:pPr lvl="1"/>
            <a:r>
              <a:rPr lang="it-IT" dirty="0"/>
              <a:t>1 Input Layer</a:t>
            </a:r>
          </a:p>
          <a:p>
            <a:pPr lvl="1"/>
            <a:r>
              <a:rPr lang="it-IT" dirty="0"/>
              <a:t>1 (o più) </a:t>
            </a:r>
            <a:r>
              <a:rPr lang="it-IT" dirty="0" err="1"/>
              <a:t>Hidden</a:t>
            </a:r>
            <a:r>
              <a:rPr lang="it-IT" dirty="0"/>
              <a:t> Layer</a:t>
            </a:r>
          </a:p>
          <a:p>
            <a:pPr lvl="1"/>
            <a:r>
              <a:rPr lang="it-IT" dirty="0"/>
              <a:t>1 Output Layer</a:t>
            </a:r>
          </a:p>
          <a:p>
            <a:r>
              <a:rPr lang="it-IT" dirty="0"/>
              <a:t>Nel Deep Learning si usa un numero di </a:t>
            </a:r>
            <a:r>
              <a:rPr lang="it-IT" dirty="0" err="1"/>
              <a:t>hidden</a:t>
            </a:r>
            <a:r>
              <a:rPr lang="it-IT" dirty="0"/>
              <a:t> </a:t>
            </a:r>
            <a:r>
              <a:rPr lang="it-IT" dirty="0" err="1"/>
              <a:t>layers</a:t>
            </a:r>
            <a:r>
              <a:rPr lang="it-IT" dirty="0"/>
              <a:t> &gt; 3</a:t>
            </a:r>
          </a:p>
          <a:p>
            <a:pPr marL="457200" lvl="1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63CD077-2B77-112A-F9DF-22E79912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it-IT" smtClean="0"/>
              <a:pPr rtl="0"/>
              <a:t>4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B7DFC91-556C-A7A0-DF4E-3E1B6D2A4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3" y="2724294"/>
            <a:ext cx="3872966" cy="259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6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767F12-7930-2695-1978-1117C028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Reti neurali </a:t>
            </a:r>
            <a:br>
              <a:rPr lang="it-IT" dirty="0"/>
            </a:br>
            <a:r>
              <a:rPr lang="it-IT" sz="2400" dirty="0"/>
              <a:t>Predizioni</a:t>
            </a:r>
          </a:p>
        </p:txBody>
      </p:sp>
      <p:sp>
        <p:nvSpPr>
          <p:cNvPr id="3" name="Segnaposto SmartArt 2">
            <a:extLst>
              <a:ext uri="{FF2B5EF4-FFF2-40B4-BE49-F238E27FC236}">
                <a16:creationId xmlns:a16="http://schemas.microsoft.com/office/drawing/2014/main" id="{194844D0-C653-1BB4-5C8E-396F5D098845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6"/>
            <a:ext cx="10515600" cy="518394"/>
          </a:xfrm>
        </p:spPr>
        <p:txBody>
          <a:bodyPr/>
          <a:lstStyle/>
          <a:p>
            <a:r>
              <a:rPr lang="it-IT" dirty="0"/>
              <a:t>Per fare predizioni si usa la </a:t>
            </a:r>
            <a:r>
              <a:rPr lang="it-IT" b="1" dirty="0" err="1"/>
              <a:t>forward</a:t>
            </a:r>
            <a:r>
              <a:rPr lang="it-IT" b="1" dirty="0"/>
              <a:t> </a:t>
            </a:r>
            <a:r>
              <a:rPr lang="it-IT" b="1" dirty="0" err="1"/>
              <a:t>propagation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C2889D4-8D83-5F02-9EE5-6E6C2D93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it-IT" smtClean="0"/>
              <a:pPr rtl="0"/>
              <a:t>5</a:t>
            </a:fld>
            <a:endParaRPr lang="it-IT" dirty="0"/>
          </a:p>
        </p:txBody>
      </p:sp>
      <p:pic>
        <p:nvPicPr>
          <p:cNvPr id="5" name="Segnaposto contenuto 101" descr="Immagine che contiene testo, diagramma, calligrafia, disegno&#10;&#10;Descrizione generata automaticamente">
            <a:extLst>
              <a:ext uri="{FF2B5EF4-FFF2-40B4-BE49-F238E27FC236}">
                <a16:creationId xmlns:a16="http://schemas.microsoft.com/office/drawing/2014/main" id="{328834D6-021F-920D-B58F-3A4914AACA38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29769"/>
            <a:ext cx="3647206" cy="364720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D480367-90BF-3614-7907-7D442F42AD73}"/>
              </a:ext>
            </a:extLst>
          </p:cNvPr>
          <p:cNvSpPr txBox="1">
            <a:spLocks/>
          </p:cNvSpPr>
          <p:nvPr/>
        </p:nvSpPr>
        <p:spPr>
          <a:xfrm>
            <a:off x="4485406" y="2729823"/>
            <a:ext cx="770659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sz="2400" dirty="0"/>
              <a:t>Ovvero, ogni neurone del livello </a:t>
            </a:r>
            <a:r>
              <a:rPr lang="it-IT" sz="2400" i="1" dirty="0"/>
              <a:t>l</a:t>
            </a:r>
            <a:r>
              <a:rPr lang="it-IT" sz="2400" dirty="0"/>
              <a:t> fa la combinazione lineare dei pesi e degli input del livello </a:t>
            </a:r>
            <a:r>
              <a:rPr lang="it-IT" sz="2400" i="1" dirty="0"/>
              <a:t>l-1</a:t>
            </a:r>
            <a:r>
              <a:rPr lang="it-IT" sz="2400" dirty="0"/>
              <a:t>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sz="2400" dirty="0"/>
              <a:t>Al risultato ottenuto viene applicata una </a:t>
            </a:r>
            <a:r>
              <a:rPr lang="it-IT" sz="2400" b="1" dirty="0"/>
              <a:t>funzione di attivazione</a:t>
            </a:r>
            <a:r>
              <a:rPr lang="it-IT" sz="2400" dirty="0"/>
              <a:t> </a:t>
            </a:r>
            <a:r>
              <a:rPr lang="it-IT" sz="2400" dirty="0">
                <a:sym typeface="Symbol" panose="05050102010706020507" pitchFamily="18" charset="2"/>
              </a:rPr>
              <a:t>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5068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031EFC-EDC6-01FB-AD69-DDC85268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it-IT" dirty="0"/>
              <a:t>Funzione di attivazione</a:t>
            </a:r>
          </a:p>
        </p:txBody>
      </p:sp>
      <p:sp>
        <p:nvSpPr>
          <p:cNvPr id="3" name="Segnaposto SmartArt 2">
            <a:extLst>
              <a:ext uri="{FF2B5EF4-FFF2-40B4-BE49-F238E27FC236}">
                <a16:creationId xmlns:a16="http://schemas.microsoft.com/office/drawing/2014/main" id="{BF964148-0BAC-8A22-4CA5-3D41CDB84E87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1405067"/>
            <a:ext cx="5257800" cy="4825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b="1" dirty="0" err="1"/>
              <a:t>ReLu</a:t>
            </a:r>
            <a:endParaRPr lang="it-IT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73603C-FB87-1F37-8CAE-729DE234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it-IT" smtClean="0"/>
              <a:pPr rtl="0"/>
              <a:t>6</a:t>
            </a:fld>
            <a:endParaRPr lang="it-IT" dirty="0"/>
          </a:p>
        </p:txBody>
      </p:sp>
      <p:sp>
        <p:nvSpPr>
          <p:cNvPr id="5" name="Segnaposto SmartArt 2">
            <a:extLst>
              <a:ext uri="{FF2B5EF4-FFF2-40B4-BE49-F238E27FC236}">
                <a16:creationId xmlns:a16="http://schemas.microsoft.com/office/drawing/2014/main" id="{ACED5F4B-CAD8-1F34-4C54-A3F8A6A086ED}"/>
              </a:ext>
            </a:extLst>
          </p:cNvPr>
          <p:cNvSpPr txBox="1">
            <a:spLocks/>
          </p:cNvSpPr>
          <p:nvPr/>
        </p:nvSpPr>
        <p:spPr>
          <a:xfrm>
            <a:off x="6096000" y="1405067"/>
            <a:ext cx="5257800" cy="482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b="1" dirty="0" err="1"/>
              <a:t>Sigmoidi</a:t>
            </a:r>
            <a:endParaRPr lang="it-IT" b="1" dirty="0"/>
          </a:p>
        </p:txBody>
      </p:sp>
      <p:pic>
        <p:nvPicPr>
          <p:cNvPr id="8" name="Segnaposto contenuto 7" descr="Immagine che contiene testo, diagramma, Carattere, linea&#10;&#10;Descrizione generata automaticamente">
            <a:extLst>
              <a:ext uri="{FF2B5EF4-FFF2-40B4-BE49-F238E27FC236}">
                <a16:creationId xmlns:a16="http://schemas.microsoft.com/office/drawing/2014/main" id="{42B4EB5E-40BB-9D8A-AFB8-BE18260B8AEA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087" y="2038237"/>
            <a:ext cx="4606026" cy="2200404"/>
          </a:xfrm>
          <a:prstGeom prst="rect">
            <a:avLst/>
          </a:prstGeom>
        </p:spPr>
      </p:pic>
      <p:pic>
        <p:nvPicPr>
          <p:cNvPr id="9" name="Segnaposto contenuto 9" descr="Immagine che contiene testo, diagramma, Carattere, linea&#10;&#10;Descrizione generata automaticamente">
            <a:extLst>
              <a:ext uri="{FF2B5EF4-FFF2-40B4-BE49-F238E27FC236}">
                <a16:creationId xmlns:a16="http://schemas.microsoft.com/office/drawing/2014/main" id="{5AA39C06-83D6-211B-D33F-58009D1336DD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342" y="2038237"/>
            <a:ext cx="5075116" cy="208373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C607DC2-4F17-D3FE-F40B-1F18B8F25ECE}"/>
              </a:ext>
            </a:extLst>
          </p:cNvPr>
          <p:cNvSpPr txBox="1"/>
          <p:nvPr/>
        </p:nvSpPr>
        <p:spPr>
          <a:xfrm>
            <a:off x="6715215" y="4641541"/>
            <a:ext cx="44060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Le </a:t>
            </a:r>
            <a:r>
              <a:rPr lang="it-IT" sz="2000" b="1" dirty="0" err="1"/>
              <a:t>sigmoidi</a:t>
            </a:r>
            <a:r>
              <a:rPr lang="it-IT" sz="2000" dirty="0"/>
              <a:t> soffrono di problemi di: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Sparsità</a:t>
            </a:r>
            <a:r>
              <a:rPr lang="it-IT" sz="2000" b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b="1" dirty="0"/>
              <a:t>Saturazione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b="1" dirty="0"/>
              <a:t>Gradiente instabile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84705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1A4A11-552E-9297-7310-F1F835F4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Funzione di </a:t>
            </a:r>
            <a:r>
              <a:rPr lang="it-IT" dirty="0" err="1"/>
              <a:t>loss</a:t>
            </a:r>
            <a:endParaRPr lang="it-IT" dirty="0"/>
          </a:p>
        </p:txBody>
      </p:sp>
      <p:sp>
        <p:nvSpPr>
          <p:cNvPr id="3" name="Segnaposto SmartArt 2">
            <a:extLst>
              <a:ext uri="{FF2B5EF4-FFF2-40B4-BE49-F238E27FC236}">
                <a16:creationId xmlns:a16="http://schemas.microsoft.com/office/drawing/2014/main" id="{1EE3EAF8-34E9-5007-BFDB-4617EDCF44B3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6"/>
            <a:ext cx="10515600" cy="501196"/>
          </a:xfrm>
        </p:spPr>
        <p:txBody>
          <a:bodyPr/>
          <a:lstStyle/>
          <a:p>
            <a:r>
              <a:rPr lang="it-IT" dirty="0"/>
              <a:t>Viene utilizzata per verificare le performance della rete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80D302-214A-283B-CF00-B916345F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it-IT" smtClean="0"/>
              <a:pPr rtl="0"/>
              <a:t>7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F287F31-6A6D-BFD1-4F04-81D294BA1ABE}"/>
                  </a:ext>
                </a:extLst>
              </p:cNvPr>
              <p:cNvSpPr txBox="1"/>
              <p:nvPr/>
            </p:nvSpPr>
            <p:spPr>
              <a:xfrm>
                <a:off x="838200" y="3056642"/>
                <a:ext cx="5257799" cy="1743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/>
                  <a:t>Regressione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Square</a:t>
                </a:r>
                <a:r>
                  <a:rPr lang="it-IT" dirty="0"/>
                  <a:t> </a:t>
                </a:r>
                <a:r>
                  <a:rPr lang="it-IT" dirty="0" err="1"/>
                  <a:t>loss</a:t>
                </a:r>
                <a:endParaRPr lang="it-IT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F287F31-6A6D-BFD1-4F04-81D294BA1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56642"/>
                <a:ext cx="5257799" cy="1743362"/>
              </a:xfrm>
              <a:prstGeom prst="rect">
                <a:avLst/>
              </a:prstGeom>
              <a:blipFill>
                <a:blip r:embed="rId2"/>
                <a:stretch>
                  <a:fillRect l="-812" t="-17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F27049C-7D30-B994-5EE7-46459BEC6CC3}"/>
                  </a:ext>
                </a:extLst>
              </p:cNvPr>
              <p:cNvSpPr txBox="1"/>
              <p:nvPr/>
            </p:nvSpPr>
            <p:spPr>
              <a:xfrm>
                <a:off x="6095999" y="3034395"/>
                <a:ext cx="5257799" cy="321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/>
                  <a:t>Classificazione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Cross-</a:t>
                </a:r>
                <a:r>
                  <a:rPr lang="it-IT" dirty="0" err="1"/>
                  <a:t>entropy</a:t>
                </a:r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 1}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it-IT" dirty="0"/>
                  <a:t> </a:t>
                </a:r>
                <a:r>
                  <a:rPr lang="it-IT" dirty="0">
                    <a:sym typeface="Wingdings" panose="05000000000000000000" pitchFamily="2" charset="2"/>
                  </a:rPr>
                  <a:t> vettore one-hot </a:t>
                </a:r>
                <a:r>
                  <a:rPr lang="it-IT" dirty="0" err="1">
                    <a:sym typeface="Wingdings" panose="05000000000000000000" pitchFamily="2" charset="2"/>
                  </a:rPr>
                  <a:t>encoding</a:t>
                </a:r>
                <a:endParaRPr lang="it-IT" dirty="0">
                  <a:sym typeface="Wingdings" panose="05000000000000000000" pitchFamily="2" charset="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acc>
                            <m:accPr>
                              <m:chr m:val="̅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𝑆𝑜𝑓𝑡𝑀𝑎𝑥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acc>
                                <m:accPr>
                                  <m:chr m:val="̅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acc>
                                    <m:accPr>
                                      <m:chr m:val="̅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F27049C-7D30-B994-5EE7-46459BEC6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034395"/>
                <a:ext cx="5257799" cy="3211200"/>
              </a:xfrm>
              <a:prstGeom prst="rect">
                <a:avLst/>
              </a:prstGeom>
              <a:blipFill>
                <a:blip r:embed="rId3"/>
                <a:stretch>
                  <a:fillRect l="-696" t="-11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033FD84-F530-2875-CADF-F8968A304842}"/>
                  </a:ext>
                </a:extLst>
              </p:cNvPr>
              <p:cNvSpPr txBox="1"/>
              <p:nvPr/>
            </p:nvSpPr>
            <p:spPr>
              <a:xfrm>
                <a:off x="838200" y="5244074"/>
                <a:ext cx="254755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Dove: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it-IT" dirty="0"/>
                  <a:t> è il valore predetto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dirty="0"/>
                  <a:t> è il valore reale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033FD84-F530-2875-CADF-F8968A304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44074"/>
                <a:ext cx="2547557" cy="1200329"/>
              </a:xfrm>
              <a:prstGeom prst="rect">
                <a:avLst/>
              </a:prstGeom>
              <a:blipFill>
                <a:blip r:embed="rId4"/>
                <a:stretch>
                  <a:fillRect l="-2158" t="-2538" r="-11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33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C8878A-6A0B-4C76-750B-AEC40E7F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Backpropagation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SmartArt 2">
                <a:extLst>
                  <a:ext uri="{FF2B5EF4-FFF2-40B4-BE49-F238E27FC236}">
                    <a16:creationId xmlns:a16="http://schemas.microsoft.com/office/drawing/2014/main" id="{55C00686-83D1-89CF-5C31-A1240D79AF1D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>
              <a:xfrm>
                <a:off x="838200" y="2111375"/>
                <a:ext cx="10515600" cy="4244975"/>
              </a:xfrm>
            </p:spPr>
            <p:txBody>
              <a:bodyPr/>
              <a:lstStyle/>
              <a:p>
                <a:r>
                  <a:rPr lang="it-IT" dirty="0"/>
                  <a:t>L’obiettivo è apprendere i </a:t>
                </a:r>
                <a:r>
                  <a:rPr lang="it-IT" dirty="0">
                    <a:sym typeface="Symbol" panose="05050102010706020507" pitchFamily="18" charset="2"/>
                  </a:rPr>
                  <a:t> </a:t>
                </a:r>
                <a:r>
                  <a:rPr lang="it-IT" dirty="0">
                    <a:sym typeface="Wingdings" panose="05000000000000000000" pitchFamily="2" charset="2"/>
                  </a:rPr>
                  <a:t> discesa del gradiente</a:t>
                </a:r>
              </a:p>
              <a:p>
                <a:r>
                  <a:rPr lang="it-IT" dirty="0">
                    <a:sym typeface="Wingdings" panose="05000000000000000000" pitchFamily="2" charset="2"/>
                  </a:rPr>
                  <a:t>Ma bisogna calcolare la derivata della funzione di costo</a:t>
                </a:r>
              </a:p>
              <a:p>
                <a:endParaRPr lang="it-IT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it-IT" dirty="0">
                  <a:sym typeface="Wingdings" panose="05000000000000000000" pitchFamily="2" charset="2"/>
                </a:endParaRPr>
              </a:p>
              <a:p>
                <a:r>
                  <a:rPr lang="it-IT" dirty="0">
                    <a:sym typeface="Wingdings" panose="05000000000000000000" pitchFamily="2" charset="2"/>
                  </a:rPr>
                  <a:t>La </a:t>
                </a:r>
                <a:r>
                  <a:rPr lang="it-IT" b="1" dirty="0" err="1">
                    <a:sym typeface="Wingdings" panose="05000000000000000000" pitchFamily="2" charset="2"/>
                  </a:rPr>
                  <a:t>backpropagation</a:t>
                </a:r>
                <a:r>
                  <a:rPr lang="it-IT" dirty="0">
                    <a:sym typeface="Wingdings" panose="05000000000000000000" pitchFamily="2" charset="2"/>
                  </a:rPr>
                  <a:t> calcola tale derivata</a:t>
                </a:r>
              </a:p>
              <a:p>
                <a:endParaRPr lang="it-IT" b="1" dirty="0">
                  <a:sym typeface="Wingdings" panose="05000000000000000000" pitchFamily="2" charset="2"/>
                </a:endParaRPr>
              </a:p>
              <a:p>
                <a:endParaRPr lang="it-IT" b="1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it-IT" dirty="0"/>
                  <a:t> </a:t>
                </a:r>
                <a:r>
                  <a:rPr lang="it-IT" dirty="0">
                    <a:sym typeface="Wingdings" panose="05000000000000000000" pitchFamily="2" charset="2"/>
                  </a:rPr>
                  <a:t> errore commesso al livello </a:t>
                </a:r>
                <a:r>
                  <a:rPr lang="it-IT" i="1" dirty="0">
                    <a:sym typeface="Wingdings" panose="05000000000000000000" pitchFamily="2" charset="2"/>
                  </a:rPr>
                  <a:t>l</a:t>
                </a:r>
                <a:endParaRPr lang="it-IT" dirty="0"/>
              </a:p>
            </p:txBody>
          </p:sp>
        </mc:Choice>
        <mc:Fallback>
          <p:sp>
            <p:nvSpPr>
              <p:cNvPr id="3" name="Segnaposto SmartArt 2">
                <a:extLst>
                  <a:ext uri="{FF2B5EF4-FFF2-40B4-BE49-F238E27FC236}">
                    <a16:creationId xmlns:a16="http://schemas.microsoft.com/office/drawing/2014/main" id="{55C00686-83D1-89CF-5C31-A1240D79A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xfrm>
                <a:off x="838200" y="2111375"/>
                <a:ext cx="10515600" cy="4244975"/>
              </a:xfrm>
              <a:blipFill>
                <a:blip r:embed="rId2"/>
                <a:stretch>
                  <a:fillRect l="-1043" t="-25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360BDC1-36A9-DB60-529B-07D94F90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it-IT" smtClean="0"/>
              <a:pPr rtl="0"/>
              <a:t>8</a:t>
            </a:fld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CCE75EC-CD93-CC44-C419-88398BD3F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342" y="5703233"/>
            <a:ext cx="3254022" cy="46486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F95174F7-C0F5-D96E-2AF4-4095D70E0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056" y="4646221"/>
            <a:ext cx="2171888" cy="86875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943113F-8C28-DA8C-D7D9-E8CB585CA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647" y="3043202"/>
            <a:ext cx="4686706" cy="1005927"/>
          </a:xfrm>
          <a:prstGeom prst="rect">
            <a:avLst/>
          </a:prstGeom>
        </p:spPr>
      </p:pic>
      <p:grpSp>
        <p:nvGrpSpPr>
          <p:cNvPr id="15" name="Group 3">
            <a:extLst>
              <a:ext uri="{FF2B5EF4-FFF2-40B4-BE49-F238E27FC236}">
                <a16:creationId xmlns:a16="http://schemas.microsoft.com/office/drawing/2014/main" id="{DD444AA1-49F8-49B3-BFF1-BDDC10B0532D}"/>
              </a:ext>
            </a:extLst>
          </p:cNvPr>
          <p:cNvGrpSpPr/>
          <p:nvPr/>
        </p:nvGrpSpPr>
        <p:grpSpPr>
          <a:xfrm>
            <a:off x="8855905" y="3283410"/>
            <a:ext cx="3055882" cy="1900904"/>
            <a:chOff x="5473984" y="1095332"/>
            <a:chExt cx="3055882" cy="1900904"/>
          </a:xfrm>
        </p:grpSpPr>
        <p:grpSp>
          <p:nvGrpSpPr>
            <p:cNvPr id="16" name="Group 4">
              <a:extLst>
                <a:ext uri="{FF2B5EF4-FFF2-40B4-BE49-F238E27FC236}">
                  <a16:creationId xmlns:a16="http://schemas.microsoft.com/office/drawing/2014/main" id="{13A426C1-5F3B-4044-B522-1C3FF85AD026}"/>
                </a:ext>
              </a:extLst>
            </p:cNvPr>
            <p:cNvGrpSpPr/>
            <p:nvPr/>
          </p:nvGrpSpPr>
          <p:grpSpPr>
            <a:xfrm>
              <a:off x="5473984" y="1408176"/>
              <a:ext cx="3055882" cy="1588060"/>
              <a:chOff x="990599" y="738213"/>
              <a:chExt cx="3381620" cy="1757337"/>
            </a:xfrm>
          </p:grpSpPr>
          <p:grpSp>
            <p:nvGrpSpPr>
              <p:cNvPr id="22" name="Group 10">
                <a:extLst>
                  <a:ext uri="{FF2B5EF4-FFF2-40B4-BE49-F238E27FC236}">
                    <a16:creationId xmlns:a16="http://schemas.microsoft.com/office/drawing/2014/main" id="{4B9D9CA9-F07F-4356-BE95-DF86582A3219}"/>
                  </a:ext>
                </a:extLst>
              </p:cNvPr>
              <p:cNvGrpSpPr/>
              <p:nvPr/>
            </p:nvGrpSpPr>
            <p:grpSpPr>
              <a:xfrm>
                <a:off x="1239872" y="738213"/>
                <a:ext cx="2862227" cy="1432791"/>
                <a:chOff x="1905000" y="2190750"/>
                <a:chExt cx="3483917" cy="1744001"/>
              </a:xfrm>
            </p:grpSpPr>
            <p:sp>
              <p:nvSpPr>
                <p:cNvPr id="27" name="Oval 15">
                  <a:extLst>
                    <a:ext uri="{FF2B5EF4-FFF2-40B4-BE49-F238E27FC236}">
                      <a16:creationId xmlns:a16="http://schemas.microsoft.com/office/drawing/2014/main" id="{B2878DD0-FCAA-4F3E-8279-56CD0840076A}"/>
                    </a:ext>
                  </a:extLst>
                </p:cNvPr>
                <p:cNvSpPr/>
                <p:nvPr/>
              </p:nvSpPr>
              <p:spPr>
                <a:xfrm>
                  <a:off x="1905000" y="3183496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8" name="Oval 16">
                  <a:extLst>
                    <a:ext uri="{FF2B5EF4-FFF2-40B4-BE49-F238E27FC236}">
                      <a16:creationId xmlns:a16="http://schemas.microsoft.com/office/drawing/2014/main" id="{5B2F1F90-F3C5-4186-B052-DFBF78881D77}"/>
                    </a:ext>
                  </a:extLst>
                </p:cNvPr>
                <p:cNvSpPr/>
                <p:nvPr/>
              </p:nvSpPr>
              <p:spPr>
                <a:xfrm>
                  <a:off x="1905000" y="2848532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9" name="Oval 17">
                  <a:extLst>
                    <a:ext uri="{FF2B5EF4-FFF2-40B4-BE49-F238E27FC236}">
                      <a16:creationId xmlns:a16="http://schemas.microsoft.com/office/drawing/2014/main" id="{3AD435C3-8C30-4215-A621-89FB1A720669}"/>
                    </a:ext>
                  </a:extLst>
                </p:cNvPr>
                <p:cNvSpPr/>
                <p:nvPr/>
              </p:nvSpPr>
              <p:spPr>
                <a:xfrm>
                  <a:off x="1905000" y="2513568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0" name="Oval 18">
                  <a:extLst>
                    <a:ext uri="{FF2B5EF4-FFF2-40B4-BE49-F238E27FC236}">
                      <a16:creationId xmlns:a16="http://schemas.microsoft.com/office/drawing/2014/main" id="{CD1A5512-448C-48B4-8DD4-9B8A6EEC913E}"/>
                    </a:ext>
                  </a:extLst>
                </p:cNvPr>
                <p:cNvSpPr/>
                <p:nvPr/>
              </p:nvSpPr>
              <p:spPr>
                <a:xfrm>
                  <a:off x="2899779" y="2190751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1" name="Oval 19">
                  <a:extLst>
                    <a:ext uri="{FF2B5EF4-FFF2-40B4-BE49-F238E27FC236}">
                      <a16:creationId xmlns:a16="http://schemas.microsoft.com/office/drawing/2014/main" id="{8FD3C2F9-CD26-4471-AC50-0065125E5444}"/>
                    </a:ext>
                  </a:extLst>
                </p:cNvPr>
                <p:cNvSpPr/>
                <p:nvPr/>
              </p:nvSpPr>
              <p:spPr>
                <a:xfrm>
                  <a:off x="5102454" y="2369767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32" name="Straight Arrow Connector 20">
                  <a:extLst>
                    <a:ext uri="{FF2B5EF4-FFF2-40B4-BE49-F238E27FC236}">
                      <a16:creationId xmlns:a16="http://schemas.microsoft.com/office/drawing/2014/main" id="{901F5022-AB8F-4A66-B4A9-DCEAFEF7DF40}"/>
                    </a:ext>
                  </a:extLst>
                </p:cNvPr>
                <p:cNvCxnSpPr>
                  <a:stCxn id="29" idx="6"/>
                  <a:endCxn id="30" idx="2"/>
                </p:cNvCxnSpPr>
                <p:nvPr/>
              </p:nvCxnSpPr>
              <p:spPr>
                <a:xfrm flipV="1">
                  <a:off x="2191463" y="2334552"/>
                  <a:ext cx="708316" cy="32281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21">
                  <a:extLst>
                    <a:ext uri="{FF2B5EF4-FFF2-40B4-BE49-F238E27FC236}">
                      <a16:creationId xmlns:a16="http://schemas.microsoft.com/office/drawing/2014/main" id="{087117E7-95EE-4507-AA0D-C6398B22C66F}"/>
                    </a:ext>
                  </a:extLst>
                </p:cNvPr>
                <p:cNvCxnSpPr>
                  <a:stCxn id="28" idx="6"/>
                  <a:endCxn id="30" idx="2"/>
                </p:cNvCxnSpPr>
                <p:nvPr/>
              </p:nvCxnSpPr>
              <p:spPr>
                <a:xfrm flipV="1">
                  <a:off x="2191463" y="2334552"/>
                  <a:ext cx="708316" cy="657781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22">
                  <a:extLst>
                    <a:ext uri="{FF2B5EF4-FFF2-40B4-BE49-F238E27FC236}">
                      <a16:creationId xmlns:a16="http://schemas.microsoft.com/office/drawing/2014/main" id="{A1C47650-4776-4636-BAA2-FB53B72CD322}"/>
                    </a:ext>
                  </a:extLst>
                </p:cNvPr>
                <p:cNvCxnSpPr>
                  <a:stCxn id="27" idx="6"/>
                  <a:endCxn id="30" idx="2"/>
                </p:cNvCxnSpPr>
                <p:nvPr/>
              </p:nvCxnSpPr>
              <p:spPr>
                <a:xfrm flipV="1">
                  <a:off x="2191463" y="2334552"/>
                  <a:ext cx="708316" cy="992745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23">
                  <a:extLst>
                    <a:ext uri="{FF2B5EF4-FFF2-40B4-BE49-F238E27FC236}">
                      <a16:creationId xmlns:a16="http://schemas.microsoft.com/office/drawing/2014/main" id="{2494720C-FE62-4482-BC8C-1CDCBFD9DE45}"/>
                    </a:ext>
                  </a:extLst>
                </p:cNvPr>
                <p:cNvSpPr/>
                <p:nvPr/>
              </p:nvSpPr>
              <p:spPr>
                <a:xfrm>
                  <a:off x="2899778" y="2564055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24">
                  <a:extLst>
                    <a:ext uri="{FF2B5EF4-FFF2-40B4-BE49-F238E27FC236}">
                      <a16:creationId xmlns:a16="http://schemas.microsoft.com/office/drawing/2014/main" id="{AF07FB37-2D11-4447-8A1A-F627745D6A25}"/>
                    </a:ext>
                  </a:extLst>
                </p:cNvPr>
                <p:cNvCxnSpPr>
                  <a:stCxn id="29" idx="6"/>
                  <a:endCxn id="35" idx="2"/>
                </p:cNvCxnSpPr>
                <p:nvPr/>
              </p:nvCxnSpPr>
              <p:spPr>
                <a:xfrm>
                  <a:off x="2191463" y="2657369"/>
                  <a:ext cx="708315" cy="5048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25">
                  <a:extLst>
                    <a:ext uri="{FF2B5EF4-FFF2-40B4-BE49-F238E27FC236}">
                      <a16:creationId xmlns:a16="http://schemas.microsoft.com/office/drawing/2014/main" id="{071EADB8-778C-4178-9054-E4AEB42EBEB5}"/>
                    </a:ext>
                  </a:extLst>
                </p:cNvPr>
                <p:cNvCxnSpPr>
                  <a:stCxn id="28" idx="6"/>
                  <a:endCxn id="35" idx="2"/>
                </p:cNvCxnSpPr>
                <p:nvPr/>
              </p:nvCxnSpPr>
              <p:spPr>
                <a:xfrm flipV="1">
                  <a:off x="2191463" y="2707856"/>
                  <a:ext cx="708315" cy="28447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26">
                  <a:extLst>
                    <a:ext uri="{FF2B5EF4-FFF2-40B4-BE49-F238E27FC236}">
                      <a16:creationId xmlns:a16="http://schemas.microsoft.com/office/drawing/2014/main" id="{FAD26F97-5BEE-4CE1-8C40-0A16FDA6F284}"/>
                    </a:ext>
                  </a:extLst>
                </p:cNvPr>
                <p:cNvCxnSpPr>
                  <a:stCxn id="27" idx="6"/>
                  <a:endCxn id="35" idx="2"/>
                </p:cNvCxnSpPr>
                <p:nvPr/>
              </p:nvCxnSpPr>
              <p:spPr>
                <a:xfrm flipV="1">
                  <a:off x="2191463" y="2707856"/>
                  <a:ext cx="708315" cy="619441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27">
                  <a:extLst>
                    <a:ext uri="{FF2B5EF4-FFF2-40B4-BE49-F238E27FC236}">
                      <a16:creationId xmlns:a16="http://schemas.microsoft.com/office/drawing/2014/main" id="{396B1BB8-3D0B-429B-AE5A-5E510492D3D0}"/>
                    </a:ext>
                  </a:extLst>
                </p:cNvPr>
                <p:cNvSpPr/>
                <p:nvPr/>
              </p:nvSpPr>
              <p:spPr>
                <a:xfrm>
                  <a:off x="2899777" y="2922777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40" name="Straight Arrow Connector 28">
                  <a:extLst>
                    <a:ext uri="{FF2B5EF4-FFF2-40B4-BE49-F238E27FC236}">
                      <a16:creationId xmlns:a16="http://schemas.microsoft.com/office/drawing/2014/main" id="{66906EA3-6471-44C1-A46A-0F5F7022680A}"/>
                    </a:ext>
                  </a:extLst>
                </p:cNvPr>
                <p:cNvCxnSpPr>
                  <a:stCxn id="29" idx="6"/>
                  <a:endCxn id="39" idx="2"/>
                </p:cNvCxnSpPr>
                <p:nvPr/>
              </p:nvCxnSpPr>
              <p:spPr>
                <a:xfrm>
                  <a:off x="2191463" y="2657369"/>
                  <a:ext cx="708314" cy="409209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29">
                  <a:extLst>
                    <a:ext uri="{FF2B5EF4-FFF2-40B4-BE49-F238E27FC236}">
                      <a16:creationId xmlns:a16="http://schemas.microsoft.com/office/drawing/2014/main" id="{815E5647-CC6E-4BE9-A687-9B86A52548E9}"/>
                    </a:ext>
                  </a:extLst>
                </p:cNvPr>
                <p:cNvCxnSpPr>
                  <a:stCxn id="28" idx="6"/>
                  <a:endCxn id="39" idx="2"/>
                </p:cNvCxnSpPr>
                <p:nvPr/>
              </p:nvCxnSpPr>
              <p:spPr>
                <a:xfrm>
                  <a:off x="2191463" y="2992333"/>
                  <a:ext cx="708314" cy="74245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30">
                  <a:extLst>
                    <a:ext uri="{FF2B5EF4-FFF2-40B4-BE49-F238E27FC236}">
                      <a16:creationId xmlns:a16="http://schemas.microsoft.com/office/drawing/2014/main" id="{8925386A-0476-41FD-9E88-390DD1E6420C}"/>
                    </a:ext>
                  </a:extLst>
                </p:cNvPr>
                <p:cNvCxnSpPr>
                  <a:stCxn id="27" idx="6"/>
                  <a:endCxn id="39" idx="2"/>
                </p:cNvCxnSpPr>
                <p:nvPr/>
              </p:nvCxnSpPr>
              <p:spPr>
                <a:xfrm flipV="1">
                  <a:off x="2191463" y="3066578"/>
                  <a:ext cx="708314" cy="260719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Oval 31">
                  <a:extLst>
                    <a:ext uri="{FF2B5EF4-FFF2-40B4-BE49-F238E27FC236}">
                      <a16:creationId xmlns:a16="http://schemas.microsoft.com/office/drawing/2014/main" id="{2943B939-DAD3-4C54-B2FD-7886D29DCCAA}"/>
                    </a:ext>
                  </a:extLst>
                </p:cNvPr>
                <p:cNvSpPr/>
                <p:nvPr/>
              </p:nvSpPr>
              <p:spPr>
                <a:xfrm>
                  <a:off x="2899776" y="3273713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44" name="Straight Arrow Connector 32">
                  <a:extLst>
                    <a:ext uri="{FF2B5EF4-FFF2-40B4-BE49-F238E27FC236}">
                      <a16:creationId xmlns:a16="http://schemas.microsoft.com/office/drawing/2014/main" id="{4E544FF2-1FD0-402F-8C77-5672141BFAD9}"/>
                    </a:ext>
                  </a:extLst>
                </p:cNvPr>
                <p:cNvCxnSpPr>
                  <a:stCxn id="29" idx="6"/>
                  <a:endCxn id="43" idx="2"/>
                </p:cNvCxnSpPr>
                <p:nvPr/>
              </p:nvCxnSpPr>
              <p:spPr>
                <a:xfrm>
                  <a:off x="2191463" y="2657369"/>
                  <a:ext cx="708313" cy="760145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33">
                  <a:extLst>
                    <a:ext uri="{FF2B5EF4-FFF2-40B4-BE49-F238E27FC236}">
                      <a16:creationId xmlns:a16="http://schemas.microsoft.com/office/drawing/2014/main" id="{F20CF1B0-75B6-4896-A025-2774643D6D9F}"/>
                    </a:ext>
                  </a:extLst>
                </p:cNvPr>
                <p:cNvCxnSpPr>
                  <a:stCxn id="28" idx="6"/>
                  <a:endCxn id="43" idx="2"/>
                </p:cNvCxnSpPr>
                <p:nvPr/>
              </p:nvCxnSpPr>
              <p:spPr>
                <a:xfrm>
                  <a:off x="2191463" y="2992333"/>
                  <a:ext cx="708313" cy="425181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34">
                  <a:extLst>
                    <a:ext uri="{FF2B5EF4-FFF2-40B4-BE49-F238E27FC236}">
                      <a16:creationId xmlns:a16="http://schemas.microsoft.com/office/drawing/2014/main" id="{2C8B9504-D53A-4C56-8B21-DE7CF25F68A0}"/>
                    </a:ext>
                  </a:extLst>
                </p:cNvPr>
                <p:cNvCxnSpPr>
                  <a:stCxn id="27" idx="6"/>
                  <a:endCxn id="43" idx="2"/>
                </p:cNvCxnSpPr>
                <p:nvPr/>
              </p:nvCxnSpPr>
              <p:spPr>
                <a:xfrm>
                  <a:off x="2191463" y="3327297"/>
                  <a:ext cx="708313" cy="9021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Oval 35">
                  <a:extLst>
                    <a:ext uri="{FF2B5EF4-FFF2-40B4-BE49-F238E27FC236}">
                      <a16:creationId xmlns:a16="http://schemas.microsoft.com/office/drawing/2014/main" id="{A956E81D-F91E-4E73-A2F1-181746D64DAD}"/>
                    </a:ext>
                  </a:extLst>
                </p:cNvPr>
                <p:cNvSpPr/>
                <p:nvPr/>
              </p:nvSpPr>
              <p:spPr>
                <a:xfrm>
                  <a:off x="2899779" y="3638550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36">
                  <a:extLst>
                    <a:ext uri="{FF2B5EF4-FFF2-40B4-BE49-F238E27FC236}">
                      <a16:creationId xmlns:a16="http://schemas.microsoft.com/office/drawing/2014/main" id="{58BA1855-2974-45DF-97FB-F518C34AF3B2}"/>
                    </a:ext>
                  </a:extLst>
                </p:cNvPr>
                <p:cNvCxnSpPr>
                  <a:stCxn id="29" idx="6"/>
                  <a:endCxn id="47" idx="2"/>
                </p:cNvCxnSpPr>
                <p:nvPr/>
              </p:nvCxnSpPr>
              <p:spPr>
                <a:xfrm>
                  <a:off x="2191463" y="2657369"/>
                  <a:ext cx="708316" cy="1124982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37">
                  <a:extLst>
                    <a:ext uri="{FF2B5EF4-FFF2-40B4-BE49-F238E27FC236}">
                      <a16:creationId xmlns:a16="http://schemas.microsoft.com/office/drawing/2014/main" id="{067DCD96-8863-4062-98F1-7527B0CA6BD9}"/>
                    </a:ext>
                  </a:extLst>
                </p:cNvPr>
                <p:cNvCxnSpPr>
                  <a:stCxn id="28" idx="6"/>
                  <a:endCxn id="47" idx="2"/>
                </p:cNvCxnSpPr>
                <p:nvPr/>
              </p:nvCxnSpPr>
              <p:spPr>
                <a:xfrm>
                  <a:off x="2191463" y="2992333"/>
                  <a:ext cx="708316" cy="790018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38">
                  <a:extLst>
                    <a:ext uri="{FF2B5EF4-FFF2-40B4-BE49-F238E27FC236}">
                      <a16:creationId xmlns:a16="http://schemas.microsoft.com/office/drawing/2014/main" id="{F2F46FD4-0888-46F7-91BF-2DE20AD60629}"/>
                    </a:ext>
                  </a:extLst>
                </p:cNvPr>
                <p:cNvCxnSpPr>
                  <a:stCxn id="27" idx="6"/>
                  <a:endCxn id="47" idx="2"/>
                </p:cNvCxnSpPr>
                <p:nvPr/>
              </p:nvCxnSpPr>
              <p:spPr>
                <a:xfrm>
                  <a:off x="2191463" y="3327297"/>
                  <a:ext cx="708316" cy="455054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39">
                  <a:extLst>
                    <a:ext uri="{FF2B5EF4-FFF2-40B4-BE49-F238E27FC236}">
                      <a16:creationId xmlns:a16="http://schemas.microsoft.com/office/drawing/2014/main" id="{E7EE6FE7-4C8B-463A-A104-505ABBD43B36}"/>
                    </a:ext>
                  </a:extLst>
                </p:cNvPr>
                <p:cNvSpPr/>
                <p:nvPr/>
              </p:nvSpPr>
              <p:spPr>
                <a:xfrm>
                  <a:off x="4028197" y="2190750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52" name="Straight Arrow Connector 40">
                  <a:extLst>
                    <a:ext uri="{FF2B5EF4-FFF2-40B4-BE49-F238E27FC236}">
                      <a16:creationId xmlns:a16="http://schemas.microsoft.com/office/drawing/2014/main" id="{165C5A12-F357-4FBD-BD8C-A86CB04B6437}"/>
                    </a:ext>
                  </a:extLst>
                </p:cNvPr>
                <p:cNvCxnSpPr>
                  <a:stCxn id="30" idx="6"/>
                  <a:endCxn id="51" idx="2"/>
                </p:cNvCxnSpPr>
                <p:nvPr/>
              </p:nvCxnSpPr>
              <p:spPr>
                <a:xfrm flipV="1">
                  <a:off x="3186242" y="2334551"/>
                  <a:ext cx="841955" cy="1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41">
                  <a:extLst>
                    <a:ext uri="{FF2B5EF4-FFF2-40B4-BE49-F238E27FC236}">
                      <a16:creationId xmlns:a16="http://schemas.microsoft.com/office/drawing/2014/main" id="{374D5B8A-7BF3-4CBE-BB58-26141BCB59A8}"/>
                    </a:ext>
                  </a:extLst>
                </p:cNvPr>
                <p:cNvCxnSpPr>
                  <a:stCxn id="35" idx="6"/>
                  <a:endCxn id="51" idx="2"/>
                </p:cNvCxnSpPr>
                <p:nvPr/>
              </p:nvCxnSpPr>
              <p:spPr>
                <a:xfrm flipV="1">
                  <a:off x="3186241" y="2334551"/>
                  <a:ext cx="841956" cy="373305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42">
                  <a:extLst>
                    <a:ext uri="{FF2B5EF4-FFF2-40B4-BE49-F238E27FC236}">
                      <a16:creationId xmlns:a16="http://schemas.microsoft.com/office/drawing/2014/main" id="{EE448387-2B15-4740-9F7B-869EEC48CF37}"/>
                    </a:ext>
                  </a:extLst>
                </p:cNvPr>
                <p:cNvCxnSpPr>
                  <a:stCxn id="39" idx="6"/>
                  <a:endCxn id="51" idx="2"/>
                </p:cNvCxnSpPr>
                <p:nvPr/>
              </p:nvCxnSpPr>
              <p:spPr>
                <a:xfrm flipV="1">
                  <a:off x="3186240" y="2334551"/>
                  <a:ext cx="841957" cy="73202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43">
                  <a:extLst>
                    <a:ext uri="{FF2B5EF4-FFF2-40B4-BE49-F238E27FC236}">
                      <a16:creationId xmlns:a16="http://schemas.microsoft.com/office/drawing/2014/main" id="{9E73E252-A917-4B93-B7D6-9090A0DA489F}"/>
                    </a:ext>
                  </a:extLst>
                </p:cNvPr>
                <p:cNvCxnSpPr>
                  <a:stCxn id="43" idx="6"/>
                  <a:endCxn id="51" idx="2"/>
                </p:cNvCxnSpPr>
                <p:nvPr/>
              </p:nvCxnSpPr>
              <p:spPr>
                <a:xfrm flipV="1">
                  <a:off x="3186239" y="2334551"/>
                  <a:ext cx="841958" cy="1082963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44">
                  <a:extLst>
                    <a:ext uri="{FF2B5EF4-FFF2-40B4-BE49-F238E27FC236}">
                      <a16:creationId xmlns:a16="http://schemas.microsoft.com/office/drawing/2014/main" id="{4AF1252A-0328-44DC-91C7-0C6A80F60575}"/>
                    </a:ext>
                  </a:extLst>
                </p:cNvPr>
                <p:cNvCxnSpPr>
                  <a:stCxn id="47" idx="6"/>
                  <a:endCxn id="51" idx="2"/>
                </p:cNvCxnSpPr>
                <p:nvPr/>
              </p:nvCxnSpPr>
              <p:spPr>
                <a:xfrm flipV="1">
                  <a:off x="3186242" y="2334551"/>
                  <a:ext cx="841955" cy="144780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Oval 45">
                  <a:extLst>
                    <a:ext uri="{FF2B5EF4-FFF2-40B4-BE49-F238E27FC236}">
                      <a16:creationId xmlns:a16="http://schemas.microsoft.com/office/drawing/2014/main" id="{8BC87CF1-3862-47D4-BACE-7D9B6F3D0C05}"/>
                    </a:ext>
                  </a:extLst>
                </p:cNvPr>
                <p:cNvSpPr/>
                <p:nvPr/>
              </p:nvSpPr>
              <p:spPr>
                <a:xfrm>
                  <a:off x="4028196" y="2568528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58" name="Straight Arrow Connector 46">
                  <a:extLst>
                    <a:ext uri="{FF2B5EF4-FFF2-40B4-BE49-F238E27FC236}">
                      <a16:creationId xmlns:a16="http://schemas.microsoft.com/office/drawing/2014/main" id="{5F5D0F32-3A38-4B96-8B3C-0B6607D199B8}"/>
                    </a:ext>
                  </a:extLst>
                </p:cNvPr>
                <p:cNvCxnSpPr>
                  <a:endCxn id="57" idx="2"/>
                </p:cNvCxnSpPr>
                <p:nvPr/>
              </p:nvCxnSpPr>
              <p:spPr>
                <a:xfrm flipV="1">
                  <a:off x="3186241" y="2712329"/>
                  <a:ext cx="841955" cy="1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47">
                  <a:extLst>
                    <a:ext uri="{FF2B5EF4-FFF2-40B4-BE49-F238E27FC236}">
                      <a16:creationId xmlns:a16="http://schemas.microsoft.com/office/drawing/2014/main" id="{6FBA43E8-BEF1-4119-860F-D05D83EC562D}"/>
                    </a:ext>
                  </a:extLst>
                </p:cNvPr>
                <p:cNvCxnSpPr>
                  <a:stCxn id="39" idx="6"/>
                  <a:endCxn id="57" idx="2"/>
                </p:cNvCxnSpPr>
                <p:nvPr/>
              </p:nvCxnSpPr>
              <p:spPr>
                <a:xfrm flipV="1">
                  <a:off x="3186240" y="2712329"/>
                  <a:ext cx="841956" cy="354249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48">
                  <a:extLst>
                    <a:ext uri="{FF2B5EF4-FFF2-40B4-BE49-F238E27FC236}">
                      <a16:creationId xmlns:a16="http://schemas.microsoft.com/office/drawing/2014/main" id="{C7DDA0C9-D824-467A-B8DF-9EBE00BB60E6}"/>
                    </a:ext>
                  </a:extLst>
                </p:cNvPr>
                <p:cNvCxnSpPr>
                  <a:endCxn id="57" idx="2"/>
                </p:cNvCxnSpPr>
                <p:nvPr/>
              </p:nvCxnSpPr>
              <p:spPr>
                <a:xfrm flipV="1">
                  <a:off x="3186239" y="2712329"/>
                  <a:ext cx="841957" cy="73202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49">
                  <a:extLst>
                    <a:ext uri="{FF2B5EF4-FFF2-40B4-BE49-F238E27FC236}">
                      <a16:creationId xmlns:a16="http://schemas.microsoft.com/office/drawing/2014/main" id="{66767092-F94C-45C4-9902-2144CD630595}"/>
                    </a:ext>
                  </a:extLst>
                </p:cNvPr>
                <p:cNvCxnSpPr>
                  <a:endCxn id="57" idx="2"/>
                </p:cNvCxnSpPr>
                <p:nvPr/>
              </p:nvCxnSpPr>
              <p:spPr>
                <a:xfrm flipV="1">
                  <a:off x="3186238" y="2712329"/>
                  <a:ext cx="841958" cy="1082963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50">
                  <a:extLst>
                    <a:ext uri="{FF2B5EF4-FFF2-40B4-BE49-F238E27FC236}">
                      <a16:creationId xmlns:a16="http://schemas.microsoft.com/office/drawing/2014/main" id="{E8F75487-A1F4-422C-BFF7-6585E4087F79}"/>
                    </a:ext>
                  </a:extLst>
                </p:cNvPr>
                <p:cNvCxnSpPr>
                  <a:stCxn id="30" idx="6"/>
                  <a:endCxn id="57" idx="2"/>
                </p:cNvCxnSpPr>
                <p:nvPr/>
              </p:nvCxnSpPr>
              <p:spPr>
                <a:xfrm>
                  <a:off x="3186242" y="2334552"/>
                  <a:ext cx="841954" cy="37777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51">
                  <a:extLst>
                    <a:ext uri="{FF2B5EF4-FFF2-40B4-BE49-F238E27FC236}">
                      <a16:creationId xmlns:a16="http://schemas.microsoft.com/office/drawing/2014/main" id="{411E63B2-A95F-445E-9F96-8EB2F7E37F15}"/>
                    </a:ext>
                  </a:extLst>
                </p:cNvPr>
                <p:cNvSpPr/>
                <p:nvPr/>
              </p:nvSpPr>
              <p:spPr>
                <a:xfrm>
                  <a:off x="4030044" y="2915686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64" name="Straight Arrow Connector 52">
                  <a:extLst>
                    <a:ext uri="{FF2B5EF4-FFF2-40B4-BE49-F238E27FC236}">
                      <a16:creationId xmlns:a16="http://schemas.microsoft.com/office/drawing/2014/main" id="{07EE0BC6-8B89-47CE-9969-B73F5A438712}"/>
                    </a:ext>
                  </a:extLst>
                </p:cNvPr>
                <p:cNvCxnSpPr>
                  <a:endCxn id="63" idx="2"/>
                </p:cNvCxnSpPr>
                <p:nvPr/>
              </p:nvCxnSpPr>
              <p:spPr>
                <a:xfrm flipV="1">
                  <a:off x="3188089" y="3059487"/>
                  <a:ext cx="841955" cy="1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53">
                  <a:extLst>
                    <a:ext uri="{FF2B5EF4-FFF2-40B4-BE49-F238E27FC236}">
                      <a16:creationId xmlns:a16="http://schemas.microsoft.com/office/drawing/2014/main" id="{FD58620A-A8DD-4DE9-9B89-F878052D2DD1}"/>
                    </a:ext>
                  </a:extLst>
                </p:cNvPr>
                <p:cNvCxnSpPr>
                  <a:endCxn id="63" idx="2"/>
                </p:cNvCxnSpPr>
                <p:nvPr/>
              </p:nvCxnSpPr>
              <p:spPr>
                <a:xfrm flipV="1">
                  <a:off x="3188088" y="3059487"/>
                  <a:ext cx="841956" cy="373305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54">
                  <a:extLst>
                    <a:ext uri="{FF2B5EF4-FFF2-40B4-BE49-F238E27FC236}">
                      <a16:creationId xmlns:a16="http://schemas.microsoft.com/office/drawing/2014/main" id="{F152133D-3CB9-4695-ADEB-C58CC4EE10C9}"/>
                    </a:ext>
                  </a:extLst>
                </p:cNvPr>
                <p:cNvCxnSpPr>
                  <a:endCxn id="63" idx="2"/>
                </p:cNvCxnSpPr>
                <p:nvPr/>
              </p:nvCxnSpPr>
              <p:spPr>
                <a:xfrm flipV="1">
                  <a:off x="3188087" y="3059487"/>
                  <a:ext cx="841957" cy="73202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55">
                  <a:extLst>
                    <a:ext uri="{FF2B5EF4-FFF2-40B4-BE49-F238E27FC236}">
                      <a16:creationId xmlns:a16="http://schemas.microsoft.com/office/drawing/2014/main" id="{0984B8A3-6CC4-4419-ADF5-73B71E467CA0}"/>
                    </a:ext>
                  </a:extLst>
                </p:cNvPr>
                <p:cNvCxnSpPr>
                  <a:stCxn id="35" idx="6"/>
                  <a:endCxn id="63" idx="2"/>
                </p:cNvCxnSpPr>
                <p:nvPr/>
              </p:nvCxnSpPr>
              <p:spPr>
                <a:xfrm>
                  <a:off x="3186241" y="2707856"/>
                  <a:ext cx="843803" cy="351631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56">
                  <a:extLst>
                    <a:ext uri="{FF2B5EF4-FFF2-40B4-BE49-F238E27FC236}">
                      <a16:creationId xmlns:a16="http://schemas.microsoft.com/office/drawing/2014/main" id="{948A68B8-13A5-431D-AE3C-6880C1495838}"/>
                    </a:ext>
                  </a:extLst>
                </p:cNvPr>
                <p:cNvCxnSpPr>
                  <a:stCxn id="30" idx="6"/>
                  <a:endCxn id="63" idx="2"/>
                </p:cNvCxnSpPr>
                <p:nvPr/>
              </p:nvCxnSpPr>
              <p:spPr>
                <a:xfrm>
                  <a:off x="3186242" y="2334552"/>
                  <a:ext cx="843802" cy="724935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Oval 57">
                  <a:extLst>
                    <a:ext uri="{FF2B5EF4-FFF2-40B4-BE49-F238E27FC236}">
                      <a16:creationId xmlns:a16="http://schemas.microsoft.com/office/drawing/2014/main" id="{3B2A2BA8-E9B6-4289-B7C0-11595DE5A2EC}"/>
                    </a:ext>
                  </a:extLst>
                </p:cNvPr>
                <p:cNvSpPr/>
                <p:nvPr/>
              </p:nvSpPr>
              <p:spPr>
                <a:xfrm>
                  <a:off x="4028195" y="3263900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70" name="Straight Arrow Connector 58">
                  <a:extLst>
                    <a:ext uri="{FF2B5EF4-FFF2-40B4-BE49-F238E27FC236}">
                      <a16:creationId xmlns:a16="http://schemas.microsoft.com/office/drawing/2014/main" id="{DDA9BAA8-DB33-4DCE-B0DF-9C300053352E}"/>
                    </a:ext>
                  </a:extLst>
                </p:cNvPr>
                <p:cNvCxnSpPr>
                  <a:stCxn id="43" idx="6"/>
                  <a:endCxn id="69" idx="2"/>
                </p:cNvCxnSpPr>
                <p:nvPr/>
              </p:nvCxnSpPr>
              <p:spPr>
                <a:xfrm flipV="1">
                  <a:off x="3186239" y="3407701"/>
                  <a:ext cx="841956" cy="9813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59">
                  <a:extLst>
                    <a:ext uri="{FF2B5EF4-FFF2-40B4-BE49-F238E27FC236}">
                      <a16:creationId xmlns:a16="http://schemas.microsoft.com/office/drawing/2014/main" id="{4DA34009-A1B3-4E6E-98B8-930CB8FF5021}"/>
                    </a:ext>
                  </a:extLst>
                </p:cNvPr>
                <p:cNvCxnSpPr>
                  <a:endCxn id="69" idx="2"/>
                </p:cNvCxnSpPr>
                <p:nvPr/>
              </p:nvCxnSpPr>
              <p:spPr>
                <a:xfrm flipV="1">
                  <a:off x="3186239" y="3407701"/>
                  <a:ext cx="841956" cy="373305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60">
                  <a:extLst>
                    <a:ext uri="{FF2B5EF4-FFF2-40B4-BE49-F238E27FC236}">
                      <a16:creationId xmlns:a16="http://schemas.microsoft.com/office/drawing/2014/main" id="{32720B78-534F-4E24-A476-B3BCBDD9277C}"/>
                    </a:ext>
                  </a:extLst>
                </p:cNvPr>
                <p:cNvCxnSpPr>
                  <a:stCxn id="39" idx="6"/>
                  <a:endCxn id="69" idx="2"/>
                </p:cNvCxnSpPr>
                <p:nvPr/>
              </p:nvCxnSpPr>
              <p:spPr>
                <a:xfrm>
                  <a:off x="3186240" y="3066578"/>
                  <a:ext cx="841955" cy="341123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61">
                  <a:extLst>
                    <a:ext uri="{FF2B5EF4-FFF2-40B4-BE49-F238E27FC236}">
                      <a16:creationId xmlns:a16="http://schemas.microsoft.com/office/drawing/2014/main" id="{7C44B76E-B83F-4D66-B4AC-2AA948CC18A1}"/>
                    </a:ext>
                  </a:extLst>
                </p:cNvPr>
                <p:cNvCxnSpPr>
                  <a:stCxn id="35" idx="6"/>
                  <a:endCxn id="69" idx="2"/>
                </p:cNvCxnSpPr>
                <p:nvPr/>
              </p:nvCxnSpPr>
              <p:spPr>
                <a:xfrm>
                  <a:off x="3186241" y="2707856"/>
                  <a:ext cx="841954" cy="699845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62">
                  <a:extLst>
                    <a:ext uri="{FF2B5EF4-FFF2-40B4-BE49-F238E27FC236}">
                      <a16:creationId xmlns:a16="http://schemas.microsoft.com/office/drawing/2014/main" id="{659A5840-82E4-486F-B336-760C3B1D7212}"/>
                    </a:ext>
                  </a:extLst>
                </p:cNvPr>
                <p:cNvCxnSpPr>
                  <a:stCxn id="30" idx="6"/>
                  <a:endCxn id="69" idx="2"/>
                </p:cNvCxnSpPr>
                <p:nvPr/>
              </p:nvCxnSpPr>
              <p:spPr>
                <a:xfrm>
                  <a:off x="3186242" y="2334552"/>
                  <a:ext cx="841953" cy="1073149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Oval 63">
                  <a:extLst>
                    <a:ext uri="{FF2B5EF4-FFF2-40B4-BE49-F238E27FC236}">
                      <a16:creationId xmlns:a16="http://schemas.microsoft.com/office/drawing/2014/main" id="{9FD63E55-B06E-49F6-9B4F-B05C30182B15}"/>
                    </a:ext>
                  </a:extLst>
                </p:cNvPr>
                <p:cNvSpPr/>
                <p:nvPr/>
              </p:nvSpPr>
              <p:spPr>
                <a:xfrm>
                  <a:off x="4028194" y="3647150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64">
                  <a:extLst>
                    <a:ext uri="{FF2B5EF4-FFF2-40B4-BE49-F238E27FC236}">
                      <a16:creationId xmlns:a16="http://schemas.microsoft.com/office/drawing/2014/main" id="{9FBD988D-C0D4-4733-9125-7BAD005BD8C7}"/>
                    </a:ext>
                  </a:extLst>
                </p:cNvPr>
                <p:cNvCxnSpPr>
                  <a:endCxn id="75" idx="2"/>
                </p:cNvCxnSpPr>
                <p:nvPr/>
              </p:nvCxnSpPr>
              <p:spPr>
                <a:xfrm flipV="1">
                  <a:off x="3186239" y="3790951"/>
                  <a:ext cx="841955" cy="1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65">
                  <a:extLst>
                    <a:ext uri="{FF2B5EF4-FFF2-40B4-BE49-F238E27FC236}">
                      <a16:creationId xmlns:a16="http://schemas.microsoft.com/office/drawing/2014/main" id="{632B7176-EA10-4E10-9504-44964EFB8AA8}"/>
                    </a:ext>
                  </a:extLst>
                </p:cNvPr>
                <p:cNvCxnSpPr>
                  <a:stCxn id="43" idx="6"/>
                  <a:endCxn id="75" idx="2"/>
                </p:cNvCxnSpPr>
                <p:nvPr/>
              </p:nvCxnSpPr>
              <p:spPr>
                <a:xfrm>
                  <a:off x="3186239" y="3417514"/>
                  <a:ext cx="841955" cy="37343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66">
                  <a:extLst>
                    <a:ext uri="{FF2B5EF4-FFF2-40B4-BE49-F238E27FC236}">
                      <a16:creationId xmlns:a16="http://schemas.microsoft.com/office/drawing/2014/main" id="{3525C454-E87C-445A-949D-AF51A564A92B}"/>
                    </a:ext>
                  </a:extLst>
                </p:cNvPr>
                <p:cNvCxnSpPr>
                  <a:stCxn id="39" idx="6"/>
                  <a:endCxn id="75" idx="2"/>
                </p:cNvCxnSpPr>
                <p:nvPr/>
              </p:nvCxnSpPr>
              <p:spPr>
                <a:xfrm>
                  <a:off x="3186240" y="3066578"/>
                  <a:ext cx="841954" cy="724373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67">
                  <a:extLst>
                    <a:ext uri="{FF2B5EF4-FFF2-40B4-BE49-F238E27FC236}">
                      <a16:creationId xmlns:a16="http://schemas.microsoft.com/office/drawing/2014/main" id="{0A083A12-2B1B-4FB2-B75D-837BBDB4A511}"/>
                    </a:ext>
                  </a:extLst>
                </p:cNvPr>
                <p:cNvCxnSpPr>
                  <a:stCxn id="35" idx="6"/>
                  <a:endCxn id="75" idx="2"/>
                </p:cNvCxnSpPr>
                <p:nvPr/>
              </p:nvCxnSpPr>
              <p:spPr>
                <a:xfrm>
                  <a:off x="3186241" y="2707856"/>
                  <a:ext cx="841953" cy="1083095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68">
                  <a:extLst>
                    <a:ext uri="{FF2B5EF4-FFF2-40B4-BE49-F238E27FC236}">
                      <a16:creationId xmlns:a16="http://schemas.microsoft.com/office/drawing/2014/main" id="{0D212DD8-9EC7-427A-BC80-E112D659E8CC}"/>
                    </a:ext>
                  </a:extLst>
                </p:cNvPr>
                <p:cNvCxnSpPr>
                  <a:stCxn id="30" idx="6"/>
                  <a:endCxn id="75" idx="2"/>
                </p:cNvCxnSpPr>
                <p:nvPr/>
              </p:nvCxnSpPr>
              <p:spPr>
                <a:xfrm>
                  <a:off x="3186242" y="2334552"/>
                  <a:ext cx="841952" cy="1456399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69">
                  <a:extLst>
                    <a:ext uri="{FF2B5EF4-FFF2-40B4-BE49-F238E27FC236}">
                      <a16:creationId xmlns:a16="http://schemas.microsoft.com/office/drawing/2014/main" id="{FE38E088-6F3C-4CBA-8FCD-0B223BE83C1D}"/>
                    </a:ext>
                  </a:extLst>
                </p:cNvPr>
                <p:cNvCxnSpPr>
                  <a:stCxn id="51" idx="6"/>
                  <a:endCxn id="31" idx="2"/>
                </p:cNvCxnSpPr>
                <p:nvPr/>
              </p:nvCxnSpPr>
              <p:spPr>
                <a:xfrm>
                  <a:off x="4314660" y="2334551"/>
                  <a:ext cx="787794" cy="17901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70">
                  <a:extLst>
                    <a:ext uri="{FF2B5EF4-FFF2-40B4-BE49-F238E27FC236}">
                      <a16:creationId xmlns:a16="http://schemas.microsoft.com/office/drawing/2014/main" id="{2E78642C-F93C-4169-8B0B-3C656948D2AA}"/>
                    </a:ext>
                  </a:extLst>
                </p:cNvPr>
                <p:cNvCxnSpPr>
                  <a:stCxn id="57" idx="6"/>
                  <a:endCxn id="31" idx="2"/>
                </p:cNvCxnSpPr>
                <p:nvPr/>
              </p:nvCxnSpPr>
              <p:spPr>
                <a:xfrm flipV="1">
                  <a:off x="4314659" y="2513568"/>
                  <a:ext cx="787795" cy="198761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71">
                  <a:extLst>
                    <a:ext uri="{FF2B5EF4-FFF2-40B4-BE49-F238E27FC236}">
                      <a16:creationId xmlns:a16="http://schemas.microsoft.com/office/drawing/2014/main" id="{1ABB171F-193F-446F-9216-55FBBE960A80}"/>
                    </a:ext>
                  </a:extLst>
                </p:cNvPr>
                <p:cNvCxnSpPr>
                  <a:stCxn id="63" idx="6"/>
                  <a:endCxn id="31" idx="2"/>
                </p:cNvCxnSpPr>
                <p:nvPr/>
              </p:nvCxnSpPr>
              <p:spPr>
                <a:xfrm flipV="1">
                  <a:off x="4316507" y="2513568"/>
                  <a:ext cx="785947" cy="545919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72">
                  <a:extLst>
                    <a:ext uri="{FF2B5EF4-FFF2-40B4-BE49-F238E27FC236}">
                      <a16:creationId xmlns:a16="http://schemas.microsoft.com/office/drawing/2014/main" id="{61C208B8-510F-4C3D-BA61-F0EDB161910A}"/>
                    </a:ext>
                  </a:extLst>
                </p:cNvPr>
                <p:cNvCxnSpPr>
                  <a:stCxn id="69" idx="6"/>
                  <a:endCxn id="31" idx="2"/>
                </p:cNvCxnSpPr>
                <p:nvPr/>
              </p:nvCxnSpPr>
              <p:spPr>
                <a:xfrm flipV="1">
                  <a:off x="4314658" y="2513568"/>
                  <a:ext cx="787796" cy="894133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73">
                  <a:extLst>
                    <a:ext uri="{FF2B5EF4-FFF2-40B4-BE49-F238E27FC236}">
                      <a16:creationId xmlns:a16="http://schemas.microsoft.com/office/drawing/2014/main" id="{4E355CA7-0194-4EDD-8A40-4EAFDABFDEBE}"/>
                    </a:ext>
                  </a:extLst>
                </p:cNvPr>
                <p:cNvCxnSpPr>
                  <a:stCxn id="75" idx="6"/>
                  <a:endCxn id="31" idx="2"/>
                </p:cNvCxnSpPr>
                <p:nvPr/>
              </p:nvCxnSpPr>
              <p:spPr>
                <a:xfrm flipV="1">
                  <a:off x="4314657" y="2513568"/>
                  <a:ext cx="787797" cy="1277383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Oval 74">
                  <a:extLst>
                    <a:ext uri="{FF2B5EF4-FFF2-40B4-BE49-F238E27FC236}">
                      <a16:creationId xmlns:a16="http://schemas.microsoft.com/office/drawing/2014/main" id="{0476E787-73EE-48E8-B383-5314E7483AD3}"/>
                    </a:ext>
                  </a:extLst>
                </p:cNvPr>
                <p:cNvSpPr/>
                <p:nvPr/>
              </p:nvSpPr>
              <p:spPr>
                <a:xfrm>
                  <a:off x="5102453" y="2745652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87" name="Straight Arrow Connector 75">
                  <a:extLst>
                    <a:ext uri="{FF2B5EF4-FFF2-40B4-BE49-F238E27FC236}">
                      <a16:creationId xmlns:a16="http://schemas.microsoft.com/office/drawing/2014/main" id="{41F4372F-2786-4151-8EAC-9690F5A1B691}"/>
                    </a:ext>
                  </a:extLst>
                </p:cNvPr>
                <p:cNvCxnSpPr>
                  <a:endCxn id="86" idx="2"/>
                </p:cNvCxnSpPr>
                <p:nvPr/>
              </p:nvCxnSpPr>
              <p:spPr>
                <a:xfrm>
                  <a:off x="4314659" y="2710436"/>
                  <a:ext cx="787794" cy="17901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76">
                  <a:extLst>
                    <a:ext uri="{FF2B5EF4-FFF2-40B4-BE49-F238E27FC236}">
                      <a16:creationId xmlns:a16="http://schemas.microsoft.com/office/drawing/2014/main" id="{905F7C9C-7CB0-43B8-AA3A-A086258DD54C}"/>
                    </a:ext>
                  </a:extLst>
                </p:cNvPr>
                <p:cNvCxnSpPr>
                  <a:endCxn id="86" idx="2"/>
                </p:cNvCxnSpPr>
                <p:nvPr/>
              </p:nvCxnSpPr>
              <p:spPr>
                <a:xfrm flipV="1">
                  <a:off x="4314658" y="2889453"/>
                  <a:ext cx="787795" cy="198761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77">
                  <a:extLst>
                    <a:ext uri="{FF2B5EF4-FFF2-40B4-BE49-F238E27FC236}">
                      <a16:creationId xmlns:a16="http://schemas.microsoft.com/office/drawing/2014/main" id="{B54EB729-6A56-4F12-A001-8ECAC859E7B1}"/>
                    </a:ext>
                  </a:extLst>
                </p:cNvPr>
                <p:cNvCxnSpPr>
                  <a:endCxn id="86" idx="2"/>
                </p:cNvCxnSpPr>
                <p:nvPr/>
              </p:nvCxnSpPr>
              <p:spPr>
                <a:xfrm flipV="1">
                  <a:off x="4316506" y="2889453"/>
                  <a:ext cx="785947" cy="545919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78">
                  <a:extLst>
                    <a:ext uri="{FF2B5EF4-FFF2-40B4-BE49-F238E27FC236}">
                      <a16:creationId xmlns:a16="http://schemas.microsoft.com/office/drawing/2014/main" id="{D10AA24D-394E-432A-9136-5B5413A4D75C}"/>
                    </a:ext>
                  </a:extLst>
                </p:cNvPr>
                <p:cNvCxnSpPr>
                  <a:endCxn id="86" idx="2"/>
                </p:cNvCxnSpPr>
                <p:nvPr/>
              </p:nvCxnSpPr>
              <p:spPr>
                <a:xfrm flipV="1">
                  <a:off x="4314657" y="2889453"/>
                  <a:ext cx="787796" cy="894133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79">
                  <a:extLst>
                    <a:ext uri="{FF2B5EF4-FFF2-40B4-BE49-F238E27FC236}">
                      <a16:creationId xmlns:a16="http://schemas.microsoft.com/office/drawing/2014/main" id="{10914349-5E15-4AB6-B90F-234FD4C93D94}"/>
                    </a:ext>
                  </a:extLst>
                </p:cNvPr>
                <p:cNvCxnSpPr>
                  <a:stCxn id="51" idx="6"/>
                  <a:endCxn id="86" idx="2"/>
                </p:cNvCxnSpPr>
                <p:nvPr/>
              </p:nvCxnSpPr>
              <p:spPr>
                <a:xfrm>
                  <a:off x="4314660" y="2334551"/>
                  <a:ext cx="787793" cy="554902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Oval 80">
                  <a:extLst>
                    <a:ext uri="{FF2B5EF4-FFF2-40B4-BE49-F238E27FC236}">
                      <a16:creationId xmlns:a16="http://schemas.microsoft.com/office/drawing/2014/main" id="{42160A71-527D-4720-8062-6BEE7FB3A9E0}"/>
                    </a:ext>
                  </a:extLst>
                </p:cNvPr>
                <p:cNvSpPr/>
                <p:nvPr/>
              </p:nvSpPr>
              <p:spPr>
                <a:xfrm>
                  <a:off x="5102452" y="3088214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93" name="Straight Arrow Connector 81">
                  <a:extLst>
                    <a:ext uri="{FF2B5EF4-FFF2-40B4-BE49-F238E27FC236}">
                      <a16:creationId xmlns:a16="http://schemas.microsoft.com/office/drawing/2014/main" id="{C61526FC-9A8E-4D3F-925B-7001B92594F1}"/>
                    </a:ext>
                  </a:extLst>
                </p:cNvPr>
                <p:cNvCxnSpPr>
                  <a:endCxn id="92" idx="2"/>
                </p:cNvCxnSpPr>
                <p:nvPr/>
              </p:nvCxnSpPr>
              <p:spPr>
                <a:xfrm>
                  <a:off x="4314658" y="3052998"/>
                  <a:ext cx="787794" cy="17901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82">
                  <a:extLst>
                    <a:ext uri="{FF2B5EF4-FFF2-40B4-BE49-F238E27FC236}">
                      <a16:creationId xmlns:a16="http://schemas.microsoft.com/office/drawing/2014/main" id="{D557AEF1-8761-4C3E-9472-70D84D8D700E}"/>
                    </a:ext>
                  </a:extLst>
                </p:cNvPr>
                <p:cNvCxnSpPr>
                  <a:endCxn id="92" idx="2"/>
                </p:cNvCxnSpPr>
                <p:nvPr/>
              </p:nvCxnSpPr>
              <p:spPr>
                <a:xfrm flipV="1">
                  <a:off x="4314657" y="3232015"/>
                  <a:ext cx="787795" cy="198761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83">
                  <a:extLst>
                    <a:ext uri="{FF2B5EF4-FFF2-40B4-BE49-F238E27FC236}">
                      <a16:creationId xmlns:a16="http://schemas.microsoft.com/office/drawing/2014/main" id="{FDAC91E4-A005-42A2-81ED-A98D935BABFD}"/>
                    </a:ext>
                  </a:extLst>
                </p:cNvPr>
                <p:cNvCxnSpPr>
                  <a:endCxn id="92" idx="2"/>
                </p:cNvCxnSpPr>
                <p:nvPr/>
              </p:nvCxnSpPr>
              <p:spPr>
                <a:xfrm flipV="1">
                  <a:off x="4316505" y="3232015"/>
                  <a:ext cx="785947" cy="545919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84">
                  <a:extLst>
                    <a:ext uri="{FF2B5EF4-FFF2-40B4-BE49-F238E27FC236}">
                      <a16:creationId xmlns:a16="http://schemas.microsoft.com/office/drawing/2014/main" id="{AA113CAA-6B72-4D19-A461-AE015D4F5470}"/>
                    </a:ext>
                  </a:extLst>
                </p:cNvPr>
                <p:cNvCxnSpPr>
                  <a:stCxn id="57" idx="6"/>
                  <a:endCxn id="92" idx="2"/>
                </p:cNvCxnSpPr>
                <p:nvPr/>
              </p:nvCxnSpPr>
              <p:spPr>
                <a:xfrm>
                  <a:off x="4314659" y="2712329"/>
                  <a:ext cx="787793" cy="519686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85">
                  <a:extLst>
                    <a:ext uri="{FF2B5EF4-FFF2-40B4-BE49-F238E27FC236}">
                      <a16:creationId xmlns:a16="http://schemas.microsoft.com/office/drawing/2014/main" id="{3444977E-0F0F-4DCE-9686-0BC0CE1D6875}"/>
                    </a:ext>
                  </a:extLst>
                </p:cNvPr>
                <p:cNvCxnSpPr>
                  <a:stCxn id="51" idx="6"/>
                  <a:endCxn id="92" idx="2"/>
                </p:cNvCxnSpPr>
                <p:nvPr/>
              </p:nvCxnSpPr>
              <p:spPr>
                <a:xfrm>
                  <a:off x="4314660" y="2334551"/>
                  <a:ext cx="787792" cy="897464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Oval 86">
                  <a:extLst>
                    <a:ext uri="{FF2B5EF4-FFF2-40B4-BE49-F238E27FC236}">
                      <a16:creationId xmlns:a16="http://schemas.microsoft.com/office/drawing/2014/main" id="{D277DDC2-8E0E-4C44-9217-FAFC2282FB4A}"/>
                    </a:ext>
                  </a:extLst>
                </p:cNvPr>
                <p:cNvSpPr/>
                <p:nvPr/>
              </p:nvSpPr>
              <p:spPr>
                <a:xfrm>
                  <a:off x="5102454" y="3450552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99" name="Straight Arrow Connector 87">
                  <a:extLst>
                    <a:ext uri="{FF2B5EF4-FFF2-40B4-BE49-F238E27FC236}">
                      <a16:creationId xmlns:a16="http://schemas.microsoft.com/office/drawing/2014/main" id="{6423B511-C484-4A16-9092-CAF51B026F93}"/>
                    </a:ext>
                  </a:extLst>
                </p:cNvPr>
                <p:cNvCxnSpPr>
                  <a:endCxn id="98" idx="2"/>
                </p:cNvCxnSpPr>
                <p:nvPr/>
              </p:nvCxnSpPr>
              <p:spPr>
                <a:xfrm>
                  <a:off x="4314660" y="3415336"/>
                  <a:ext cx="787794" cy="17901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88">
                  <a:extLst>
                    <a:ext uri="{FF2B5EF4-FFF2-40B4-BE49-F238E27FC236}">
                      <a16:creationId xmlns:a16="http://schemas.microsoft.com/office/drawing/2014/main" id="{B3339706-8498-4EEB-98EB-38392AA8F380}"/>
                    </a:ext>
                  </a:extLst>
                </p:cNvPr>
                <p:cNvCxnSpPr>
                  <a:endCxn id="98" idx="2"/>
                </p:cNvCxnSpPr>
                <p:nvPr/>
              </p:nvCxnSpPr>
              <p:spPr>
                <a:xfrm flipV="1">
                  <a:off x="4314659" y="3594353"/>
                  <a:ext cx="787795" cy="198761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89">
                  <a:extLst>
                    <a:ext uri="{FF2B5EF4-FFF2-40B4-BE49-F238E27FC236}">
                      <a16:creationId xmlns:a16="http://schemas.microsoft.com/office/drawing/2014/main" id="{C545D57E-F13D-4E02-994F-A80CAD926D77}"/>
                    </a:ext>
                  </a:extLst>
                </p:cNvPr>
                <p:cNvCxnSpPr>
                  <a:stCxn id="63" idx="6"/>
                  <a:endCxn id="98" idx="2"/>
                </p:cNvCxnSpPr>
                <p:nvPr/>
              </p:nvCxnSpPr>
              <p:spPr>
                <a:xfrm>
                  <a:off x="4316507" y="3059487"/>
                  <a:ext cx="785947" cy="534866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90">
                  <a:extLst>
                    <a:ext uri="{FF2B5EF4-FFF2-40B4-BE49-F238E27FC236}">
                      <a16:creationId xmlns:a16="http://schemas.microsoft.com/office/drawing/2014/main" id="{7CA95C78-71A7-457D-BD27-411B7F74798D}"/>
                    </a:ext>
                  </a:extLst>
                </p:cNvPr>
                <p:cNvCxnSpPr>
                  <a:stCxn id="57" idx="6"/>
                  <a:endCxn id="98" idx="2"/>
                </p:cNvCxnSpPr>
                <p:nvPr/>
              </p:nvCxnSpPr>
              <p:spPr>
                <a:xfrm>
                  <a:off x="4314659" y="2712329"/>
                  <a:ext cx="787795" cy="882024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91">
                  <a:extLst>
                    <a:ext uri="{FF2B5EF4-FFF2-40B4-BE49-F238E27FC236}">
                      <a16:creationId xmlns:a16="http://schemas.microsoft.com/office/drawing/2014/main" id="{943F89C8-5F86-4F2A-ADBA-52E91F20434D}"/>
                    </a:ext>
                  </a:extLst>
                </p:cNvPr>
                <p:cNvCxnSpPr>
                  <a:stCxn id="51" idx="6"/>
                  <a:endCxn id="98" idx="2"/>
                </p:cNvCxnSpPr>
                <p:nvPr/>
              </p:nvCxnSpPr>
              <p:spPr>
                <a:xfrm>
                  <a:off x="4314660" y="2334551"/>
                  <a:ext cx="787794" cy="1259802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11">
                <a:extLst>
                  <a:ext uri="{FF2B5EF4-FFF2-40B4-BE49-F238E27FC236}">
                    <a16:creationId xmlns:a16="http://schemas.microsoft.com/office/drawing/2014/main" id="{3959B973-925E-4B58-97A3-FDB5A6E844E1}"/>
                  </a:ext>
                </a:extLst>
              </p:cNvPr>
              <p:cNvSpPr txBox="1"/>
              <p:nvPr/>
            </p:nvSpPr>
            <p:spPr>
              <a:xfrm>
                <a:off x="990599" y="2156996"/>
                <a:ext cx="7755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Layer 1</a:t>
                </a:r>
              </a:p>
            </p:txBody>
          </p:sp>
          <p:sp>
            <p:nvSpPr>
              <p:cNvPr id="24" name="TextBox 12">
                <a:extLst>
                  <a:ext uri="{FF2B5EF4-FFF2-40B4-BE49-F238E27FC236}">
                    <a16:creationId xmlns:a16="http://schemas.microsoft.com/office/drawing/2014/main" id="{FFA9F79C-F6C6-4E01-B16E-F1958A0DED8D}"/>
                  </a:ext>
                </a:extLst>
              </p:cNvPr>
              <p:cNvSpPr txBox="1"/>
              <p:nvPr/>
            </p:nvSpPr>
            <p:spPr>
              <a:xfrm>
                <a:off x="1787019" y="2156996"/>
                <a:ext cx="7755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Layer 2</a:t>
                </a:r>
              </a:p>
            </p:txBody>
          </p:sp>
          <p:sp>
            <p:nvSpPr>
              <p:cNvPr id="25" name="TextBox 13">
                <a:extLst>
                  <a:ext uri="{FF2B5EF4-FFF2-40B4-BE49-F238E27FC236}">
                    <a16:creationId xmlns:a16="http://schemas.microsoft.com/office/drawing/2014/main" id="{C3D6295B-8384-41DB-899B-20E9312A2520}"/>
                  </a:ext>
                </a:extLst>
              </p:cNvPr>
              <p:cNvSpPr txBox="1"/>
              <p:nvPr/>
            </p:nvSpPr>
            <p:spPr>
              <a:xfrm>
                <a:off x="2715597" y="2156996"/>
                <a:ext cx="7755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Layer 3</a:t>
                </a:r>
              </a:p>
            </p:txBody>
          </p:sp>
          <p:sp>
            <p:nvSpPr>
              <p:cNvPr id="26" name="TextBox 14">
                <a:extLst>
                  <a:ext uri="{FF2B5EF4-FFF2-40B4-BE49-F238E27FC236}">
                    <a16:creationId xmlns:a16="http://schemas.microsoft.com/office/drawing/2014/main" id="{14FB71B1-EBB1-4ABF-B191-275CC97EF19B}"/>
                  </a:ext>
                </a:extLst>
              </p:cNvPr>
              <p:cNvSpPr txBox="1"/>
              <p:nvPr/>
            </p:nvSpPr>
            <p:spPr>
              <a:xfrm>
                <a:off x="3596641" y="2156996"/>
                <a:ext cx="7755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Layer 4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5">
                  <a:extLst>
                    <a:ext uri="{FF2B5EF4-FFF2-40B4-BE49-F238E27FC236}">
                      <a16:creationId xmlns:a16="http://schemas.microsoft.com/office/drawing/2014/main" id="{C49A03FD-F838-4793-A4F0-49FC14ACAAFB}"/>
                    </a:ext>
                  </a:extLst>
                </p:cNvPr>
                <p:cNvSpPr txBox="1"/>
                <p:nvPr/>
              </p:nvSpPr>
              <p:spPr>
                <a:xfrm>
                  <a:off x="7959152" y="1106873"/>
                  <a:ext cx="484107" cy="3206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it-IT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(4)</m:t>
                            </m:r>
                          </m:sup>
                        </m:sSup>
                      </m:oMath>
                    </m:oMathPara>
                  </a14:m>
                  <a:endParaRPr lang="it-IT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5">
                  <a:extLst>
                    <a:ext uri="{FF2B5EF4-FFF2-40B4-BE49-F238E27FC236}">
                      <a16:creationId xmlns:a16="http://schemas.microsoft.com/office/drawing/2014/main" id="{C49A03FD-F838-4793-A4F0-49FC14ACA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152" y="1106873"/>
                  <a:ext cx="484107" cy="320601"/>
                </a:xfrm>
                <a:prstGeom prst="rect">
                  <a:avLst/>
                </a:prstGeom>
                <a:blipFill>
                  <a:blip r:embed="rId6"/>
                  <a:stretch>
                    <a:fillRect l="-12500" t="-5769" r="-10000" b="-961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Curved Down Arrow 4">
              <a:extLst>
                <a:ext uri="{FF2B5EF4-FFF2-40B4-BE49-F238E27FC236}">
                  <a16:creationId xmlns:a16="http://schemas.microsoft.com/office/drawing/2014/main" id="{9E945070-916C-4600-B4F3-39C56B84846E}"/>
                </a:ext>
              </a:extLst>
            </p:cNvPr>
            <p:cNvSpPr/>
            <p:nvPr/>
          </p:nvSpPr>
          <p:spPr>
            <a:xfrm rot="10800000" flipV="1">
              <a:off x="7488218" y="1173454"/>
              <a:ext cx="470933" cy="155308"/>
            </a:xfrm>
            <a:prstGeom prst="curved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7">
                  <a:extLst>
                    <a:ext uri="{FF2B5EF4-FFF2-40B4-BE49-F238E27FC236}">
                      <a16:creationId xmlns:a16="http://schemas.microsoft.com/office/drawing/2014/main" id="{EED1FA84-CB65-47B3-8B28-E93CCEFCB203}"/>
                    </a:ext>
                  </a:extLst>
                </p:cNvPr>
                <p:cNvSpPr txBox="1"/>
                <p:nvPr/>
              </p:nvSpPr>
              <p:spPr>
                <a:xfrm>
                  <a:off x="7067002" y="1101432"/>
                  <a:ext cx="484107" cy="3206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it-IT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oMath>
                    </m:oMathPara>
                  </a14:m>
                  <a:endParaRPr lang="it-IT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7">
                  <a:extLst>
                    <a:ext uri="{FF2B5EF4-FFF2-40B4-BE49-F238E27FC236}">
                      <a16:creationId xmlns:a16="http://schemas.microsoft.com/office/drawing/2014/main" id="{EED1FA84-CB65-47B3-8B28-E93CCEFCB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7002" y="1101432"/>
                  <a:ext cx="484107" cy="320601"/>
                </a:xfrm>
                <a:prstGeom prst="rect">
                  <a:avLst/>
                </a:prstGeom>
                <a:blipFill>
                  <a:blip r:embed="rId7"/>
                  <a:stretch>
                    <a:fillRect l="-12658" t="-5769" r="-11392" b="-961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8">
                  <a:extLst>
                    <a:ext uri="{FF2B5EF4-FFF2-40B4-BE49-F238E27FC236}">
                      <a16:creationId xmlns:a16="http://schemas.microsoft.com/office/drawing/2014/main" id="{BF868F0D-34F4-45D3-93CF-677141118B36}"/>
                    </a:ext>
                  </a:extLst>
                </p:cNvPr>
                <p:cNvSpPr txBox="1"/>
                <p:nvPr/>
              </p:nvSpPr>
              <p:spPr>
                <a:xfrm>
                  <a:off x="6174853" y="1095332"/>
                  <a:ext cx="484107" cy="3206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it-IT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it-IT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8">
                  <a:extLst>
                    <a:ext uri="{FF2B5EF4-FFF2-40B4-BE49-F238E27FC236}">
                      <a16:creationId xmlns:a16="http://schemas.microsoft.com/office/drawing/2014/main" id="{BF868F0D-34F4-45D3-93CF-677141118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4853" y="1095332"/>
                  <a:ext cx="484107" cy="320601"/>
                </a:xfrm>
                <a:prstGeom prst="rect">
                  <a:avLst/>
                </a:prstGeom>
                <a:blipFill>
                  <a:blip r:embed="rId8"/>
                  <a:stretch>
                    <a:fillRect l="-12658" t="-5769" r="-11392" b="-961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Curved Down Arrow 124">
              <a:extLst>
                <a:ext uri="{FF2B5EF4-FFF2-40B4-BE49-F238E27FC236}">
                  <a16:creationId xmlns:a16="http://schemas.microsoft.com/office/drawing/2014/main" id="{923833A0-EB9C-4CA9-B161-AA7786B19572}"/>
                </a:ext>
              </a:extLst>
            </p:cNvPr>
            <p:cNvSpPr/>
            <p:nvPr/>
          </p:nvSpPr>
          <p:spPr>
            <a:xfrm rot="10800000" flipV="1">
              <a:off x="6626785" y="1133088"/>
              <a:ext cx="470933" cy="155308"/>
            </a:xfrm>
            <a:prstGeom prst="curved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3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546DF0-8A65-642B-43E9-3173A7D9D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regolarizzazione</a:t>
            </a:r>
          </a:p>
        </p:txBody>
      </p:sp>
      <p:sp>
        <p:nvSpPr>
          <p:cNvPr id="3" name="Segnaposto SmartArt 2">
            <a:extLst>
              <a:ext uri="{FF2B5EF4-FFF2-40B4-BE49-F238E27FC236}">
                <a16:creationId xmlns:a16="http://schemas.microsoft.com/office/drawing/2014/main" id="{CCAD8A70-A44F-0D0B-F992-793B70F627D6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r>
              <a:rPr lang="it-IT" dirty="0"/>
              <a:t>Nelle reti neurali profonde è </a:t>
            </a:r>
            <a:r>
              <a:rPr lang="it-IT" b="1" dirty="0"/>
              <a:t>obbligatorio</a:t>
            </a:r>
            <a:r>
              <a:rPr lang="it-IT" dirty="0"/>
              <a:t> regolarizzare:</a:t>
            </a:r>
          </a:p>
          <a:p>
            <a:endParaRPr lang="it-IT" dirty="0"/>
          </a:p>
          <a:p>
            <a:pPr lvl="1"/>
            <a:r>
              <a:rPr lang="it-IT" dirty="0"/>
              <a:t>Drop Out</a:t>
            </a:r>
          </a:p>
          <a:p>
            <a:pPr lvl="1"/>
            <a:endParaRPr lang="it-IT" dirty="0"/>
          </a:p>
          <a:p>
            <a:pPr lvl="1"/>
            <a:r>
              <a:rPr lang="it-IT" dirty="0" err="1"/>
              <a:t>Early</a:t>
            </a:r>
            <a:r>
              <a:rPr lang="it-IT" dirty="0"/>
              <a:t> </a:t>
            </a:r>
            <a:r>
              <a:rPr lang="it-IT" dirty="0" err="1"/>
              <a:t>stopping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0856D1-3225-5C33-4C7B-E785D58C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1311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5_TF67328976_Win32" id="{1EA715CF-DA52-4774-BB1A-3824238A3FFB}" vid="{8F90C820-B5A5-456D-9962-6F7B7626A12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minimalista</Template>
  <TotalTime>127</TotalTime>
  <Words>706</Words>
  <Application>Microsoft Office PowerPoint</Application>
  <PresentationFormat>Widescreen</PresentationFormat>
  <Paragraphs>153</Paragraphs>
  <Slides>22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Tenorite</vt:lpstr>
      <vt:lpstr>Tema di Office</vt:lpstr>
      <vt:lpstr>Relazione d’esame Deep Learning</vt:lpstr>
      <vt:lpstr>Nozioni generali </vt:lpstr>
      <vt:lpstr>Reti neurali</vt:lpstr>
      <vt:lpstr>Reti neurali</vt:lpstr>
      <vt:lpstr>Reti neurali  Predizioni</vt:lpstr>
      <vt:lpstr>Funzione di attivazione</vt:lpstr>
      <vt:lpstr>Funzione di loss</vt:lpstr>
      <vt:lpstr>Backpropagation</vt:lpstr>
      <vt:lpstr>regolarizzazione</vt:lpstr>
      <vt:lpstr>Drop out</vt:lpstr>
      <vt:lpstr>Early stopping</vt:lpstr>
      <vt:lpstr>Ottimizzazione Mini-Batch</vt:lpstr>
      <vt:lpstr>Ottimizzazione adam</vt:lpstr>
      <vt:lpstr>Image denoising</vt:lpstr>
      <vt:lpstr>Autoencoder</vt:lpstr>
      <vt:lpstr>Architettura</vt:lpstr>
      <vt:lpstr>Copiatura?</vt:lpstr>
      <vt:lpstr>Caricamento del dataset &amp; preprocessing</vt:lpstr>
      <vt:lpstr>Corruzione delle immagini</vt:lpstr>
      <vt:lpstr>Creazione autoencoder</vt:lpstr>
      <vt:lpstr>Training con early stopping</vt:lpstr>
      <vt:lpstr>ricostruzione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Relazione d’esame Deep Learning</dc:title>
  <dc:creator>Riccardo Cecci</dc:creator>
  <cp:lastModifiedBy>Riccardo Cecci</cp:lastModifiedBy>
  <cp:revision>5</cp:revision>
  <dcterms:created xsi:type="dcterms:W3CDTF">2023-08-28T13:14:49Z</dcterms:created>
  <dcterms:modified xsi:type="dcterms:W3CDTF">2023-08-28T15:22:09Z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