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19" r:id="rId1"/>
  </p:sldMasterIdLst>
  <p:notesMasterIdLst>
    <p:notesMasterId r:id="rId17"/>
  </p:notesMasterIdLst>
  <p:sldIdLst>
    <p:sldId id="259" r:id="rId2"/>
    <p:sldId id="260" r:id="rId3"/>
    <p:sldId id="261" r:id="rId4"/>
    <p:sldId id="263" r:id="rId5"/>
    <p:sldId id="264" r:id="rId6"/>
    <p:sldId id="265" r:id="rId7"/>
    <p:sldId id="266" r:id="rId8"/>
    <p:sldId id="270" r:id="rId9"/>
    <p:sldId id="269" r:id="rId10"/>
    <p:sldId id="271" r:id="rId11"/>
    <p:sldId id="272" r:id="rId12"/>
    <p:sldId id="267" r:id="rId13"/>
    <p:sldId id="268" r:id="rId14"/>
    <p:sldId id="258" r:id="rId15"/>
    <p:sldId id="273" r:id="rId16"/>
  </p:sldIdLst>
  <p:sldSz cx="11522075" cy="6480175"/>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842" autoAdjust="0"/>
    <p:restoredTop sz="77548" autoAdjust="0"/>
  </p:normalViewPr>
  <p:slideViewPr>
    <p:cSldViewPr snapToGrid="0" snapToObjects="1">
      <p:cViewPr varScale="1">
        <p:scale>
          <a:sx n="82" d="100"/>
          <a:sy n="82" d="100"/>
        </p:scale>
        <p:origin x="448" y="176"/>
      </p:cViewPr>
      <p:guideLst>
        <p:guide orient="horz" pos="2041"/>
        <p:guide pos="362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5A3CD-E970-6444-8216-C98EA2F5159B}" type="datetimeFigureOut">
              <a:rPr lang="en-US" smtClean="0"/>
              <a:t>11/13/15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AD0480-4624-C849-A5B4-D32DACDB15E8}" type="slidenum">
              <a:rPr lang="en-US" smtClean="0"/>
              <a:t>‹#›</a:t>
            </a:fld>
            <a:endParaRPr lang="en-US"/>
          </a:p>
        </p:txBody>
      </p:sp>
    </p:spTree>
    <p:extLst>
      <p:ext uri="{BB962C8B-B14F-4D97-AF65-F5344CB8AC3E}">
        <p14:creationId xmlns:p14="http://schemas.microsoft.com/office/powerpoint/2010/main" val="102520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AD0480-4624-C849-A5B4-D32DACDB15E8}" type="slidenum">
              <a:rPr lang="en-US" smtClean="0"/>
              <a:t>1</a:t>
            </a:fld>
            <a:endParaRPr lang="en-US"/>
          </a:p>
        </p:txBody>
      </p:sp>
    </p:spTree>
    <p:extLst>
      <p:ext uri="{BB962C8B-B14F-4D97-AF65-F5344CB8AC3E}">
        <p14:creationId xmlns:p14="http://schemas.microsoft.com/office/powerpoint/2010/main" val="135049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eldia">
    <p:spTree>
      <p:nvGrpSpPr>
        <p:cNvPr id="1" name=""/>
        <p:cNvGrpSpPr/>
        <p:nvPr/>
      </p:nvGrpSpPr>
      <p:grpSpPr>
        <a:xfrm>
          <a:off x="0" y="0"/>
          <a:ext cx="0" cy="0"/>
          <a:chOff x="0" y="0"/>
          <a:chExt cx="0" cy="0"/>
        </a:xfrm>
      </p:grpSpPr>
      <p:sp>
        <p:nvSpPr>
          <p:cNvPr id="3" name="Rectangle 28"/>
          <p:cNvSpPr>
            <a:spLocks noChangeArrowheads="1"/>
          </p:cNvSpPr>
          <p:nvPr userDrawn="1"/>
        </p:nvSpPr>
        <p:spPr bwMode="auto">
          <a:xfrm>
            <a:off x="-1" y="13"/>
            <a:ext cx="1576384" cy="6480161"/>
          </a:xfrm>
          <a:prstGeom prst="rect">
            <a:avLst/>
          </a:prstGeom>
          <a:solidFill>
            <a:srgbClr val="00A6D6"/>
          </a:solidFill>
          <a:ln w="9525">
            <a:noFill/>
            <a:miter lim="800000"/>
            <a:headEnd/>
            <a:tailEnd/>
          </a:ln>
        </p:spPr>
        <p:txBody>
          <a:bodyPr wrap="none" lIns="91436" tIns="45719" rIns="91436" bIns="45719" anchor="ctr"/>
          <a:lstStyle/>
          <a:p>
            <a:pPr algn="r"/>
            <a:endParaRPr lang="nl-NL" sz="2100">
              <a:latin typeface="Tahoma" pitchFamily="34" charset="0"/>
            </a:endParaRPr>
          </a:p>
        </p:txBody>
      </p:sp>
      <p:pic>
        <p:nvPicPr>
          <p:cNvPr id="4" name="Picture 3" descr="TU_P5#white.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0263" y="5720495"/>
            <a:ext cx="1368883" cy="843232"/>
          </a:xfrm>
          <a:prstGeom prst="rect">
            <a:avLst/>
          </a:prstGeom>
        </p:spPr>
      </p:pic>
      <p:sp>
        <p:nvSpPr>
          <p:cNvPr id="5" name="TextBox 4"/>
          <p:cNvSpPr txBox="1"/>
          <p:nvPr userDrawn="1"/>
        </p:nvSpPr>
        <p:spPr>
          <a:xfrm>
            <a:off x="10337800" y="6070600"/>
            <a:ext cx="1041400" cy="307777"/>
          </a:xfrm>
          <a:prstGeom prst="rect">
            <a:avLst/>
          </a:prstGeom>
          <a:noFill/>
        </p:spPr>
        <p:txBody>
          <a:bodyPr wrap="square" rtlCol="0">
            <a:spAutoFit/>
          </a:bodyPr>
          <a:lstStyle/>
          <a:p>
            <a:pPr algn="r"/>
            <a:fld id="{69CD01A7-429B-DC48-8F96-BCBBCB54612C}" type="slidenum">
              <a:rPr lang="en-US" sz="1400" smtClean="0">
                <a:solidFill>
                  <a:srgbClr val="00A6D6"/>
                </a:solidFill>
              </a:rPr>
              <a:pPr algn="r"/>
              <a:t>‹#›</a:t>
            </a:fld>
            <a:endParaRPr lang="en-US" sz="1400" dirty="0">
              <a:solidFill>
                <a:srgbClr val="00A6D6"/>
              </a:solidFill>
            </a:endParaRPr>
          </a:p>
        </p:txBody>
      </p:sp>
    </p:spTree>
    <p:extLst>
      <p:ext uri="{BB962C8B-B14F-4D97-AF65-F5344CB8AC3E}">
        <p14:creationId xmlns:p14="http://schemas.microsoft.com/office/powerpoint/2010/main" val="2881410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9" name="Afbeelding 8"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5828877"/>
            <a:ext cx="1104294" cy="430675"/>
          </a:xfrm>
          <a:prstGeom prst="rect">
            <a:avLst/>
          </a:prstGeom>
        </p:spPr>
      </p:pic>
      <p:sp>
        <p:nvSpPr>
          <p:cNvPr id="3" name="TextBox 2"/>
          <p:cNvSpPr txBox="1"/>
          <p:nvPr userDrawn="1"/>
        </p:nvSpPr>
        <p:spPr>
          <a:xfrm>
            <a:off x="10337800" y="6070600"/>
            <a:ext cx="1041400" cy="307777"/>
          </a:xfrm>
          <a:prstGeom prst="rect">
            <a:avLst/>
          </a:prstGeom>
          <a:noFill/>
        </p:spPr>
        <p:txBody>
          <a:bodyPr wrap="square" rtlCol="0">
            <a:spAutoFit/>
          </a:bodyPr>
          <a:lstStyle/>
          <a:p>
            <a:pPr algn="r"/>
            <a:fld id="{69CD01A7-429B-DC48-8F96-BCBBCB54612C}" type="slidenum">
              <a:rPr lang="en-US" sz="1400" smtClean="0">
                <a:solidFill>
                  <a:srgbClr val="00A6D6"/>
                </a:solidFill>
              </a:rPr>
              <a:pPr algn="r"/>
              <a:t>‹#›</a:t>
            </a:fld>
            <a:endParaRPr lang="en-US" sz="1400" dirty="0">
              <a:solidFill>
                <a:srgbClr val="00A6D6"/>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fbeelding met bijschrift">
    <p:spTree>
      <p:nvGrpSpPr>
        <p:cNvPr id="1" name=""/>
        <p:cNvGrpSpPr/>
        <p:nvPr/>
      </p:nvGrpSpPr>
      <p:grpSpPr>
        <a:xfrm>
          <a:off x="0" y="0"/>
          <a:ext cx="0" cy="0"/>
          <a:chOff x="0" y="0"/>
          <a:chExt cx="0" cy="0"/>
        </a:xfrm>
      </p:grpSpPr>
      <p:pic>
        <p:nvPicPr>
          <p:cNvPr id="4" name="Picture 3" descr="GS_TUCAMP0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400" y="-7200"/>
            <a:ext cx="11588400" cy="65052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28"/>
          <p:cNvSpPr>
            <a:spLocks noChangeArrowheads="1"/>
          </p:cNvSpPr>
          <p:nvPr/>
        </p:nvSpPr>
        <p:spPr bwMode="auto">
          <a:xfrm>
            <a:off x="-1" y="13"/>
            <a:ext cx="1576384" cy="6480161"/>
          </a:xfrm>
          <a:prstGeom prst="rect">
            <a:avLst/>
          </a:prstGeom>
          <a:solidFill>
            <a:srgbClr val="00A6D6"/>
          </a:solidFill>
          <a:ln w="9525">
            <a:noFill/>
            <a:miter lim="800000"/>
            <a:headEnd/>
            <a:tailEnd/>
          </a:ln>
        </p:spPr>
        <p:txBody>
          <a:bodyPr wrap="none" lIns="91436" tIns="45719" rIns="91436" bIns="45719" anchor="ctr"/>
          <a:lstStyle/>
          <a:p>
            <a:pPr algn="r"/>
            <a:endParaRPr lang="nl-NL" sz="2100">
              <a:latin typeface="Tahoma" pitchFamily="34" charset="0"/>
            </a:endParaRPr>
          </a:p>
        </p:txBody>
      </p:sp>
      <p:pic>
        <p:nvPicPr>
          <p:cNvPr id="15"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3" y="5720495"/>
            <a:ext cx="1368883" cy="843232"/>
          </a:xfrm>
          <a:prstGeom prst="rect">
            <a:avLst/>
          </a:prstGeom>
        </p:spPr>
      </p:pic>
      <p:sp>
        <p:nvSpPr>
          <p:cNvPr id="4" name="TextBox 3"/>
          <p:cNvSpPr txBox="1"/>
          <p:nvPr userDrawn="1"/>
        </p:nvSpPr>
        <p:spPr>
          <a:xfrm>
            <a:off x="10337800" y="6070600"/>
            <a:ext cx="1041400" cy="307777"/>
          </a:xfrm>
          <a:prstGeom prst="rect">
            <a:avLst/>
          </a:prstGeom>
          <a:noFill/>
        </p:spPr>
        <p:txBody>
          <a:bodyPr wrap="square" rtlCol="0">
            <a:spAutoFit/>
          </a:bodyPr>
          <a:lstStyle/>
          <a:p>
            <a:pPr algn="r"/>
            <a:fld id="{69CD01A7-429B-DC48-8F96-BCBBCB54612C}" type="slidenum">
              <a:rPr lang="en-US" sz="1400" smtClean="0">
                <a:solidFill>
                  <a:srgbClr val="00A6D6"/>
                </a:solidFill>
              </a:rPr>
              <a:pPr algn="r"/>
              <a:t>‹#›</a:t>
            </a:fld>
            <a:endParaRPr lang="en-US" sz="1400" dirty="0">
              <a:solidFill>
                <a:srgbClr val="00A6D6"/>
              </a:solidFill>
            </a:endParaRPr>
          </a:p>
        </p:txBody>
      </p:sp>
    </p:spTree>
  </p:cSld>
  <p:clrMap bg1="lt1" tx1="dk1" bg2="lt2" tx2="dk2" accent1="accent1" accent2="accent2" accent3="accent3" accent4="accent4" accent5="accent5" accent6="accent6" hlink="hlink" folHlink="folHlink"/>
  <p:sldLayoutIdLst>
    <p:sldLayoutId id="2147484129" r:id="rId1"/>
    <p:sldLayoutId id="2147484120" r:id="rId2"/>
    <p:sldLayoutId id="2147484128" r:id="rId3"/>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2493381" y="1761323"/>
            <a:ext cx="9001125" cy="27515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MS PGothic" charset="0"/>
                <a:cs typeface="MS PGothic" charset="0"/>
              </a:defRPr>
            </a:lvl1pPr>
            <a:lvl2pPr marL="742950" indent="-285750">
              <a:defRPr>
                <a:solidFill>
                  <a:schemeClr val="tx1"/>
                </a:solidFill>
                <a:latin typeface="Tahoma" charset="0"/>
                <a:ea typeface="MS PGothic" charset="0"/>
                <a:cs typeface="MS PGothic" charset="0"/>
              </a:defRPr>
            </a:lvl2pPr>
            <a:lvl3pPr marL="1143000" indent="-228600">
              <a:defRPr sz="2300">
                <a:solidFill>
                  <a:schemeClr val="tx1"/>
                </a:solidFill>
                <a:latin typeface="Tahoma" charset="0"/>
                <a:ea typeface="MS PGothic" charset="0"/>
                <a:cs typeface="MS PGothic" charset="0"/>
              </a:defRPr>
            </a:lvl3pPr>
            <a:lvl4pPr marL="1600200" indent="-228600">
              <a:defRPr sz="2000">
                <a:solidFill>
                  <a:schemeClr val="tx1"/>
                </a:solidFill>
                <a:latin typeface="Tahoma" charset="0"/>
                <a:ea typeface="MS PGothic" charset="0"/>
                <a:cs typeface="MS PGothic" charset="0"/>
              </a:defRPr>
            </a:lvl4pPr>
            <a:lvl5pPr marL="2057400" indent="-228600">
              <a:defRPr sz="1700">
                <a:solidFill>
                  <a:schemeClr val="tx1"/>
                </a:solidFill>
                <a:latin typeface="Tahoma" charset="0"/>
                <a:ea typeface="MS PGothic" charset="0"/>
                <a:cs typeface="MS PGothic" charset="0"/>
              </a:defRPr>
            </a:lvl5pPr>
            <a:lvl6pPr marL="2514600" indent="-228600">
              <a:lnSpc>
                <a:spcPts val="3550"/>
              </a:lnSpc>
              <a:buFont typeface="Times" charset="0"/>
              <a:defRPr sz="1700">
                <a:solidFill>
                  <a:schemeClr val="tx1"/>
                </a:solidFill>
                <a:latin typeface="Tahoma" charset="0"/>
                <a:ea typeface="MS PGothic" charset="0"/>
                <a:cs typeface="MS PGothic" charset="0"/>
              </a:defRPr>
            </a:lvl6pPr>
            <a:lvl7pPr marL="2971800" indent="-228600">
              <a:lnSpc>
                <a:spcPts val="3550"/>
              </a:lnSpc>
              <a:buFont typeface="Times" charset="0"/>
              <a:defRPr sz="1700">
                <a:solidFill>
                  <a:schemeClr val="tx1"/>
                </a:solidFill>
                <a:latin typeface="Tahoma" charset="0"/>
                <a:ea typeface="MS PGothic" charset="0"/>
                <a:cs typeface="MS PGothic" charset="0"/>
              </a:defRPr>
            </a:lvl7pPr>
            <a:lvl8pPr marL="3429000" indent="-228600">
              <a:lnSpc>
                <a:spcPts val="3550"/>
              </a:lnSpc>
              <a:buFont typeface="Times" charset="0"/>
              <a:defRPr sz="1700">
                <a:solidFill>
                  <a:schemeClr val="tx1"/>
                </a:solidFill>
                <a:latin typeface="Tahoma" charset="0"/>
                <a:ea typeface="MS PGothic" charset="0"/>
                <a:cs typeface="MS PGothic" charset="0"/>
              </a:defRPr>
            </a:lvl8pPr>
            <a:lvl9pPr marL="3886200" indent="-228600">
              <a:lnSpc>
                <a:spcPts val="3550"/>
              </a:lnSpc>
              <a:buFont typeface="Times" charset="0"/>
              <a:defRPr sz="1700">
                <a:solidFill>
                  <a:schemeClr val="tx1"/>
                </a:solidFill>
                <a:latin typeface="Tahoma" charset="0"/>
                <a:ea typeface="MS PGothic" charset="0"/>
                <a:cs typeface="MS PGothic" charset="0"/>
              </a:defRPr>
            </a:lvl9pPr>
          </a:lstStyle>
          <a:p>
            <a:pPr>
              <a:lnSpc>
                <a:spcPct val="90000"/>
              </a:lnSpc>
            </a:pPr>
            <a:r>
              <a:rPr lang="en-US" sz="9600" dirty="0" smtClean="0">
                <a:latin typeface="Arial"/>
                <a:ea typeface="ヒラギノ角ゴ ProN W3" charset="0"/>
                <a:cs typeface="Arial"/>
                <a:sym typeface="Tahoma" charset="0"/>
              </a:rPr>
              <a:t>MOOC</a:t>
            </a:r>
            <a:endParaRPr lang="en-US" sz="9600" dirty="0" smtClean="0">
              <a:latin typeface="Arial"/>
              <a:ea typeface="ヒラギノ角ゴ ProN W3" charset="0"/>
              <a:cs typeface="Arial"/>
              <a:sym typeface="Tahoma" charset="0"/>
            </a:endParaRPr>
          </a:p>
          <a:p>
            <a:pPr>
              <a:lnSpc>
                <a:spcPct val="90000"/>
              </a:lnSpc>
            </a:pPr>
            <a:r>
              <a:rPr lang="en-US" sz="9600" i="1" dirty="0" smtClean="0">
                <a:latin typeface="Arial"/>
                <a:ea typeface="ヒラギノ角ゴ ProN W3" charset="0"/>
                <a:cs typeface="Arial"/>
                <a:sym typeface="Tahoma" charset="0"/>
              </a:rPr>
              <a:t>Game Concepts</a:t>
            </a:r>
            <a:endParaRPr lang="en-US" sz="3600" i="1" dirty="0">
              <a:latin typeface="Arial"/>
              <a:ea typeface="ヒラギノ角ゴ ProN W3" charset="0"/>
              <a:cs typeface="Arial"/>
              <a:sym typeface="Tahoma" charset="0"/>
            </a:endParaRPr>
          </a:p>
        </p:txBody>
      </p:sp>
      <p:sp>
        <p:nvSpPr>
          <p:cNvPr id="3" name="TextBox 2"/>
          <p:cNvSpPr txBox="1"/>
          <p:nvPr/>
        </p:nvSpPr>
        <p:spPr>
          <a:xfrm>
            <a:off x="0" y="108488"/>
            <a:ext cx="2882684" cy="369332"/>
          </a:xfrm>
          <a:prstGeom prst="rect">
            <a:avLst/>
          </a:prstGeom>
          <a:noFill/>
        </p:spPr>
        <p:txBody>
          <a:bodyPr wrap="square" rtlCol="0">
            <a:spAutoFit/>
          </a:bodyPr>
          <a:lstStyle/>
          <a:p>
            <a:r>
              <a:rPr lang="en-US" dirty="0" smtClean="0">
                <a:solidFill>
                  <a:schemeClr val="bg1"/>
                </a:solidFill>
              </a:rPr>
              <a:t>13 November</a:t>
            </a:r>
            <a:endParaRPr lang="en-US" dirty="0">
              <a:solidFill>
                <a:schemeClr val="bg1"/>
              </a:solidFill>
            </a:endParaRPr>
          </a:p>
        </p:txBody>
      </p:sp>
    </p:spTree>
    <p:extLst>
      <p:ext uri="{BB962C8B-B14F-4D97-AF65-F5344CB8AC3E}">
        <p14:creationId xmlns:p14="http://schemas.microsoft.com/office/powerpoint/2010/main" val="3548970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2144216" y="1628544"/>
            <a:ext cx="9001125" cy="39149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MS PGothic" charset="0"/>
                <a:cs typeface="MS PGothic" charset="0"/>
              </a:defRPr>
            </a:lvl1pPr>
            <a:lvl2pPr marL="742950" indent="-285750">
              <a:defRPr>
                <a:solidFill>
                  <a:schemeClr val="tx1"/>
                </a:solidFill>
                <a:latin typeface="Tahoma" charset="0"/>
                <a:ea typeface="MS PGothic" charset="0"/>
                <a:cs typeface="MS PGothic" charset="0"/>
              </a:defRPr>
            </a:lvl2pPr>
            <a:lvl3pPr marL="1143000" indent="-228600">
              <a:defRPr sz="2300">
                <a:solidFill>
                  <a:schemeClr val="tx1"/>
                </a:solidFill>
                <a:latin typeface="Tahoma" charset="0"/>
                <a:ea typeface="MS PGothic" charset="0"/>
                <a:cs typeface="MS PGothic" charset="0"/>
              </a:defRPr>
            </a:lvl3pPr>
            <a:lvl4pPr marL="1600200" indent="-228600">
              <a:defRPr sz="2000">
                <a:solidFill>
                  <a:schemeClr val="tx1"/>
                </a:solidFill>
                <a:latin typeface="Tahoma" charset="0"/>
                <a:ea typeface="MS PGothic" charset="0"/>
                <a:cs typeface="MS PGothic" charset="0"/>
              </a:defRPr>
            </a:lvl4pPr>
            <a:lvl5pPr marL="2057400" indent="-228600">
              <a:defRPr sz="1700">
                <a:solidFill>
                  <a:schemeClr val="tx1"/>
                </a:solidFill>
                <a:latin typeface="Tahoma" charset="0"/>
                <a:ea typeface="MS PGothic" charset="0"/>
                <a:cs typeface="MS PGothic" charset="0"/>
              </a:defRPr>
            </a:lvl5pPr>
            <a:lvl6pPr marL="2514600" indent="-228600">
              <a:lnSpc>
                <a:spcPts val="3550"/>
              </a:lnSpc>
              <a:buFont typeface="Times" charset="0"/>
              <a:defRPr sz="1700">
                <a:solidFill>
                  <a:schemeClr val="tx1"/>
                </a:solidFill>
                <a:latin typeface="Tahoma" charset="0"/>
                <a:ea typeface="MS PGothic" charset="0"/>
                <a:cs typeface="MS PGothic" charset="0"/>
              </a:defRPr>
            </a:lvl6pPr>
            <a:lvl7pPr marL="2971800" indent="-228600">
              <a:lnSpc>
                <a:spcPts val="3550"/>
              </a:lnSpc>
              <a:buFont typeface="Times" charset="0"/>
              <a:defRPr sz="1700">
                <a:solidFill>
                  <a:schemeClr val="tx1"/>
                </a:solidFill>
                <a:latin typeface="Tahoma" charset="0"/>
                <a:ea typeface="MS PGothic" charset="0"/>
                <a:cs typeface="MS PGothic" charset="0"/>
              </a:defRPr>
            </a:lvl7pPr>
            <a:lvl8pPr marL="3429000" indent="-228600">
              <a:lnSpc>
                <a:spcPts val="3550"/>
              </a:lnSpc>
              <a:buFont typeface="Times" charset="0"/>
              <a:defRPr sz="1700">
                <a:solidFill>
                  <a:schemeClr val="tx1"/>
                </a:solidFill>
                <a:latin typeface="Tahoma" charset="0"/>
                <a:ea typeface="MS PGothic" charset="0"/>
                <a:cs typeface="MS PGothic" charset="0"/>
              </a:defRPr>
            </a:lvl8pPr>
            <a:lvl9pPr marL="3886200" indent="-228600">
              <a:lnSpc>
                <a:spcPts val="3550"/>
              </a:lnSpc>
              <a:buFont typeface="Times" charset="0"/>
              <a:defRPr sz="1700">
                <a:solidFill>
                  <a:schemeClr val="tx1"/>
                </a:solidFill>
                <a:latin typeface="Tahoma" charset="0"/>
                <a:ea typeface="MS PGothic" charset="0"/>
                <a:cs typeface="MS PGothic" charset="0"/>
              </a:defRPr>
            </a:lvl9pPr>
          </a:lstStyle>
          <a:p>
            <a:pPr marL="457200" indent="-457200">
              <a:lnSpc>
                <a:spcPct val="120000"/>
              </a:lnSpc>
              <a:buFontTx/>
              <a:buChar char="-"/>
            </a:pPr>
            <a:r>
              <a:rPr lang="en-US" sz="2300" dirty="0" smtClean="0">
                <a:latin typeface="Arial"/>
                <a:ea typeface="ヒラギノ角ゴ ProN W3" charset="0"/>
                <a:cs typeface="Arial"/>
                <a:sym typeface="Tahoma" charset="0"/>
              </a:rPr>
              <a:t>Kill enemies as they progress through the maze so that they not reach the other side.</a:t>
            </a:r>
          </a:p>
          <a:p>
            <a:pPr marL="457200" indent="-457200">
              <a:lnSpc>
                <a:spcPct val="120000"/>
              </a:lnSpc>
              <a:buFontTx/>
              <a:buChar char="-"/>
            </a:pPr>
            <a:r>
              <a:rPr lang="en-US" sz="2300" dirty="0" smtClean="0">
                <a:latin typeface="Arial"/>
                <a:ea typeface="ヒラギノ角ゴ ProN W3" charset="0"/>
                <a:cs typeface="Arial"/>
                <a:sym typeface="Tahoma" charset="0"/>
              </a:rPr>
              <a:t>Inactive turrets are pre-placed on the map. They need power from wind turbines to function.</a:t>
            </a:r>
          </a:p>
          <a:p>
            <a:pPr marL="457200" indent="-457200">
              <a:lnSpc>
                <a:spcPct val="120000"/>
              </a:lnSpc>
              <a:buFontTx/>
              <a:buChar char="-"/>
            </a:pPr>
            <a:r>
              <a:rPr lang="en-US" sz="2300" dirty="0" smtClean="0">
                <a:latin typeface="Arial"/>
                <a:ea typeface="ヒラギノ角ゴ ProN W3" charset="0"/>
                <a:cs typeface="Arial"/>
                <a:sym typeface="Tahoma" charset="0"/>
              </a:rPr>
              <a:t>Wind turbines can be placed on the map almost anywhere as long as foundations are there.</a:t>
            </a:r>
          </a:p>
          <a:p>
            <a:pPr marL="457200" indent="-457200">
              <a:lnSpc>
                <a:spcPct val="120000"/>
              </a:lnSpc>
              <a:buFontTx/>
              <a:buChar char="-"/>
            </a:pPr>
            <a:r>
              <a:rPr lang="en-US" sz="2300" dirty="0" smtClean="0">
                <a:latin typeface="Arial"/>
                <a:ea typeface="ヒラギノ角ゴ ProN W3" charset="0"/>
                <a:cs typeface="Arial"/>
                <a:sym typeface="Tahoma" charset="0"/>
              </a:rPr>
              <a:t>Pollution aspect: enemies that reach the end of the maze are killed by coal powered turrets. This increases the pollution level and has negative impact on the score.</a:t>
            </a:r>
          </a:p>
        </p:txBody>
      </p:sp>
      <p:sp>
        <p:nvSpPr>
          <p:cNvPr id="3" name="Rectangle 3"/>
          <p:cNvSpPr txBox="1">
            <a:spLocks noChangeArrowheads="1"/>
          </p:cNvSpPr>
          <p:nvPr/>
        </p:nvSpPr>
        <p:spPr>
          <a:xfrm>
            <a:off x="2144216" y="251969"/>
            <a:ext cx="9001398" cy="83395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rgbClr val="00A6D6"/>
                </a:solidFill>
                <a:latin typeface="Arial"/>
                <a:ea typeface="MS PGothic" charset="0"/>
                <a:cs typeface="Arial"/>
              </a:rPr>
              <a:t>Tower defense concept</a:t>
            </a:r>
          </a:p>
        </p:txBody>
      </p:sp>
    </p:spTree>
    <p:extLst>
      <p:ext uri="{BB962C8B-B14F-4D97-AF65-F5344CB8AC3E}">
        <p14:creationId xmlns:p14="http://schemas.microsoft.com/office/powerpoint/2010/main" val="11874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2144216" y="1628544"/>
            <a:ext cx="9001125" cy="44135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MS PGothic" charset="0"/>
                <a:cs typeface="MS PGothic" charset="0"/>
              </a:defRPr>
            </a:lvl1pPr>
            <a:lvl2pPr marL="742950" indent="-285750">
              <a:defRPr>
                <a:solidFill>
                  <a:schemeClr val="tx1"/>
                </a:solidFill>
                <a:latin typeface="Tahoma" charset="0"/>
                <a:ea typeface="MS PGothic" charset="0"/>
                <a:cs typeface="MS PGothic" charset="0"/>
              </a:defRPr>
            </a:lvl2pPr>
            <a:lvl3pPr marL="1143000" indent="-228600">
              <a:defRPr sz="2300">
                <a:solidFill>
                  <a:schemeClr val="tx1"/>
                </a:solidFill>
                <a:latin typeface="Tahoma" charset="0"/>
                <a:ea typeface="MS PGothic" charset="0"/>
                <a:cs typeface="MS PGothic" charset="0"/>
              </a:defRPr>
            </a:lvl3pPr>
            <a:lvl4pPr marL="1600200" indent="-228600">
              <a:defRPr sz="2000">
                <a:solidFill>
                  <a:schemeClr val="tx1"/>
                </a:solidFill>
                <a:latin typeface="Tahoma" charset="0"/>
                <a:ea typeface="MS PGothic" charset="0"/>
                <a:cs typeface="MS PGothic" charset="0"/>
              </a:defRPr>
            </a:lvl4pPr>
            <a:lvl5pPr marL="2057400" indent="-228600">
              <a:defRPr sz="1700">
                <a:solidFill>
                  <a:schemeClr val="tx1"/>
                </a:solidFill>
                <a:latin typeface="Tahoma" charset="0"/>
                <a:ea typeface="MS PGothic" charset="0"/>
                <a:cs typeface="MS PGothic" charset="0"/>
              </a:defRPr>
            </a:lvl5pPr>
            <a:lvl6pPr marL="2514600" indent="-228600">
              <a:lnSpc>
                <a:spcPts val="3550"/>
              </a:lnSpc>
              <a:buFont typeface="Times" charset="0"/>
              <a:defRPr sz="1700">
                <a:solidFill>
                  <a:schemeClr val="tx1"/>
                </a:solidFill>
                <a:latin typeface="Tahoma" charset="0"/>
                <a:ea typeface="MS PGothic" charset="0"/>
                <a:cs typeface="MS PGothic" charset="0"/>
              </a:defRPr>
            </a:lvl6pPr>
            <a:lvl7pPr marL="2971800" indent="-228600">
              <a:lnSpc>
                <a:spcPts val="3550"/>
              </a:lnSpc>
              <a:buFont typeface="Times" charset="0"/>
              <a:defRPr sz="1700">
                <a:solidFill>
                  <a:schemeClr val="tx1"/>
                </a:solidFill>
                <a:latin typeface="Tahoma" charset="0"/>
                <a:ea typeface="MS PGothic" charset="0"/>
                <a:cs typeface="MS PGothic" charset="0"/>
              </a:defRPr>
            </a:lvl7pPr>
            <a:lvl8pPr marL="3429000" indent="-228600">
              <a:lnSpc>
                <a:spcPts val="3550"/>
              </a:lnSpc>
              <a:buFont typeface="Times" charset="0"/>
              <a:defRPr sz="1700">
                <a:solidFill>
                  <a:schemeClr val="tx1"/>
                </a:solidFill>
                <a:latin typeface="Tahoma" charset="0"/>
                <a:ea typeface="MS PGothic" charset="0"/>
                <a:cs typeface="MS PGothic" charset="0"/>
              </a:defRPr>
            </a:lvl8pPr>
            <a:lvl9pPr marL="3886200" indent="-228600">
              <a:lnSpc>
                <a:spcPts val="3550"/>
              </a:lnSpc>
              <a:buFont typeface="Times" charset="0"/>
              <a:defRPr sz="1700">
                <a:solidFill>
                  <a:schemeClr val="tx1"/>
                </a:solidFill>
                <a:latin typeface="Tahoma" charset="0"/>
                <a:ea typeface="MS PGothic" charset="0"/>
                <a:cs typeface="MS PGothic" charset="0"/>
              </a:defRPr>
            </a:lvl9pPr>
          </a:lstStyle>
          <a:p>
            <a:pPr marL="457200" indent="-457200">
              <a:lnSpc>
                <a:spcPct val="120000"/>
              </a:lnSpc>
              <a:buFontTx/>
              <a:buChar char="-"/>
            </a:pPr>
            <a:r>
              <a:rPr lang="en-US" sz="1800" dirty="0" smtClean="0">
                <a:latin typeface="Arial"/>
                <a:ea typeface="ヒラギノ角ゴ ProN W3" charset="0"/>
                <a:cs typeface="Arial"/>
                <a:sym typeface="Tahoma" charset="0"/>
              </a:rPr>
              <a:t>Build a city of X number of inhabitants every chapter.</a:t>
            </a:r>
          </a:p>
          <a:p>
            <a:pPr marL="457200" indent="-457200">
              <a:lnSpc>
                <a:spcPct val="120000"/>
              </a:lnSpc>
              <a:buFontTx/>
              <a:buChar char="-"/>
            </a:pPr>
            <a:r>
              <a:rPr lang="en-US" sz="1800" dirty="0" smtClean="0">
                <a:latin typeface="Arial"/>
                <a:ea typeface="ヒラギノ角ゴ ProN W3" charset="0"/>
                <a:cs typeface="Arial"/>
                <a:sym typeface="Tahoma" charset="0"/>
              </a:rPr>
              <a:t>City is powered by the wind turbines or if power is lacking external coal power plant (pollution score).</a:t>
            </a:r>
          </a:p>
          <a:p>
            <a:pPr marL="457200" indent="-457200">
              <a:lnSpc>
                <a:spcPct val="120000"/>
              </a:lnSpc>
              <a:buFontTx/>
              <a:buChar char="-"/>
            </a:pPr>
            <a:r>
              <a:rPr lang="en-US" sz="1800" dirty="0" smtClean="0">
                <a:latin typeface="Arial"/>
                <a:ea typeface="ヒラギノ角ゴ ProN W3" charset="0"/>
                <a:cs typeface="Arial"/>
                <a:sym typeface="Tahoma" charset="0"/>
              </a:rPr>
              <a:t>City is a single tile at the beginning and can be expanded by the player at the time of his choosing from that tile.</a:t>
            </a:r>
          </a:p>
          <a:p>
            <a:pPr marL="457200" indent="-457200">
              <a:lnSpc>
                <a:spcPct val="120000"/>
              </a:lnSpc>
              <a:buFontTx/>
              <a:buChar char="-"/>
            </a:pPr>
            <a:r>
              <a:rPr lang="en-US" sz="1800" dirty="0" smtClean="0">
                <a:latin typeface="Arial"/>
                <a:ea typeface="ヒラギノ角ゴ ProN W3" charset="0"/>
                <a:cs typeface="Arial"/>
                <a:sym typeface="Tahoma" charset="0"/>
              </a:rPr>
              <a:t>City tiles can be population based, population-school based (education score), population-hospital based (health score).</a:t>
            </a:r>
          </a:p>
          <a:p>
            <a:pPr marL="457200" indent="-457200">
              <a:lnSpc>
                <a:spcPct val="120000"/>
              </a:lnSpc>
              <a:buFontTx/>
              <a:buChar char="-"/>
            </a:pPr>
            <a:r>
              <a:rPr lang="en-US" sz="1800" dirty="0" smtClean="0">
                <a:latin typeface="Arial"/>
                <a:ea typeface="ヒラギノ角ゴ ProN W3" charset="0"/>
                <a:cs typeface="Arial"/>
                <a:sym typeface="Tahoma" charset="0"/>
              </a:rPr>
              <a:t>The scores are used to keep the city up to standard and to create inter-player scores.</a:t>
            </a:r>
          </a:p>
          <a:p>
            <a:pPr marL="457200" indent="-457200">
              <a:lnSpc>
                <a:spcPct val="120000"/>
              </a:lnSpc>
              <a:buFontTx/>
              <a:buChar char="-"/>
            </a:pPr>
            <a:r>
              <a:rPr lang="en-US" sz="1800" dirty="0" smtClean="0">
                <a:latin typeface="Arial"/>
                <a:ea typeface="ヒラギノ角ゴ ProN W3" charset="0"/>
                <a:cs typeface="Arial"/>
                <a:sym typeface="Tahoma" charset="0"/>
              </a:rPr>
              <a:t>Modes could be introduced. A challenge mode could ask a player to get to 1000 inhabitants with certain game mechanics as fast as possible. Another could ask ask a player to power a city with only one wind turbine, therefore requiring the most efficient turbine possible. Other modes could be thought of.</a:t>
            </a:r>
          </a:p>
        </p:txBody>
      </p:sp>
      <p:sp>
        <p:nvSpPr>
          <p:cNvPr id="3" name="Rectangle 3"/>
          <p:cNvSpPr txBox="1">
            <a:spLocks noChangeArrowheads="1"/>
          </p:cNvSpPr>
          <p:nvPr/>
        </p:nvSpPr>
        <p:spPr>
          <a:xfrm>
            <a:off x="2144216" y="251969"/>
            <a:ext cx="9001398" cy="83395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rgbClr val="00A6D6"/>
                </a:solidFill>
                <a:latin typeface="Arial"/>
                <a:ea typeface="MS PGothic" charset="0"/>
                <a:cs typeface="Arial"/>
              </a:rPr>
              <a:t>Simulation concept</a:t>
            </a:r>
          </a:p>
        </p:txBody>
      </p:sp>
    </p:spTree>
    <p:extLst>
      <p:ext uri="{BB962C8B-B14F-4D97-AF65-F5344CB8AC3E}">
        <p14:creationId xmlns:p14="http://schemas.microsoft.com/office/powerpoint/2010/main" val="888055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2144216" y="1250592"/>
            <a:ext cx="9001125" cy="48197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MS PGothic" charset="0"/>
                <a:cs typeface="MS PGothic" charset="0"/>
              </a:defRPr>
            </a:lvl1pPr>
            <a:lvl2pPr marL="742950" indent="-285750">
              <a:defRPr>
                <a:solidFill>
                  <a:schemeClr val="tx1"/>
                </a:solidFill>
                <a:latin typeface="Tahoma" charset="0"/>
                <a:ea typeface="MS PGothic" charset="0"/>
                <a:cs typeface="MS PGothic" charset="0"/>
              </a:defRPr>
            </a:lvl2pPr>
            <a:lvl3pPr marL="1143000" indent="-228600">
              <a:defRPr sz="2300">
                <a:solidFill>
                  <a:schemeClr val="tx1"/>
                </a:solidFill>
                <a:latin typeface="Tahoma" charset="0"/>
                <a:ea typeface="MS PGothic" charset="0"/>
                <a:cs typeface="MS PGothic" charset="0"/>
              </a:defRPr>
            </a:lvl3pPr>
            <a:lvl4pPr marL="1600200" indent="-228600">
              <a:defRPr sz="2000">
                <a:solidFill>
                  <a:schemeClr val="tx1"/>
                </a:solidFill>
                <a:latin typeface="Tahoma" charset="0"/>
                <a:ea typeface="MS PGothic" charset="0"/>
                <a:cs typeface="MS PGothic" charset="0"/>
              </a:defRPr>
            </a:lvl4pPr>
            <a:lvl5pPr marL="2057400" indent="-228600">
              <a:defRPr sz="1700">
                <a:solidFill>
                  <a:schemeClr val="tx1"/>
                </a:solidFill>
                <a:latin typeface="Tahoma" charset="0"/>
                <a:ea typeface="MS PGothic" charset="0"/>
                <a:cs typeface="MS PGothic" charset="0"/>
              </a:defRPr>
            </a:lvl5pPr>
            <a:lvl6pPr marL="2514600" indent="-228600">
              <a:lnSpc>
                <a:spcPts val="3550"/>
              </a:lnSpc>
              <a:buFont typeface="Times" charset="0"/>
              <a:defRPr sz="1700">
                <a:solidFill>
                  <a:schemeClr val="tx1"/>
                </a:solidFill>
                <a:latin typeface="Tahoma" charset="0"/>
                <a:ea typeface="MS PGothic" charset="0"/>
                <a:cs typeface="MS PGothic" charset="0"/>
              </a:defRPr>
            </a:lvl6pPr>
            <a:lvl7pPr marL="2971800" indent="-228600">
              <a:lnSpc>
                <a:spcPts val="3550"/>
              </a:lnSpc>
              <a:buFont typeface="Times" charset="0"/>
              <a:defRPr sz="1700">
                <a:solidFill>
                  <a:schemeClr val="tx1"/>
                </a:solidFill>
                <a:latin typeface="Tahoma" charset="0"/>
                <a:ea typeface="MS PGothic" charset="0"/>
                <a:cs typeface="MS PGothic" charset="0"/>
              </a:defRPr>
            </a:lvl7pPr>
            <a:lvl8pPr marL="3429000" indent="-228600">
              <a:lnSpc>
                <a:spcPts val="3550"/>
              </a:lnSpc>
              <a:buFont typeface="Times" charset="0"/>
              <a:defRPr sz="1700">
                <a:solidFill>
                  <a:schemeClr val="tx1"/>
                </a:solidFill>
                <a:latin typeface="Tahoma" charset="0"/>
                <a:ea typeface="MS PGothic" charset="0"/>
                <a:cs typeface="MS PGothic" charset="0"/>
              </a:defRPr>
            </a:lvl8pPr>
            <a:lvl9pPr marL="3886200" indent="-228600">
              <a:lnSpc>
                <a:spcPts val="3550"/>
              </a:lnSpc>
              <a:buFont typeface="Times" charset="0"/>
              <a:defRPr sz="1700">
                <a:solidFill>
                  <a:schemeClr val="tx1"/>
                </a:solidFill>
                <a:latin typeface="Tahoma" charset="0"/>
                <a:ea typeface="MS PGothic" charset="0"/>
                <a:cs typeface="MS PGothic" charset="0"/>
              </a:defRPr>
            </a:lvl9pPr>
          </a:lstStyle>
          <a:p>
            <a:pPr marL="457200" indent="-457200">
              <a:lnSpc>
                <a:spcPct val="120000"/>
              </a:lnSpc>
              <a:buFontTx/>
              <a:buChar char="-"/>
            </a:pPr>
            <a:r>
              <a:rPr lang="en-US" sz="1600" dirty="0" smtClean="0">
                <a:latin typeface="Arial"/>
                <a:ea typeface="ヒラギノ角ゴ ProN W3" charset="0"/>
                <a:cs typeface="Arial"/>
                <a:sym typeface="Tahoma" charset="0"/>
              </a:rPr>
              <a:t>The game chapter would introduce key concepts based on the learning objectives.</a:t>
            </a:r>
          </a:p>
          <a:p>
            <a:pPr marL="457200" indent="-457200">
              <a:lnSpc>
                <a:spcPct val="120000"/>
              </a:lnSpc>
              <a:buFontTx/>
              <a:buChar char="-"/>
            </a:pPr>
            <a:r>
              <a:rPr lang="en-US" sz="1600" dirty="0" smtClean="0">
                <a:latin typeface="Arial"/>
                <a:ea typeface="ヒラギノ角ゴ ProN W3" charset="0"/>
                <a:cs typeface="Arial"/>
                <a:sym typeface="Tahoma" charset="0"/>
              </a:rPr>
              <a:t>The wind mechanic introduces the player to placement and rotation of the wind turbine and/or rotor control. Control of the wind turbine could be performed live within the game.</a:t>
            </a:r>
          </a:p>
          <a:p>
            <a:pPr marL="457200" indent="-457200">
              <a:lnSpc>
                <a:spcPct val="120000"/>
              </a:lnSpc>
              <a:buFontTx/>
              <a:buChar char="-"/>
            </a:pPr>
            <a:r>
              <a:rPr lang="en-US" sz="1600" dirty="0" smtClean="0">
                <a:latin typeface="Arial"/>
                <a:ea typeface="ヒラギノ角ゴ ProN W3" charset="0"/>
                <a:cs typeface="Arial"/>
                <a:sym typeface="Tahoma" charset="0"/>
              </a:rPr>
              <a:t>Tiles have different values (height, soil, price of construction) to teach about wind turbine placement. Tiles can be both on land and offshore with physical differences related to the performance of the wind turbines.</a:t>
            </a:r>
          </a:p>
          <a:p>
            <a:pPr marL="457200" indent="-457200">
              <a:lnSpc>
                <a:spcPct val="120000"/>
              </a:lnSpc>
              <a:buFontTx/>
              <a:buChar char="-"/>
            </a:pPr>
            <a:r>
              <a:rPr lang="en-US" sz="1600" dirty="0" smtClean="0">
                <a:latin typeface="Arial"/>
                <a:ea typeface="ヒラギノ角ゴ ProN W3" charset="0"/>
                <a:cs typeface="Arial"/>
                <a:sym typeface="Tahoma" charset="0"/>
              </a:rPr>
              <a:t>The customization tab introduces concepts like number of blades, height of the wind turbine, size of the turbine, choice of power train, </a:t>
            </a:r>
            <a:r>
              <a:rPr lang="en-US" sz="1600" dirty="0" err="1" smtClean="0">
                <a:latin typeface="Arial"/>
                <a:ea typeface="ヒラギノ角ゴ ProN W3" charset="0"/>
                <a:cs typeface="Arial"/>
                <a:sym typeface="Tahoma" charset="0"/>
              </a:rPr>
              <a:t>etc</a:t>
            </a:r>
            <a:r>
              <a:rPr lang="en-US" sz="1600" dirty="0" smtClean="0">
                <a:latin typeface="Arial"/>
                <a:ea typeface="ヒラギノ角ゴ ProN W3" charset="0"/>
                <a:cs typeface="Arial"/>
                <a:sym typeface="Tahoma" charset="0"/>
              </a:rPr>
              <a:t> </a:t>
            </a:r>
            <a:r>
              <a:rPr lang="is-IS" sz="1600" dirty="0" smtClean="0">
                <a:latin typeface="Arial"/>
                <a:ea typeface="ヒラギノ角ゴ ProN W3" charset="0"/>
                <a:cs typeface="Arial"/>
                <a:sym typeface="Tahoma" charset="0"/>
              </a:rPr>
              <a:t>…</a:t>
            </a:r>
          </a:p>
          <a:p>
            <a:pPr marL="457200" indent="-457200">
              <a:lnSpc>
                <a:spcPct val="120000"/>
              </a:lnSpc>
              <a:buFontTx/>
              <a:buChar char="-"/>
            </a:pPr>
            <a:r>
              <a:rPr lang="is-IS" sz="1600" dirty="0" smtClean="0">
                <a:latin typeface="Arial"/>
                <a:ea typeface="ヒラギノ角ゴ ProN W3" charset="0"/>
                <a:cs typeface="Arial"/>
                <a:sym typeface="Tahoma" charset="0"/>
              </a:rPr>
              <a:t>Economics would be introduced through modular price depending on location of construction, type of turbine, specification of turbine, maximum output of turbine.</a:t>
            </a:r>
          </a:p>
          <a:p>
            <a:pPr marL="457200" indent="-457200">
              <a:lnSpc>
                <a:spcPct val="120000"/>
              </a:lnSpc>
              <a:buFontTx/>
              <a:buChar char="-"/>
            </a:pPr>
            <a:r>
              <a:rPr lang="is-IS" sz="1600" dirty="0" smtClean="0">
                <a:latin typeface="Arial"/>
                <a:ea typeface="ヒラギノ角ゴ ProN W3" charset="0"/>
                <a:cs typeface="Arial"/>
                <a:sym typeface="Tahoma" charset="0"/>
              </a:rPr>
              <a:t>Ability for the players to access information related specifically to the part they do not understand within the game in the MOOC. These information would be 1-2 minute videos maximum with theoretical explanations and/or text associated with it for more information.</a:t>
            </a:r>
          </a:p>
          <a:p>
            <a:pPr marL="457200" indent="-457200">
              <a:lnSpc>
                <a:spcPct val="120000"/>
              </a:lnSpc>
              <a:buFontTx/>
              <a:buChar char="-"/>
            </a:pPr>
            <a:r>
              <a:rPr lang="en-US" sz="1600" dirty="0" smtClean="0">
                <a:latin typeface="Arial"/>
                <a:ea typeface="ヒラギノ角ゴ ProN W3" charset="0"/>
                <a:cs typeface="Arial"/>
                <a:sym typeface="Tahoma" charset="0"/>
              </a:rPr>
              <a:t>Additional elements like learning the velocity triangle, Betz limit, load control and else would also be introduced within the game as simple game mechanics but physics based. The how is still in discussion</a:t>
            </a:r>
            <a:endParaRPr lang="is-IS" sz="1600" dirty="0" smtClean="0">
              <a:latin typeface="Arial"/>
              <a:ea typeface="ヒラギノ角ゴ ProN W3" charset="0"/>
              <a:cs typeface="Arial"/>
              <a:sym typeface="Tahoma" charset="0"/>
            </a:endParaRPr>
          </a:p>
        </p:txBody>
      </p:sp>
      <p:sp>
        <p:nvSpPr>
          <p:cNvPr id="3" name="Rectangle 3"/>
          <p:cNvSpPr txBox="1">
            <a:spLocks noChangeArrowheads="1"/>
          </p:cNvSpPr>
          <p:nvPr/>
        </p:nvSpPr>
        <p:spPr>
          <a:xfrm>
            <a:off x="2144216" y="251969"/>
            <a:ext cx="9001398" cy="83395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rgbClr val="00A6D6"/>
                </a:solidFill>
                <a:latin typeface="Arial"/>
                <a:ea typeface="MS PGothic" charset="0"/>
                <a:cs typeface="Arial"/>
              </a:rPr>
              <a:t>Wind Energy learning curve</a:t>
            </a:r>
          </a:p>
        </p:txBody>
      </p:sp>
    </p:spTree>
    <p:extLst>
      <p:ext uri="{BB962C8B-B14F-4D97-AF65-F5344CB8AC3E}">
        <p14:creationId xmlns:p14="http://schemas.microsoft.com/office/powerpoint/2010/main" val="763447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2144216" y="1628544"/>
            <a:ext cx="9001125" cy="18651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MS PGothic" charset="0"/>
                <a:cs typeface="MS PGothic" charset="0"/>
              </a:defRPr>
            </a:lvl1pPr>
            <a:lvl2pPr marL="742950" indent="-285750">
              <a:defRPr>
                <a:solidFill>
                  <a:schemeClr val="tx1"/>
                </a:solidFill>
                <a:latin typeface="Tahoma" charset="0"/>
                <a:ea typeface="MS PGothic" charset="0"/>
                <a:cs typeface="MS PGothic" charset="0"/>
              </a:defRPr>
            </a:lvl2pPr>
            <a:lvl3pPr marL="1143000" indent="-228600">
              <a:defRPr sz="2300">
                <a:solidFill>
                  <a:schemeClr val="tx1"/>
                </a:solidFill>
                <a:latin typeface="Tahoma" charset="0"/>
                <a:ea typeface="MS PGothic" charset="0"/>
                <a:cs typeface="MS PGothic" charset="0"/>
              </a:defRPr>
            </a:lvl3pPr>
            <a:lvl4pPr marL="1600200" indent="-228600">
              <a:defRPr sz="2000">
                <a:solidFill>
                  <a:schemeClr val="tx1"/>
                </a:solidFill>
                <a:latin typeface="Tahoma" charset="0"/>
                <a:ea typeface="MS PGothic" charset="0"/>
                <a:cs typeface="MS PGothic" charset="0"/>
              </a:defRPr>
            </a:lvl4pPr>
            <a:lvl5pPr marL="2057400" indent="-228600">
              <a:defRPr sz="1700">
                <a:solidFill>
                  <a:schemeClr val="tx1"/>
                </a:solidFill>
                <a:latin typeface="Tahoma" charset="0"/>
                <a:ea typeface="MS PGothic" charset="0"/>
                <a:cs typeface="MS PGothic" charset="0"/>
              </a:defRPr>
            </a:lvl5pPr>
            <a:lvl6pPr marL="2514600" indent="-228600">
              <a:lnSpc>
                <a:spcPts val="3550"/>
              </a:lnSpc>
              <a:buFont typeface="Times" charset="0"/>
              <a:defRPr sz="1700">
                <a:solidFill>
                  <a:schemeClr val="tx1"/>
                </a:solidFill>
                <a:latin typeface="Tahoma" charset="0"/>
                <a:ea typeface="MS PGothic" charset="0"/>
                <a:cs typeface="MS PGothic" charset="0"/>
              </a:defRPr>
            </a:lvl6pPr>
            <a:lvl7pPr marL="2971800" indent="-228600">
              <a:lnSpc>
                <a:spcPts val="3550"/>
              </a:lnSpc>
              <a:buFont typeface="Times" charset="0"/>
              <a:defRPr sz="1700">
                <a:solidFill>
                  <a:schemeClr val="tx1"/>
                </a:solidFill>
                <a:latin typeface="Tahoma" charset="0"/>
                <a:ea typeface="MS PGothic" charset="0"/>
                <a:cs typeface="MS PGothic" charset="0"/>
              </a:defRPr>
            </a:lvl7pPr>
            <a:lvl8pPr marL="3429000" indent="-228600">
              <a:lnSpc>
                <a:spcPts val="3550"/>
              </a:lnSpc>
              <a:buFont typeface="Times" charset="0"/>
              <a:defRPr sz="1700">
                <a:solidFill>
                  <a:schemeClr val="tx1"/>
                </a:solidFill>
                <a:latin typeface="Tahoma" charset="0"/>
                <a:ea typeface="MS PGothic" charset="0"/>
                <a:cs typeface="MS PGothic" charset="0"/>
              </a:defRPr>
            </a:lvl8pPr>
            <a:lvl9pPr marL="3886200" indent="-228600">
              <a:lnSpc>
                <a:spcPts val="3550"/>
              </a:lnSpc>
              <a:buFont typeface="Times" charset="0"/>
              <a:defRPr sz="1700">
                <a:solidFill>
                  <a:schemeClr val="tx1"/>
                </a:solidFill>
                <a:latin typeface="Tahoma" charset="0"/>
                <a:ea typeface="MS PGothic" charset="0"/>
                <a:cs typeface="MS PGothic" charset="0"/>
              </a:defRPr>
            </a:lvl9pPr>
          </a:lstStyle>
          <a:p>
            <a:pPr marL="457200" indent="-457200">
              <a:lnSpc>
                <a:spcPct val="120000"/>
              </a:lnSpc>
              <a:buFontTx/>
              <a:buChar char="-"/>
            </a:pPr>
            <a:r>
              <a:rPr lang="en-US" sz="3200" dirty="0" smtClean="0">
                <a:latin typeface="Arial"/>
                <a:ea typeface="ヒラギノ角ゴ ProN W3" charset="0"/>
                <a:cs typeface="Arial"/>
                <a:sym typeface="Tahoma" charset="0"/>
              </a:rPr>
              <a:t>Scoring based on the scores in both games</a:t>
            </a:r>
          </a:p>
          <a:p>
            <a:pPr marL="457200" indent="-457200">
              <a:lnSpc>
                <a:spcPct val="120000"/>
              </a:lnSpc>
              <a:buFontTx/>
              <a:buChar char="-"/>
            </a:pPr>
            <a:r>
              <a:rPr lang="en-US" sz="3200" dirty="0" smtClean="0">
                <a:latin typeface="Arial"/>
                <a:ea typeface="ヒラギノ角ゴ ProN W3" charset="0"/>
                <a:cs typeface="Arial"/>
                <a:sym typeface="Tahoma" charset="0"/>
              </a:rPr>
              <a:t>Leaderboard for competitive scoring between the different players</a:t>
            </a:r>
          </a:p>
        </p:txBody>
      </p:sp>
      <p:sp>
        <p:nvSpPr>
          <p:cNvPr id="3" name="Rectangle 3"/>
          <p:cNvSpPr txBox="1">
            <a:spLocks noChangeArrowheads="1"/>
          </p:cNvSpPr>
          <p:nvPr/>
        </p:nvSpPr>
        <p:spPr>
          <a:xfrm>
            <a:off x="2144216" y="251969"/>
            <a:ext cx="9001398" cy="83395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rgbClr val="00A6D6"/>
                </a:solidFill>
                <a:latin typeface="Arial"/>
                <a:ea typeface="MS PGothic" charset="0"/>
                <a:cs typeface="Arial"/>
              </a:rPr>
              <a:t>Scoring</a:t>
            </a:r>
          </a:p>
        </p:txBody>
      </p:sp>
    </p:spTree>
    <p:extLst>
      <p:ext uri="{BB962C8B-B14F-4D97-AF65-F5344CB8AC3E}">
        <p14:creationId xmlns:p14="http://schemas.microsoft.com/office/powerpoint/2010/main" val="1927454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2144216" y="1628544"/>
            <a:ext cx="9001125" cy="4228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MS PGothic" charset="0"/>
                <a:cs typeface="MS PGothic" charset="0"/>
              </a:defRPr>
            </a:lvl1pPr>
            <a:lvl2pPr marL="742950" indent="-285750">
              <a:defRPr>
                <a:solidFill>
                  <a:schemeClr val="tx1"/>
                </a:solidFill>
                <a:latin typeface="Tahoma" charset="0"/>
                <a:ea typeface="MS PGothic" charset="0"/>
                <a:cs typeface="MS PGothic" charset="0"/>
              </a:defRPr>
            </a:lvl2pPr>
            <a:lvl3pPr marL="1143000" indent="-228600">
              <a:defRPr sz="2300">
                <a:solidFill>
                  <a:schemeClr val="tx1"/>
                </a:solidFill>
                <a:latin typeface="Tahoma" charset="0"/>
                <a:ea typeface="MS PGothic" charset="0"/>
                <a:cs typeface="MS PGothic" charset="0"/>
              </a:defRPr>
            </a:lvl3pPr>
            <a:lvl4pPr marL="1600200" indent="-228600">
              <a:defRPr sz="2000">
                <a:solidFill>
                  <a:schemeClr val="tx1"/>
                </a:solidFill>
                <a:latin typeface="Tahoma" charset="0"/>
                <a:ea typeface="MS PGothic" charset="0"/>
                <a:cs typeface="MS PGothic" charset="0"/>
              </a:defRPr>
            </a:lvl4pPr>
            <a:lvl5pPr marL="2057400" indent="-228600">
              <a:defRPr sz="1700">
                <a:solidFill>
                  <a:schemeClr val="tx1"/>
                </a:solidFill>
                <a:latin typeface="Tahoma" charset="0"/>
                <a:ea typeface="MS PGothic" charset="0"/>
                <a:cs typeface="MS PGothic" charset="0"/>
              </a:defRPr>
            </a:lvl5pPr>
            <a:lvl6pPr marL="2514600" indent="-228600">
              <a:lnSpc>
                <a:spcPts val="3550"/>
              </a:lnSpc>
              <a:buFont typeface="Times" charset="0"/>
              <a:defRPr sz="1700">
                <a:solidFill>
                  <a:schemeClr val="tx1"/>
                </a:solidFill>
                <a:latin typeface="Tahoma" charset="0"/>
                <a:ea typeface="MS PGothic" charset="0"/>
                <a:cs typeface="MS PGothic" charset="0"/>
              </a:defRPr>
            </a:lvl6pPr>
            <a:lvl7pPr marL="2971800" indent="-228600">
              <a:lnSpc>
                <a:spcPts val="3550"/>
              </a:lnSpc>
              <a:buFont typeface="Times" charset="0"/>
              <a:defRPr sz="1700">
                <a:solidFill>
                  <a:schemeClr val="tx1"/>
                </a:solidFill>
                <a:latin typeface="Tahoma" charset="0"/>
                <a:ea typeface="MS PGothic" charset="0"/>
                <a:cs typeface="MS PGothic" charset="0"/>
              </a:defRPr>
            </a:lvl7pPr>
            <a:lvl8pPr marL="3429000" indent="-228600">
              <a:lnSpc>
                <a:spcPts val="3550"/>
              </a:lnSpc>
              <a:buFont typeface="Times" charset="0"/>
              <a:defRPr sz="1700">
                <a:solidFill>
                  <a:schemeClr val="tx1"/>
                </a:solidFill>
                <a:latin typeface="Tahoma" charset="0"/>
                <a:ea typeface="MS PGothic" charset="0"/>
                <a:cs typeface="MS PGothic" charset="0"/>
              </a:defRPr>
            </a:lvl8pPr>
            <a:lvl9pPr marL="3886200" indent="-228600">
              <a:lnSpc>
                <a:spcPts val="3550"/>
              </a:lnSpc>
              <a:buFont typeface="Times" charset="0"/>
              <a:defRPr sz="1700">
                <a:solidFill>
                  <a:schemeClr val="tx1"/>
                </a:solidFill>
                <a:latin typeface="Tahoma" charset="0"/>
                <a:ea typeface="MS PGothic" charset="0"/>
                <a:cs typeface="MS PGothic" charset="0"/>
              </a:defRPr>
            </a:lvl9pPr>
          </a:lstStyle>
          <a:p>
            <a:pPr marL="571500" indent="-571500">
              <a:lnSpc>
                <a:spcPct val="120000"/>
              </a:lnSpc>
              <a:buFontTx/>
              <a:buChar char="-"/>
            </a:pPr>
            <a:r>
              <a:rPr lang="en-GB" sz="1600" dirty="0" smtClean="0">
                <a:latin typeface="Arial"/>
                <a:ea typeface="ヒラギノ角ゴ ProN W3" charset="0"/>
                <a:cs typeface="Arial"/>
                <a:sym typeface="Tahoma" charset="0"/>
              </a:rPr>
              <a:t>2.5D perspective</a:t>
            </a:r>
          </a:p>
          <a:p>
            <a:pPr marL="571500" indent="-571500">
              <a:lnSpc>
                <a:spcPct val="120000"/>
              </a:lnSpc>
              <a:buFontTx/>
              <a:buChar char="-"/>
            </a:pPr>
            <a:r>
              <a:rPr lang="en-GB" sz="1600" dirty="0" smtClean="0">
                <a:latin typeface="Arial"/>
                <a:ea typeface="ヒラギノ角ゴ ProN W3" charset="0"/>
                <a:cs typeface="Arial"/>
                <a:sym typeface="Tahoma" charset="0"/>
              </a:rPr>
              <a:t>Shadows</a:t>
            </a:r>
          </a:p>
          <a:p>
            <a:pPr marL="571500" indent="-571500">
              <a:lnSpc>
                <a:spcPct val="120000"/>
              </a:lnSpc>
              <a:buFontTx/>
              <a:buChar char="-"/>
            </a:pPr>
            <a:r>
              <a:rPr lang="en-GB" sz="1600" dirty="0" smtClean="0">
                <a:latin typeface="Arial"/>
                <a:ea typeface="ヒラギノ角ゴ ProN W3" charset="0"/>
                <a:cs typeface="Arial"/>
                <a:sym typeface="Tahoma" charset="0"/>
              </a:rPr>
              <a:t>Better animation and graphics</a:t>
            </a:r>
          </a:p>
          <a:p>
            <a:pPr marL="571500" indent="-571500">
              <a:lnSpc>
                <a:spcPct val="120000"/>
              </a:lnSpc>
              <a:buFontTx/>
              <a:buChar char="-"/>
            </a:pPr>
            <a:r>
              <a:rPr lang="en-GB" sz="1600" dirty="0" smtClean="0">
                <a:latin typeface="Arial"/>
                <a:ea typeface="ヒラギノ角ゴ ProN W3" charset="0"/>
                <a:cs typeface="Arial"/>
                <a:sym typeface="Tahoma" charset="0"/>
              </a:rPr>
              <a:t>3D customisation frame</a:t>
            </a:r>
          </a:p>
          <a:p>
            <a:pPr marL="571500" indent="-571500">
              <a:lnSpc>
                <a:spcPct val="120000"/>
              </a:lnSpc>
              <a:buFontTx/>
              <a:buChar char="-"/>
            </a:pPr>
            <a:r>
              <a:rPr lang="en-GB" sz="1600" dirty="0" smtClean="0">
                <a:latin typeface="Arial"/>
                <a:ea typeface="ヒラギノ角ゴ ProN W3" charset="0"/>
                <a:cs typeface="Arial"/>
                <a:sym typeface="Tahoma" charset="0"/>
              </a:rPr>
              <a:t>Dynamic icons</a:t>
            </a:r>
          </a:p>
          <a:p>
            <a:pPr marL="571500" indent="-571500">
              <a:lnSpc>
                <a:spcPct val="120000"/>
              </a:lnSpc>
              <a:buFontTx/>
              <a:buChar char="-"/>
            </a:pPr>
            <a:r>
              <a:rPr lang="en-GB" sz="1600" dirty="0" smtClean="0">
                <a:latin typeface="Arial"/>
                <a:ea typeface="ヒラギノ角ゴ ProN W3" charset="0"/>
                <a:cs typeface="Arial"/>
                <a:sym typeface="Tahoma" charset="0"/>
              </a:rPr>
              <a:t>Updated dynamic wind turbines</a:t>
            </a:r>
          </a:p>
          <a:p>
            <a:pPr marL="571500" indent="-571500">
              <a:lnSpc>
                <a:spcPct val="120000"/>
              </a:lnSpc>
              <a:buFontTx/>
              <a:buChar char="-"/>
            </a:pPr>
            <a:r>
              <a:rPr lang="en-GB" sz="1600" dirty="0" smtClean="0"/>
              <a:t>Better tiles</a:t>
            </a:r>
          </a:p>
          <a:p>
            <a:pPr marL="571500" indent="-571500">
              <a:lnSpc>
                <a:spcPct val="120000"/>
              </a:lnSpc>
              <a:buFontTx/>
              <a:buChar char="-"/>
            </a:pPr>
            <a:r>
              <a:rPr lang="en-GB" sz="1600" dirty="0" smtClean="0"/>
              <a:t>Narrator with a complete storyline</a:t>
            </a:r>
          </a:p>
          <a:p>
            <a:pPr marL="571500" indent="-571500">
              <a:lnSpc>
                <a:spcPct val="120000"/>
              </a:lnSpc>
              <a:buFontTx/>
              <a:buChar char="-"/>
            </a:pPr>
            <a:r>
              <a:rPr lang="en-GB" sz="1600" dirty="0" smtClean="0"/>
              <a:t>All chapter related to the course</a:t>
            </a:r>
          </a:p>
          <a:p>
            <a:pPr marL="571500" indent="-571500">
              <a:lnSpc>
                <a:spcPct val="120000"/>
              </a:lnSpc>
              <a:buFontTx/>
              <a:buChar char="-"/>
            </a:pPr>
            <a:r>
              <a:rPr lang="en-GB" sz="1600" dirty="0" smtClean="0"/>
              <a:t>Better audio and audio effects</a:t>
            </a:r>
          </a:p>
          <a:p>
            <a:pPr marL="571500" indent="-571500">
              <a:lnSpc>
                <a:spcPct val="120000"/>
              </a:lnSpc>
              <a:buFontTx/>
              <a:buChar char="-"/>
            </a:pPr>
            <a:r>
              <a:rPr lang="en-GB" sz="1600" dirty="0" smtClean="0"/>
              <a:t>Allow to zoom in the tiles for more details and large amount of wind turbines</a:t>
            </a:r>
          </a:p>
          <a:p>
            <a:pPr marL="571500" indent="-571500">
              <a:lnSpc>
                <a:spcPct val="120000"/>
              </a:lnSpc>
              <a:buFontTx/>
              <a:buChar char="-"/>
            </a:pPr>
            <a:r>
              <a:rPr lang="en-GB" sz="1600" dirty="0" smtClean="0"/>
              <a:t>Make a whole world where you could introduce other methods of producing energy (water management). Some sort of </a:t>
            </a:r>
            <a:r>
              <a:rPr lang="en-GB" sz="1600" dirty="0" err="1" smtClean="0"/>
              <a:t>Sim</a:t>
            </a:r>
            <a:r>
              <a:rPr lang="en-GB" sz="1600" dirty="0" smtClean="0"/>
              <a:t> City for resource management.</a:t>
            </a:r>
          </a:p>
          <a:p>
            <a:pPr marL="571500" indent="-571500">
              <a:lnSpc>
                <a:spcPct val="120000"/>
              </a:lnSpc>
              <a:buFontTx/>
              <a:buChar char="-"/>
            </a:pPr>
            <a:r>
              <a:rPr lang="en-GB" sz="1600" dirty="0" smtClean="0"/>
              <a:t>Make direct feedback conditional to the design of the custom built wind turbines.</a:t>
            </a:r>
            <a:endParaRPr lang="en-GB" sz="1600" dirty="0"/>
          </a:p>
        </p:txBody>
      </p:sp>
      <p:sp>
        <p:nvSpPr>
          <p:cNvPr id="3" name="Rectangle 3"/>
          <p:cNvSpPr txBox="1">
            <a:spLocks noChangeArrowheads="1"/>
          </p:cNvSpPr>
          <p:nvPr/>
        </p:nvSpPr>
        <p:spPr>
          <a:xfrm>
            <a:off x="2144216" y="251969"/>
            <a:ext cx="9001398" cy="83395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rgbClr val="00A6D6"/>
                </a:solidFill>
                <a:latin typeface="Arial"/>
                <a:ea typeface="MS PGothic" charset="0"/>
                <a:cs typeface="Arial"/>
              </a:rPr>
              <a:t>If we have time and money</a:t>
            </a:r>
          </a:p>
        </p:txBody>
      </p:sp>
    </p:spTree>
    <p:extLst>
      <p:ext uri="{BB962C8B-B14F-4D97-AF65-F5344CB8AC3E}">
        <p14:creationId xmlns:p14="http://schemas.microsoft.com/office/powerpoint/2010/main" val="3053768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8563" y="1053884"/>
            <a:ext cx="5021451" cy="4708981"/>
          </a:xfrm>
          <a:prstGeom prst="rect">
            <a:avLst/>
          </a:prstGeom>
          <a:noFill/>
        </p:spPr>
        <p:txBody>
          <a:bodyPr wrap="square" rtlCol="0">
            <a:spAutoFit/>
          </a:bodyPr>
          <a:lstStyle/>
          <a:p>
            <a:r>
              <a:rPr lang="en-US" sz="30000" b="1" dirty="0">
                <a:solidFill>
                  <a:schemeClr val="bg1"/>
                </a:solidFill>
              </a:rPr>
              <a:t>?</a:t>
            </a:r>
          </a:p>
        </p:txBody>
      </p:sp>
    </p:spTree>
    <p:extLst>
      <p:ext uri="{BB962C8B-B14F-4D97-AF65-F5344CB8AC3E}">
        <p14:creationId xmlns:p14="http://schemas.microsoft.com/office/powerpoint/2010/main" val="41877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2144216" y="1628544"/>
            <a:ext cx="9001125" cy="4228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MS PGothic" charset="0"/>
                <a:cs typeface="MS PGothic" charset="0"/>
              </a:defRPr>
            </a:lvl1pPr>
            <a:lvl2pPr marL="742950" indent="-285750">
              <a:defRPr>
                <a:solidFill>
                  <a:schemeClr val="tx1"/>
                </a:solidFill>
                <a:latin typeface="Tahoma" charset="0"/>
                <a:ea typeface="MS PGothic" charset="0"/>
                <a:cs typeface="MS PGothic" charset="0"/>
              </a:defRPr>
            </a:lvl2pPr>
            <a:lvl3pPr marL="1143000" indent="-228600">
              <a:defRPr sz="2300">
                <a:solidFill>
                  <a:schemeClr val="tx1"/>
                </a:solidFill>
                <a:latin typeface="Tahoma" charset="0"/>
                <a:ea typeface="MS PGothic" charset="0"/>
                <a:cs typeface="MS PGothic" charset="0"/>
              </a:defRPr>
            </a:lvl3pPr>
            <a:lvl4pPr marL="1600200" indent="-228600">
              <a:defRPr sz="2000">
                <a:solidFill>
                  <a:schemeClr val="tx1"/>
                </a:solidFill>
                <a:latin typeface="Tahoma" charset="0"/>
                <a:ea typeface="MS PGothic" charset="0"/>
                <a:cs typeface="MS PGothic" charset="0"/>
              </a:defRPr>
            </a:lvl4pPr>
            <a:lvl5pPr marL="2057400" indent="-228600">
              <a:defRPr sz="1700">
                <a:solidFill>
                  <a:schemeClr val="tx1"/>
                </a:solidFill>
                <a:latin typeface="Tahoma" charset="0"/>
                <a:ea typeface="MS PGothic" charset="0"/>
                <a:cs typeface="MS PGothic" charset="0"/>
              </a:defRPr>
            </a:lvl5pPr>
            <a:lvl6pPr marL="2514600" indent="-228600">
              <a:lnSpc>
                <a:spcPts val="3550"/>
              </a:lnSpc>
              <a:buFont typeface="Times" charset="0"/>
              <a:defRPr sz="1700">
                <a:solidFill>
                  <a:schemeClr val="tx1"/>
                </a:solidFill>
                <a:latin typeface="Tahoma" charset="0"/>
                <a:ea typeface="MS PGothic" charset="0"/>
                <a:cs typeface="MS PGothic" charset="0"/>
              </a:defRPr>
            </a:lvl6pPr>
            <a:lvl7pPr marL="2971800" indent="-228600">
              <a:lnSpc>
                <a:spcPts val="3550"/>
              </a:lnSpc>
              <a:buFont typeface="Times" charset="0"/>
              <a:defRPr sz="1700">
                <a:solidFill>
                  <a:schemeClr val="tx1"/>
                </a:solidFill>
                <a:latin typeface="Tahoma" charset="0"/>
                <a:ea typeface="MS PGothic" charset="0"/>
                <a:cs typeface="MS PGothic" charset="0"/>
              </a:defRPr>
            </a:lvl7pPr>
            <a:lvl8pPr marL="3429000" indent="-228600">
              <a:lnSpc>
                <a:spcPts val="3550"/>
              </a:lnSpc>
              <a:buFont typeface="Times" charset="0"/>
              <a:defRPr sz="1700">
                <a:solidFill>
                  <a:schemeClr val="tx1"/>
                </a:solidFill>
                <a:latin typeface="Tahoma" charset="0"/>
                <a:ea typeface="MS PGothic" charset="0"/>
                <a:cs typeface="MS PGothic" charset="0"/>
              </a:defRPr>
            </a:lvl8pPr>
            <a:lvl9pPr marL="3886200" indent="-228600">
              <a:lnSpc>
                <a:spcPts val="3550"/>
              </a:lnSpc>
              <a:buFont typeface="Times" charset="0"/>
              <a:defRPr sz="1700">
                <a:solidFill>
                  <a:schemeClr val="tx1"/>
                </a:solidFill>
                <a:latin typeface="Tahoma" charset="0"/>
                <a:ea typeface="MS PGothic" charset="0"/>
                <a:cs typeface="MS PGothic" charset="0"/>
              </a:defRPr>
            </a:lvl9pPr>
          </a:lstStyle>
          <a:p>
            <a:pPr>
              <a:lnSpc>
                <a:spcPct val="120000"/>
              </a:lnSpc>
            </a:pPr>
            <a:r>
              <a:rPr lang="en-US" sz="3200" dirty="0" smtClean="0">
                <a:latin typeface="Arial"/>
                <a:ea typeface="ヒラギノ角ゴ ProN W3" charset="0"/>
                <a:cs typeface="Arial"/>
                <a:sym typeface="Tahoma" charset="0"/>
              </a:rPr>
              <a:t>Project aim:</a:t>
            </a:r>
          </a:p>
          <a:p>
            <a:pPr>
              <a:lnSpc>
                <a:spcPct val="120000"/>
              </a:lnSpc>
            </a:pPr>
            <a:r>
              <a:rPr lang="en-US" sz="3200" dirty="0" smtClean="0">
                <a:latin typeface="Arial"/>
                <a:ea typeface="ヒラギノ角ゴ ProN W3" charset="0"/>
                <a:cs typeface="Arial"/>
                <a:sym typeface="Tahoma" charset="0"/>
              </a:rPr>
              <a:t>- Teach students the basics of wind energy</a:t>
            </a:r>
          </a:p>
          <a:p>
            <a:pPr>
              <a:lnSpc>
                <a:spcPct val="120000"/>
              </a:lnSpc>
            </a:pPr>
            <a:r>
              <a:rPr lang="en-US" sz="3200" dirty="0" smtClean="0">
                <a:latin typeface="Arial"/>
                <a:ea typeface="ヒラギノ角ゴ ProN W3" charset="0"/>
                <a:cs typeface="Arial"/>
                <a:sym typeface="Tahoma" charset="0"/>
              </a:rPr>
              <a:t>Target audience:</a:t>
            </a:r>
          </a:p>
          <a:p>
            <a:pPr marL="571500" indent="-571500">
              <a:lnSpc>
                <a:spcPct val="120000"/>
              </a:lnSpc>
              <a:buFontTx/>
              <a:buChar char="-"/>
            </a:pPr>
            <a:r>
              <a:rPr lang="en-US" sz="3200" dirty="0" smtClean="0">
                <a:latin typeface="Arial"/>
                <a:ea typeface="ヒラギノ角ゴ ProN W3" charset="0"/>
                <a:cs typeface="Arial"/>
                <a:sym typeface="Tahoma" charset="0"/>
              </a:rPr>
              <a:t>Educated</a:t>
            </a:r>
          </a:p>
          <a:p>
            <a:pPr marL="571500" indent="-571500">
              <a:lnSpc>
                <a:spcPct val="120000"/>
              </a:lnSpc>
              <a:buFontTx/>
              <a:buChar char="-"/>
            </a:pPr>
            <a:r>
              <a:rPr lang="en-US" sz="3200" dirty="0" smtClean="0">
                <a:latin typeface="Arial"/>
                <a:ea typeface="ヒラギノ角ゴ ProN W3" charset="0"/>
                <a:cs typeface="Arial"/>
                <a:sym typeface="Tahoma" charset="0"/>
              </a:rPr>
              <a:t>Has less than thirty minutes of absent minded time</a:t>
            </a:r>
          </a:p>
          <a:p>
            <a:pPr marL="571500" indent="-571500">
              <a:lnSpc>
                <a:spcPct val="120000"/>
              </a:lnSpc>
              <a:buFontTx/>
              <a:buChar char="-"/>
            </a:pPr>
            <a:r>
              <a:rPr lang="en-US" sz="3200" dirty="0" smtClean="0">
                <a:latin typeface="Arial"/>
                <a:ea typeface="ヒラギノ角ゴ ProN W3" charset="0"/>
                <a:cs typeface="Arial"/>
                <a:sym typeface="Tahoma" charset="0"/>
              </a:rPr>
              <a:t>Age range from late teens to retirees</a:t>
            </a:r>
          </a:p>
        </p:txBody>
      </p:sp>
      <p:sp>
        <p:nvSpPr>
          <p:cNvPr id="3" name="Rectangle 3"/>
          <p:cNvSpPr txBox="1">
            <a:spLocks noChangeArrowheads="1"/>
          </p:cNvSpPr>
          <p:nvPr/>
        </p:nvSpPr>
        <p:spPr>
          <a:xfrm>
            <a:off x="2144216" y="251969"/>
            <a:ext cx="9001398" cy="83395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rgbClr val="00A6D6"/>
                </a:solidFill>
                <a:latin typeface="Arial"/>
                <a:ea typeface="MS PGothic" charset="0"/>
                <a:cs typeface="Arial"/>
              </a:rPr>
              <a:t>Project aim and Target audience</a:t>
            </a:r>
          </a:p>
        </p:txBody>
      </p:sp>
    </p:spTree>
    <p:extLst>
      <p:ext uri="{BB962C8B-B14F-4D97-AF65-F5344CB8AC3E}">
        <p14:creationId xmlns:p14="http://schemas.microsoft.com/office/powerpoint/2010/main" val="207748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2144216" y="1628544"/>
            <a:ext cx="9001125" cy="4228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MS PGothic" charset="0"/>
                <a:cs typeface="MS PGothic" charset="0"/>
              </a:defRPr>
            </a:lvl1pPr>
            <a:lvl2pPr marL="742950" indent="-285750">
              <a:defRPr>
                <a:solidFill>
                  <a:schemeClr val="tx1"/>
                </a:solidFill>
                <a:latin typeface="Tahoma" charset="0"/>
                <a:ea typeface="MS PGothic" charset="0"/>
                <a:cs typeface="MS PGothic" charset="0"/>
              </a:defRPr>
            </a:lvl2pPr>
            <a:lvl3pPr marL="1143000" indent="-228600">
              <a:defRPr sz="2300">
                <a:solidFill>
                  <a:schemeClr val="tx1"/>
                </a:solidFill>
                <a:latin typeface="Tahoma" charset="0"/>
                <a:ea typeface="MS PGothic" charset="0"/>
                <a:cs typeface="MS PGothic" charset="0"/>
              </a:defRPr>
            </a:lvl3pPr>
            <a:lvl4pPr marL="1600200" indent="-228600">
              <a:defRPr sz="2000">
                <a:solidFill>
                  <a:schemeClr val="tx1"/>
                </a:solidFill>
                <a:latin typeface="Tahoma" charset="0"/>
                <a:ea typeface="MS PGothic" charset="0"/>
                <a:cs typeface="MS PGothic" charset="0"/>
              </a:defRPr>
            </a:lvl4pPr>
            <a:lvl5pPr marL="2057400" indent="-228600">
              <a:defRPr sz="1700">
                <a:solidFill>
                  <a:schemeClr val="tx1"/>
                </a:solidFill>
                <a:latin typeface="Tahoma" charset="0"/>
                <a:ea typeface="MS PGothic" charset="0"/>
                <a:cs typeface="MS PGothic" charset="0"/>
              </a:defRPr>
            </a:lvl5pPr>
            <a:lvl6pPr marL="2514600" indent="-228600">
              <a:lnSpc>
                <a:spcPts val="3550"/>
              </a:lnSpc>
              <a:buFont typeface="Times" charset="0"/>
              <a:defRPr sz="1700">
                <a:solidFill>
                  <a:schemeClr val="tx1"/>
                </a:solidFill>
                <a:latin typeface="Tahoma" charset="0"/>
                <a:ea typeface="MS PGothic" charset="0"/>
                <a:cs typeface="MS PGothic" charset="0"/>
              </a:defRPr>
            </a:lvl6pPr>
            <a:lvl7pPr marL="2971800" indent="-228600">
              <a:lnSpc>
                <a:spcPts val="3550"/>
              </a:lnSpc>
              <a:buFont typeface="Times" charset="0"/>
              <a:defRPr sz="1700">
                <a:solidFill>
                  <a:schemeClr val="tx1"/>
                </a:solidFill>
                <a:latin typeface="Tahoma" charset="0"/>
                <a:ea typeface="MS PGothic" charset="0"/>
                <a:cs typeface="MS PGothic" charset="0"/>
              </a:defRPr>
            </a:lvl7pPr>
            <a:lvl8pPr marL="3429000" indent="-228600">
              <a:lnSpc>
                <a:spcPts val="3550"/>
              </a:lnSpc>
              <a:buFont typeface="Times" charset="0"/>
              <a:defRPr sz="1700">
                <a:solidFill>
                  <a:schemeClr val="tx1"/>
                </a:solidFill>
                <a:latin typeface="Tahoma" charset="0"/>
                <a:ea typeface="MS PGothic" charset="0"/>
                <a:cs typeface="MS PGothic" charset="0"/>
              </a:defRPr>
            </a:lvl8pPr>
            <a:lvl9pPr marL="3886200" indent="-228600">
              <a:lnSpc>
                <a:spcPts val="3550"/>
              </a:lnSpc>
              <a:buFont typeface="Times" charset="0"/>
              <a:defRPr sz="1700">
                <a:solidFill>
                  <a:schemeClr val="tx1"/>
                </a:solidFill>
                <a:latin typeface="Tahoma" charset="0"/>
                <a:ea typeface="MS PGothic" charset="0"/>
                <a:cs typeface="MS PGothic" charset="0"/>
              </a:defRPr>
            </a:lvl9pPr>
          </a:lstStyle>
          <a:p>
            <a:pPr>
              <a:lnSpc>
                <a:spcPct val="120000"/>
              </a:lnSpc>
            </a:pPr>
            <a:r>
              <a:rPr lang="en-US" sz="3200" dirty="0" smtClean="0">
                <a:latin typeface="Arial"/>
                <a:ea typeface="ヒラギノ角ゴ ProN W3" charset="0"/>
                <a:cs typeface="Arial"/>
                <a:sym typeface="Tahoma" charset="0"/>
              </a:rPr>
              <a:t>The game aim from a design point of view:</a:t>
            </a:r>
          </a:p>
          <a:p>
            <a:pPr marL="457200" indent="-457200">
              <a:lnSpc>
                <a:spcPct val="120000"/>
              </a:lnSpc>
              <a:buFontTx/>
              <a:buChar char="-"/>
            </a:pPr>
            <a:r>
              <a:rPr lang="en-US" sz="3200" dirty="0" smtClean="0">
                <a:latin typeface="Arial"/>
                <a:ea typeface="ヒラギノ角ゴ ProN W3" charset="0"/>
                <a:cs typeface="Arial"/>
                <a:sym typeface="Tahoma" charset="0"/>
              </a:rPr>
              <a:t>Game should be physics based</a:t>
            </a:r>
          </a:p>
          <a:p>
            <a:pPr marL="457200" indent="-457200">
              <a:lnSpc>
                <a:spcPct val="120000"/>
              </a:lnSpc>
              <a:buFontTx/>
              <a:buChar char="-"/>
            </a:pPr>
            <a:r>
              <a:rPr lang="en-US" sz="3200" dirty="0" smtClean="0">
                <a:latin typeface="Arial"/>
                <a:ea typeface="ヒラギノ角ゴ ProN W3" charset="0"/>
                <a:cs typeface="Arial"/>
                <a:sym typeface="Tahoma" charset="0"/>
              </a:rPr>
              <a:t>Game should be entertaining/fun/addictive</a:t>
            </a:r>
          </a:p>
          <a:p>
            <a:pPr marL="457200" indent="-457200">
              <a:lnSpc>
                <a:spcPct val="120000"/>
              </a:lnSpc>
              <a:buFontTx/>
              <a:buChar char="-"/>
            </a:pPr>
            <a:r>
              <a:rPr lang="en-US" sz="3200" dirty="0" smtClean="0">
                <a:latin typeface="Arial"/>
                <a:ea typeface="ヒラギノ角ゴ ProN W3" charset="0"/>
                <a:cs typeface="Arial"/>
                <a:sym typeface="Tahoma" charset="0"/>
              </a:rPr>
              <a:t>Game should be open-ended (after the end of the learning curve, the player still has the possibility to play in ‘full’ mode or other modes)</a:t>
            </a:r>
          </a:p>
        </p:txBody>
      </p:sp>
      <p:sp>
        <p:nvSpPr>
          <p:cNvPr id="3" name="Rectangle 3"/>
          <p:cNvSpPr txBox="1">
            <a:spLocks noChangeArrowheads="1"/>
          </p:cNvSpPr>
          <p:nvPr/>
        </p:nvSpPr>
        <p:spPr>
          <a:xfrm>
            <a:off x="2144216" y="251969"/>
            <a:ext cx="9001398" cy="83395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rgbClr val="00A6D6"/>
                </a:solidFill>
                <a:latin typeface="Arial"/>
                <a:ea typeface="MS PGothic" charset="0"/>
                <a:cs typeface="Arial"/>
              </a:rPr>
              <a:t>Game aim</a:t>
            </a:r>
          </a:p>
        </p:txBody>
      </p:sp>
    </p:spTree>
    <p:extLst>
      <p:ext uri="{BB962C8B-B14F-4D97-AF65-F5344CB8AC3E}">
        <p14:creationId xmlns:p14="http://schemas.microsoft.com/office/powerpoint/2010/main" val="1161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2144216" y="1628544"/>
            <a:ext cx="9001125" cy="3046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MS PGothic" charset="0"/>
                <a:cs typeface="MS PGothic" charset="0"/>
              </a:defRPr>
            </a:lvl1pPr>
            <a:lvl2pPr marL="742950" indent="-285750">
              <a:defRPr>
                <a:solidFill>
                  <a:schemeClr val="tx1"/>
                </a:solidFill>
                <a:latin typeface="Tahoma" charset="0"/>
                <a:ea typeface="MS PGothic" charset="0"/>
                <a:cs typeface="MS PGothic" charset="0"/>
              </a:defRPr>
            </a:lvl2pPr>
            <a:lvl3pPr marL="1143000" indent="-228600">
              <a:defRPr sz="2300">
                <a:solidFill>
                  <a:schemeClr val="tx1"/>
                </a:solidFill>
                <a:latin typeface="Tahoma" charset="0"/>
                <a:ea typeface="MS PGothic" charset="0"/>
                <a:cs typeface="MS PGothic" charset="0"/>
              </a:defRPr>
            </a:lvl3pPr>
            <a:lvl4pPr marL="1600200" indent="-228600">
              <a:defRPr sz="2000">
                <a:solidFill>
                  <a:schemeClr val="tx1"/>
                </a:solidFill>
                <a:latin typeface="Tahoma" charset="0"/>
                <a:ea typeface="MS PGothic" charset="0"/>
                <a:cs typeface="MS PGothic" charset="0"/>
              </a:defRPr>
            </a:lvl4pPr>
            <a:lvl5pPr marL="2057400" indent="-228600">
              <a:defRPr sz="1700">
                <a:solidFill>
                  <a:schemeClr val="tx1"/>
                </a:solidFill>
                <a:latin typeface="Tahoma" charset="0"/>
                <a:ea typeface="MS PGothic" charset="0"/>
                <a:cs typeface="MS PGothic" charset="0"/>
              </a:defRPr>
            </a:lvl5pPr>
            <a:lvl6pPr marL="2514600" indent="-228600">
              <a:lnSpc>
                <a:spcPts val="3550"/>
              </a:lnSpc>
              <a:buFont typeface="Times" charset="0"/>
              <a:defRPr sz="1700">
                <a:solidFill>
                  <a:schemeClr val="tx1"/>
                </a:solidFill>
                <a:latin typeface="Tahoma" charset="0"/>
                <a:ea typeface="MS PGothic" charset="0"/>
                <a:cs typeface="MS PGothic" charset="0"/>
              </a:defRPr>
            </a:lvl6pPr>
            <a:lvl7pPr marL="2971800" indent="-228600">
              <a:lnSpc>
                <a:spcPts val="3550"/>
              </a:lnSpc>
              <a:buFont typeface="Times" charset="0"/>
              <a:defRPr sz="1700">
                <a:solidFill>
                  <a:schemeClr val="tx1"/>
                </a:solidFill>
                <a:latin typeface="Tahoma" charset="0"/>
                <a:ea typeface="MS PGothic" charset="0"/>
                <a:cs typeface="MS PGothic" charset="0"/>
              </a:defRPr>
            </a:lvl7pPr>
            <a:lvl8pPr marL="3429000" indent="-228600">
              <a:lnSpc>
                <a:spcPts val="3550"/>
              </a:lnSpc>
              <a:buFont typeface="Times" charset="0"/>
              <a:defRPr sz="1700">
                <a:solidFill>
                  <a:schemeClr val="tx1"/>
                </a:solidFill>
                <a:latin typeface="Tahoma" charset="0"/>
                <a:ea typeface="MS PGothic" charset="0"/>
                <a:cs typeface="MS PGothic" charset="0"/>
              </a:defRPr>
            </a:lvl8pPr>
            <a:lvl9pPr marL="3886200" indent="-228600">
              <a:lnSpc>
                <a:spcPts val="3550"/>
              </a:lnSpc>
              <a:buFont typeface="Times" charset="0"/>
              <a:defRPr sz="1700">
                <a:solidFill>
                  <a:schemeClr val="tx1"/>
                </a:solidFill>
                <a:latin typeface="Tahoma" charset="0"/>
                <a:ea typeface="MS PGothic" charset="0"/>
                <a:cs typeface="MS PGothic" charset="0"/>
              </a:defRPr>
            </a:lvl9pPr>
          </a:lstStyle>
          <a:p>
            <a:pPr marL="457200" indent="-457200">
              <a:lnSpc>
                <a:spcPct val="120000"/>
              </a:lnSpc>
              <a:buFontTx/>
              <a:buChar char="-"/>
            </a:pPr>
            <a:r>
              <a:rPr lang="en-US" sz="3200" dirty="0" smtClean="0">
                <a:latin typeface="Arial"/>
                <a:ea typeface="ヒラギノ角ゴ ProN W3" charset="0"/>
                <a:cs typeface="Arial"/>
                <a:sym typeface="Tahoma" charset="0"/>
              </a:rPr>
              <a:t>The game in all concepts is chapter based</a:t>
            </a:r>
          </a:p>
          <a:p>
            <a:pPr marL="457200" indent="-457200">
              <a:lnSpc>
                <a:spcPct val="120000"/>
              </a:lnSpc>
              <a:buFontTx/>
              <a:buChar char="-"/>
            </a:pPr>
            <a:r>
              <a:rPr lang="en-US" sz="3200" dirty="0" smtClean="0">
                <a:latin typeface="Arial"/>
                <a:ea typeface="ヒラギノ角ゴ ProN W3" charset="0"/>
                <a:cs typeface="Arial"/>
                <a:sym typeface="Tahoma" charset="0"/>
              </a:rPr>
              <a:t>Players learn one key game mechanics corresponding to one key learning objective per chapter (or section within a chapter)</a:t>
            </a:r>
          </a:p>
          <a:p>
            <a:pPr marL="457200" indent="-457200">
              <a:lnSpc>
                <a:spcPct val="120000"/>
              </a:lnSpc>
              <a:buFontTx/>
              <a:buChar char="-"/>
            </a:pPr>
            <a:r>
              <a:rPr lang="en-US" sz="3200" dirty="0" smtClean="0">
                <a:latin typeface="Arial"/>
                <a:ea typeface="ヒラギノ角ゴ ProN W3" charset="0"/>
                <a:cs typeface="Arial"/>
                <a:sym typeface="Tahoma" charset="0"/>
              </a:rPr>
              <a:t>Game preceded by a tutorial – history based</a:t>
            </a:r>
          </a:p>
        </p:txBody>
      </p:sp>
      <p:sp>
        <p:nvSpPr>
          <p:cNvPr id="3" name="Rectangle 3"/>
          <p:cNvSpPr txBox="1">
            <a:spLocks noChangeArrowheads="1"/>
          </p:cNvSpPr>
          <p:nvPr/>
        </p:nvSpPr>
        <p:spPr>
          <a:xfrm>
            <a:off x="2144216" y="251969"/>
            <a:ext cx="9001398" cy="83395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rgbClr val="00A6D6"/>
                </a:solidFill>
                <a:latin typeface="Arial"/>
                <a:ea typeface="MS PGothic" charset="0"/>
                <a:cs typeface="Arial"/>
              </a:rPr>
              <a:t>Game basics</a:t>
            </a:r>
          </a:p>
        </p:txBody>
      </p:sp>
    </p:spTree>
    <p:extLst>
      <p:ext uri="{BB962C8B-B14F-4D97-AF65-F5344CB8AC3E}">
        <p14:creationId xmlns:p14="http://schemas.microsoft.com/office/powerpoint/2010/main" val="928140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2144216" y="1628544"/>
            <a:ext cx="9001125" cy="36379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MS PGothic" charset="0"/>
                <a:cs typeface="MS PGothic" charset="0"/>
              </a:defRPr>
            </a:lvl1pPr>
            <a:lvl2pPr marL="742950" indent="-285750">
              <a:defRPr>
                <a:solidFill>
                  <a:schemeClr val="tx1"/>
                </a:solidFill>
                <a:latin typeface="Tahoma" charset="0"/>
                <a:ea typeface="MS PGothic" charset="0"/>
                <a:cs typeface="MS PGothic" charset="0"/>
              </a:defRPr>
            </a:lvl2pPr>
            <a:lvl3pPr marL="1143000" indent="-228600">
              <a:defRPr sz="2300">
                <a:solidFill>
                  <a:schemeClr val="tx1"/>
                </a:solidFill>
                <a:latin typeface="Tahoma" charset="0"/>
                <a:ea typeface="MS PGothic" charset="0"/>
                <a:cs typeface="MS PGothic" charset="0"/>
              </a:defRPr>
            </a:lvl3pPr>
            <a:lvl4pPr marL="1600200" indent="-228600">
              <a:defRPr sz="2000">
                <a:solidFill>
                  <a:schemeClr val="tx1"/>
                </a:solidFill>
                <a:latin typeface="Tahoma" charset="0"/>
                <a:ea typeface="MS PGothic" charset="0"/>
                <a:cs typeface="MS PGothic" charset="0"/>
              </a:defRPr>
            </a:lvl4pPr>
            <a:lvl5pPr marL="2057400" indent="-228600">
              <a:defRPr sz="1700">
                <a:solidFill>
                  <a:schemeClr val="tx1"/>
                </a:solidFill>
                <a:latin typeface="Tahoma" charset="0"/>
                <a:ea typeface="MS PGothic" charset="0"/>
                <a:cs typeface="MS PGothic" charset="0"/>
              </a:defRPr>
            </a:lvl5pPr>
            <a:lvl6pPr marL="2514600" indent="-228600">
              <a:lnSpc>
                <a:spcPts val="3550"/>
              </a:lnSpc>
              <a:buFont typeface="Times" charset="0"/>
              <a:defRPr sz="1700">
                <a:solidFill>
                  <a:schemeClr val="tx1"/>
                </a:solidFill>
                <a:latin typeface="Tahoma" charset="0"/>
                <a:ea typeface="MS PGothic" charset="0"/>
                <a:cs typeface="MS PGothic" charset="0"/>
              </a:defRPr>
            </a:lvl6pPr>
            <a:lvl7pPr marL="2971800" indent="-228600">
              <a:lnSpc>
                <a:spcPts val="3550"/>
              </a:lnSpc>
              <a:buFont typeface="Times" charset="0"/>
              <a:defRPr sz="1700">
                <a:solidFill>
                  <a:schemeClr val="tx1"/>
                </a:solidFill>
                <a:latin typeface="Tahoma" charset="0"/>
                <a:ea typeface="MS PGothic" charset="0"/>
                <a:cs typeface="MS PGothic" charset="0"/>
              </a:defRPr>
            </a:lvl7pPr>
            <a:lvl8pPr marL="3429000" indent="-228600">
              <a:lnSpc>
                <a:spcPts val="3550"/>
              </a:lnSpc>
              <a:buFont typeface="Times" charset="0"/>
              <a:defRPr sz="1700">
                <a:solidFill>
                  <a:schemeClr val="tx1"/>
                </a:solidFill>
                <a:latin typeface="Tahoma" charset="0"/>
                <a:ea typeface="MS PGothic" charset="0"/>
                <a:cs typeface="MS PGothic" charset="0"/>
              </a:defRPr>
            </a:lvl8pPr>
            <a:lvl9pPr marL="3886200" indent="-228600">
              <a:lnSpc>
                <a:spcPts val="3550"/>
              </a:lnSpc>
              <a:buFont typeface="Times" charset="0"/>
              <a:defRPr sz="1700">
                <a:solidFill>
                  <a:schemeClr val="tx1"/>
                </a:solidFill>
                <a:latin typeface="Tahoma" charset="0"/>
                <a:ea typeface="MS PGothic" charset="0"/>
                <a:cs typeface="MS PGothic" charset="0"/>
              </a:defRPr>
            </a:lvl9pPr>
          </a:lstStyle>
          <a:p>
            <a:pPr marL="457200" indent="-457200">
              <a:lnSpc>
                <a:spcPct val="120000"/>
              </a:lnSpc>
              <a:buFontTx/>
              <a:buChar char="-"/>
            </a:pPr>
            <a:r>
              <a:rPr lang="en-US" sz="3200" dirty="0" smtClean="0">
                <a:latin typeface="Arial"/>
                <a:ea typeface="ヒラギノ角ゴ ProN W3" charset="0"/>
                <a:cs typeface="Arial"/>
                <a:sym typeface="Tahoma" charset="0"/>
              </a:rPr>
              <a:t>Tile based</a:t>
            </a:r>
          </a:p>
          <a:p>
            <a:pPr marL="457200" indent="-457200">
              <a:lnSpc>
                <a:spcPct val="120000"/>
              </a:lnSpc>
              <a:buFontTx/>
              <a:buChar char="-"/>
            </a:pPr>
            <a:r>
              <a:rPr lang="en-US" sz="3200" dirty="0" smtClean="0">
                <a:latin typeface="Arial"/>
                <a:ea typeface="ヒラギノ角ゴ ProN W3" charset="0"/>
                <a:cs typeface="Arial"/>
                <a:sym typeface="Tahoma" charset="0"/>
              </a:rPr>
              <a:t>2D top view</a:t>
            </a:r>
          </a:p>
          <a:p>
            <a:pPr marL="457200" indent="-457200">
              <a:lnSpc>
                <a:spcPct val="120000"/>
              </a:lnSpc>
              <a:buFontTx/>
              <a:buChar char="-"/>
            </a:pPr>
            <a:r>
              <a:rPr lang="en-US" sz="3200" dirty="0" smtClean="0">
                <a:latin typeface="Arial"/>
                <a:ea typeface="ヒラギノ角ゴ ProN W3" charset="0"/>
                <a:cs typeface="Arial"/>
                <a:sym typeface="Tahoma" charset="0"/>
              </a:rPr>
              <a:t>Top informational bar</a:t>
            </a:r>
          </a:p>
          <a:p>
            <a:pPr marL="457200" indent="-457200">
              <a:lnSpc>
                <a:spcPct val="120000"/>
              </a:lnSpc>
              <a:buFontTx/>
              <a:buChar char="-"/>
            </a:pPr>
            <a:r>
              <a:rPr lang="en-US" sz="3200" dirty="0" smtClean="0">
                <a:latin typeface="Arial"/>
                <a:ea typeface="ヒラギノ角ゴ ProN W3" charset="0"/>
                <a:cs typeface="Arial"/>
                <a:sym typeface="Tahoma" charset="0"/>
              </a:rPr>
              <a:t>Side menus for addition of elements - customization</a:t>
            </a:r>
          </a:p>
          <a:p>
            <a:pPr marL="457200" indent="-457200">
              <a:lnSpc>
                <a:spcPct val="120000"/>
              </a:lnSpc>
              <a:buFontTx/>
              <a:buChar char="-"/>
            </a:pPr>
            <a:endParaRPr lang="en-US" sz="3200" dirty="0" smtClean="0">
              <a:latin typeface="Arial"/>
              <a:ea typeface="ヒラギノ角ゴ ProN W3" charset="0"/>
              <a:cs typeface="Arial"/>
              <a:sym typeface="Tahoma" charset="0"/>
            </a:endParaRPr>
          </a:p>
        </p:txBody>
      </p:sp>
      <p:sp>
        <p:nvSpPr>
          <p:cNvPr id="3" name="Rectangle 3"/>
          <p:cNvSpPr txBox="1">
            <a:spLocks noChangeArrowheads="1"/>
          </p:cNvSpPr>
          <p:nvPr/>
        </p:nvSpPr>
        <p:spPr>
          <a:xfrm>
            <a:off x="2144216" y="251969"/>
            <a:ext cx="9001398" cy="83395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rgbClr val="00A6D6"/>
                </a:solidFill>
                <a:latin typeface="Arial"/>
                <a:ea typeface="MS PGothic" charset="0"/>
                <a:cs typeface="Arial"/>
              </a:rPr>
              <a:t>Game design</a:t>
            </a:r>
          </a:p>
        </p:txBody>
      </p:sp>
    </p:spTree>
    <p:extLst>
      <p:ext uri="{BB962C8B-B14F-4D97-AF65-F5344CB8AC3E}">
        <p14:creationId xmlns:p14="http://schemas.microsoft.com/office/powerpoint/2010/main" val="91760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2144216" y="1628544"/>
            <a:ext cx="9001125" cy="4228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MS PGothic" charset="0"/>
                <a:cs typeface="MS PGothic" charset="0"/>
              </a:defRPr>
            </a:lvl1pPr>
            <a:lvl2pPr marL="742950" indent="-285750">
              <a:defRPr>
                <a:solidFill>
                  <a:schemeClr val="tx1"/>
                </a:solidFill>
                <a:latin typeface="Tahoma" charset="0"/>
                <a:ea typeface="MS PGothic" charset="0"/>
                <a:cs typeface="MS PGothic" charset="0"/>
              </a:defRPr>
            </a:lvl2pPr>
            <a:lvl3pPr marL="1143000" indent="-228600">
              <a:defRPr sz="2300">
                <a:solidFill>
                  <a:schemeClr val="tx1"/>
                </a:solidFill>
                <a:latin typeface="Tahoma" charset="0"/>
                <a:ea typeface="MS PGothic" charset="0"/>
                <a:cs typeface="MS PGothic" charset="0"/>
              </a:defRPr>
            </a:lvl3pPr>
            <a:lvl4pPr marL="1600200" indent="-228600">
              <a:defRPr sz="2000">
                <a:solidFill>
                  <a:schemeClr val="tx1"/>
                </a:solidFill>
                <a:latin typeface="Tahoma" charset="0"/>
                <a:ea typeface="MS PGothic" charset="0"/>
                <a:cs typeface="MS PGothic" charset="0"/>
              </a:defRPr>
            </a:lvl4pPr>
            <a:lvl5pPr marL="2057400" indent="-228600">
              <a:defRPr sz="1700">
                <a:solidFill>
                  <a:schemeClr val="tx1"/>
                </a:solidFill>
                <a:latin typeface="Tahoma" charset="0"/>
                <a:ea typeface="MS PGothic" charset="0"/>
                <a:cs typeface="MS PGothic" charset="0"/>
              </a:defRPr>
            </a:lvl5pPr>
            <a:lvl6pPr marL="2514600" indent="-228600">
              <a:lnSpc>
                <a:spcPts val="3550"/>
              </a:lnSpc>
              <a:buFont typeface="Times" charset="0"/>
              <a:defRPr sz="1700">
                <a:solidFill>
                  <a:schemeClr val="tx1"/>
                </a:solidFill>
                <a:latin typeface="Tahoma" charset="0"/>
                <a:ea typeface="MS PGothic" charset="0"/>
                <a:cs typeface="MS PGothic" charset="0"/>
              </a:defRPr>
            </a:lvl6pPr>
            <a:lvl7pPr marL="2971800" indent="-228600">
              <a:lnSpc>
                <a:spcPts val="3550"/>
              </a:lnSpc>
              <a:buFont typeface="Times" charset="0"/>
              <a:defRPr sz="1700">
                <a:solidFill>
                  <a:schemeClr val="tx1"/>
                </a:solidFill>
                <a:latin typeface="Tahoma" charset="0"/>
                <a:ea typeface="MS PGothic" charset="0"/>
                <a:cs typeface="MS PGothic" charset="0"/>
              </a:defRPr>
            </a:lvl7pPr>
            <a:lvl8pPr marL="3429000" indent="-228600">
              <a:lnSpc>
                <a:spcPts val="3550"/>
              </a:lnSpc>
              <a:buFont typeface="Times" charset="0"/>
              <a:defRPr sz="1700">
                <a:solidFill>
                  <a:schemeClr val="tx1"/>
                </a:solidFill>
                <a:latin typeface="Tahoma" charset="0"/>
                <a:ea typeface="MS PGothic" charset="0"/>
                <a:cs typeface="MS PGothic" charset="0"/>
              </a:defRPr>
            </a:lvl8pPr>
            <a:lvl9pPr marL="3886200" indent="-228600">
              <a:lnSpc>
                <a:spcPts val="3550"/>
              </a:lnSpc>
              <a:buFont typeface="Times" charset="0"/>
              <a:defRPr sz="1700">
                <a:solidFill>
                  <a:schemeClr val="tx1"/>
                </a:solidFill>
                <a:latin typeface="Tahoma" charset="0"/>
                <a:ea typeface="MS PGothic" charset="0"/>
                <a:cs typeface="MS PGothic" charset="0"/>
              </a:defRPr>
            </a:lvl9pPr>
          </a:lstStyle>
          <a:p>
            <a:pPr marL="457200" indent="-457200">
              <a:lnSpc>
                <a:spcPct val="120000"/>
              </a:lnSpc>
              <a:buFontTx/>
              <a:buChar char="-"/>
            </a:pPr>
            <a:r>
              <a:rPr lang="en-US" dirty="0" smtClean="0">
                <a:latin typeface="Arial"/>
                <a:ea typeface="ヒラギノ角ゴ ProN W3" charset="0"/>
                <a:cs typeface="Arial"/>
                <a:sym typeface="Tahoma" charset="0"/>
              </a:rPr>
              <a:t>Tower defense game</a:t>
            </a:r>
          </a:p>
          <a:p>
            <a:pPr marL="457200" indent="-457200">
              <a:lnSpc>
                <a:spcPct val="120000"/>
              </a:lnSpc>
              <a:buFontTx/>
              <a:buChar char="-"/>
            </a:pPr>
            <a:r>
              <a:rPr lang="en-US" dirty="0" smtClean="0">
                <a:latin typeface="Arial"/>
                <a:ea typeface="ヒラギノ角ゴ ProN W3" charset="0"/>
                <a:cs typeface="Arial"/>
                <a:sym typeface="Tahoma" charset="0"/>
              </a:rPr>
              <a:t>Simulation game</a:t>
            </a:r>
          </a:p>
          <a:p>
            <a:pPr marL="457200" indent="-457200">
              <a:lnSpc>
                <a:spcPct val="120000"/>
              </a:lnSpc>
              <a:buFontTx/>
              <a:buChar char="-"/>
            </a:pPr>
            <a:r>
              <a:rPr lang="en-US" dirty="0" smtClean="0">
                <a:latin typeface="Arial"/>
                <a:ea typeface="ヒラギノ角ゴ ProN W3" charset="0"/>
                <a:cs typeface="Arial"/>
                <a:sym typeface="Tahoma" charset="0"/>
              </a:rPr>
              <a:t>Combination with tower based game for the first several chapters and the simulation game as the final game</a:t>
            </a:r>
          </a:p>
          <a:p>
            <a:pPr marL="457200" indent="-457200">
              <a:lnSpc>
                <a:spcPct val="120000"/>
              </a:lnSpc>
              <a:buFontTx/>
              <a:buChar char="-"/>
            </a:pPr>
            <a:r>
              <a:rPr lang="en-US" dirty="0" smtClean="0">
                <a:latin typeface="Arial"/>
                <a:ea typeface="ヒラギノ角ゴ ProN W3" charset="0"/>
                <a:cs typeface="Arial"/>
                <a:sym typeface="Tahoma" charset="0"/>
              </a:rPr>
              <a:t>Combination with simulation game as the base game and tower based game as a game within the game (mini-game)</a:t>
            </a:r>
          </a:p>
        </p:txBody>
      </p:sp>
      <p:sp>
        <p:nvSpPr>
          <p:cNvPr id="3" name="Rectangle 3"/>
          <p:cNvSpPr txBox="1">
            <a:spLocks noChangeArrowheads="1"/>
          </p:cNvSpPr>
          <p:nvPr/>
        </p:nvSpPr>
        <p:spPr>
          <a:xfrm>
            <a:off x="2144216" y="251969"/>
            <a:ext cx="9001398" cy="83395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rgbClr val="00A6D6"/>
                </a:solidFill>
                <a:latin typeface="Arial"/>
                <a:ea typeface="MS PGothic" charset="0"/>
                <a:cs typeface="Arial"/>
              </a:rPr>
              <a:t>Concepts</a:t>
            </a:r>
          </a:p>
        </p:txBody>
      </p:sp>
    </p:spTree>
    <p:extLst>
      <p:ext uri="{BB962C8B-B14F-4D97-AF65-F5344CB8AC3E}">
        <p14:creationId xmlns:p14="http://schemas.microsoft.com/office/powerpoint/2010/main" val="156400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144216" y="251969"/>
            <a:ext cx="9001398" cy="83395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rgbClr val="00A6D6"/>
                </a:solidFill>
                <a:latin typeface="Arial"/>
                <a:ea typeface="MS PGothic" charset="0"/>
                <a:cs typeface="Arial"/>
              </a:rPr>
              <a:t>Tower defense game</a:t>
            </a:r>
          </a:p>
        </p:txBody>
      </p:sp>
      <p:pic>
        <p:nvPicPr>
          <p:cNvPr id="4" name="Afbeelding 1" descr="E:\Dropbox\Serious Game Design\Ideas\Tower Defense - Draft Interface Placement - Panos\panos td.png"/>
          <p:cNvPicPr/>
          <p:nvPr/>
        </p:nvPicPr>
        <p:blipFill>
          <a:blip r:embed="rId2" cstate="print"/>
          <a:srcRect/>
          <a:stretch>
            <a:fillRect/>
          </a:stretch>
        </p:blipFill>
        <p:spPr bwMode="auto">
          <a:xfrm>
            <a:off x="4107613" y="976626"/>
            <a:ext cx="5074603" cy="5418331"/>
          </a:xfrm>
          <a:prstGeom prst="rect">
            <a:avLst/>
          </a:prstGeom>
          <a:noFill/>
          <a:ln w="9525">
            <a:noFill/>
            <a:miter lim="800000"/>
            <a:headEnd/>
            <a:tailEnd/>
          </a:ln>
        </p:spPr>
      </p:pic>
    </p:spTree>
    <p:extLst>
      <p:ext uri="{BB962C8B-B14F-4D97-AF65-F5344CB8AC3E}">
        <p14:creationId xmlns:p14="http://schemas.microsoft.com/office/powerpoint/2010/main" val="89655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144216" y="251969"/>
            <a:ext cx="9001398" cy="83395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rgbClr val="00A6D6"/>
                </a:solidFill>
                <a:latin typeface="Arial"/>
                <a:ea typeface="MS PGothic" charset="0"/>
                <a:cs typeface="Arial"/>
              </a:rPr>
              <a:t>Simulation game</a:t>
            </a:r>
          </a:p>
        </p:txBody>
      </p:sp>
      <p:pic>
        <p:nvPicPr>
          <p:cNvPr id="5" name="Picture 4" descr="Test_Game_Simul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5047" y="963168"/>
            <a:ext cx="7339735" cy="5517007"/>
          </a:xfrm>
          <a:prstGeom prst="rect">
            <a:avLst/>
          </a:prstGeom>
          <a:noFill/>
          <a:ln>
            <a:noFill/>
          </a:ln>
        </p:spPr>
      </p:pic>
    </p:spTree>
    <p:extLst>
      <p:ext uri="{BB962C8B-B14F-4D97-AF65-F5344CB8AC3E}">
        <p14:creationId xmlns:p14="http://schemas.microsoft.com/office/powerpoint/2010/main" val="298965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2144216" y="1628544"/>
            <a:ext cx="9001125" cy="45612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charset="0"/>
                <a:ea typeface="MS PGothic" charset="0"/>
                <a:cs typeface="MS PGothic" charset="0"/>
              </a:defRPr>
            </a:lvl1pPr>
            <a:lvl2pPr marL="742950" indent="-285750">
              <a:defRPr>
                <a:solidFill>
                  <a:schemeClr val="tx1"/>
                </a:solidFill>
                <a:latin typeface="Tahoma" charset="0"/>
                <a:ea typeface="MS PGothic" charset="0"/>
                <a:cs typeface="MS PGothic" charset="0"/>
              </a:defRPr>
            </a:lvl2pPr>
            <a:lvl3pPr marL="1143000" indent="-228600">
              <a:defRPr sz="2300">
                <a:solidFill>
                  <a:schemeClr val="tx1"/>
                </a:solidFill>
                <a:latin typeface="Tahoma" charset="0"/>
                <a:ea typeface="MS PGothic" charset="0"/>
                <a:cs typeface="MS PGothic" charset="0"/>
              </a:defRPr>
            </a:lvl3pPr>
            <a:lvl4pPr marL="1600200" indent="-228600">
              <a:defRPr sz="2000">
                <a:solidFill>
                  <a:schemeClr val="tx1"/>
                </a:solidFill>
                <a:latin typeface="Tahoma" charset="0"/>
                <a:ea typeface="MS PGothic" charset="0"/>
                <a:cs typeface="MS PGothic" charset="0"/>
              </a:defRPr>
            </a:lvl4pPr>
            <a:lvl5pPr marL="2057400" indent="-228600">
              <a:defRPr sz="1700">
                <a:solidFill>
                  <a:schemeClr val="tx1"/>
                </a:solidFill>
                <a:latin typeface="Tahoma" charset="0"/>
                <a:ea typeface="MS PGothic" charset="0"/>
                <a:cs typeface="MS PGothic" charset="0"/>
              </a:defRPr>
            </a:lvl5pPr>
            <a:lvl6pPr marL="2514600" indent="-228600">
              <a:lnSpc>
                <a:spcPts val="3550"/>
              </a:lnSpc>
              <a:buFont typeface="Times" charset="0"/>
              <a:defRPr sz="1700">
                <a:solidFill>
                  <a:schemeClr val="tx1"/>
                </a:solidFill>
                <a:latin typeface="Tahoma" charset="0"/>
                <a:ea typeface="MS PGothic" charset="0"/>
                <a:cs typeface="MS PGothic" charset="0"/>
              </a:defRPr>
            </a:lvl6pPr>
            <a:lvl7pPr marL="2971800" indent="-228600">
              <a:lnSpc>
                <a:spcPts val="3550"/>
              </a:lnSpc>
              <a:buFont typeface="Times" charset="0"/>
              <a:defRPr sz="1700">
                <a:solidFill>
                  <a:schemeClr val="tx1"/>
                </a:solidFill>
                <a:latin typeface="Tahoma" charset="0"/>
                <a:ea typeface="MS PGothic" charset="0"/>
                <a:cs typeface="MS PGothic" charset="0"/>
              </a:defRPr>
            </a:lvl7pPr>
            <a:lvl8pPr marL="3429000" indent="-228600">
              <a:lnSpc>
                <a:spcPts val="3550"/>
              </a:lnSpc>
              <a:buFont typeface="Times" charset="0"/>
              <a:defRPr sz="1700">
                <a:solidFill>
                  <a:schemeClr val="tx1"/>
                </a:solidFill>
                <a:latin typeface="Tahoma" charset="0"/>
                <a:ea typeface="MS PGothic" charset="0"/>
                <a:cs typeface="MS PGothic" charset="0"/>
              </a:defRPr>
            </a:lvl8pPr>
            <a:lvl9pPr marL="3886200" indent="-228600">
              <a:lnSpc>
                <a:spcPts val="3550"/>
              </a:lnSpc>
              <a:buFont typeface="Times" charset="0"/>
              <a:defRPr sz="1700">
                <a:solidFill>
                  <a:schemeClr val="tx1"/>
                </a:solidFill>
                <a:latin typeface="Tahoma" charset="0"/>
                <a:ea typeface="MS PGothic" charset="0"/>
                <a:cs typeface="MS PGothic" charset="0"/>
              </a:defRPr>
            </a:lvl9pPr>
          </a:lstStyle>
          <a:p>
            <a:pPr marL="457200" indent="-457200">
              <a:lnSpc>
                <a:spcPct val="120000"/>
              </a:lnSpc>
              <a:buFontTx/>
              <a:buChar char="-"/>
            </a:pPr>
            <a:r>
              <a:rPr lang="en-US" sz="2200" dirty="0" smtClean="0">
                <a:latin typeface="Arial"/>
                <a:ea typeface="ヒラギノ角ゴ ProN W3" charset="0"/>
                <a:cs typeface="Arial"/>
                <a:sym typeface="Tahoma" charset="0"/>
              </a:rPr>
              <a:t>Top bar provides crucial information: score, weather conditions, wind speed, wind direction, game speed, pollution level, total power output, current chapter, help button.</a:t>
            </a:r>
          </a:p>
          <a:p>
            <a:pPr marL="457200" indent="-457200">
              <a:lnSpc>
                <a:spcPct val="120000"/>
              </a:lnSpc>
              <a:buFontTx/>
              <a:buChar char="-"/>
            </a:pPr>
            <a:r>
              <a:rPr lang="en-US" sz="2200" dirty="0" smtClean="0">
                <a:latin typeface="Arial"/>
                <a:ea typeface="ヒラギノ角ゴ ProN W3" charset="0"/>
                <a:cs typeface="Arial"/>
                <a:sym typeface="Tahoma" charset="0"/>
              </a:rPr>
              <a:t>Side bar split in two.</a:t>
            </a:r>
          </a:p>
          <a:p>
            <a:pPr marL="457200" indent="-457200">
              <a:lnSpc>
                <a:spcPct val="120000"/>
              </a:lnSpc>
              <a:buFontTx/>
              <a:buChar char="-"/>
            </a:pPr>
            <a:r>
              <a:rPr lang="en-US" sz="2200" dirty="0" smtClean="0">
                <a:latin typeface="Arial"/>
                <a:ea typeface="ヒラギノ角ゴ ProN W3" charset="0"/>
                <a:cs typeface="Arial"/>
                <a:sym typeface="Tahoma" charset="0"/>
              </a:rPr>
              <a:t>Top side bar allows the construction of pre-set or saved wind turbines onto the game</a:t>
            </a:r>
          </a:p>
          <a:p>
            <a:pPr marL="457200" indent="-457200">
              <a:lnSpc>
                <a:spcPct val="120000"/>
              </a:lnSpc>
              <a:buFontTx/>
              <a:buChar char="-"/>
            </a:pPr>
            <a:r>
              <a:rPr lang="en-US" sz="2200" dirty="0" smtClean="0">
                <a:latin typeface="Arial"/>
                <a:ea typeface="ヒラギノ角ゴ ProN W3" charset="0"/>
                <a:cs typeface="Arial"/>
                <a:sym typeface="Tahoma" charset="0"/>
              </a:rPr>
              <a:t>Bottom side bar allows for customization of a new or existing wind turbine. It can also serve as a selection menu for information on the tiles.</a:t>
            </a:r>
          </a:p>
          <a:p>
            <a:pPr marL="457200" indent="-457200">
              <a:lnSpc>
                <a:spcPct val="120000"/>
              </a:lnSpc>
              <a:buFontTx/>
              <a:buChar char="-"/>
            </a:pPr>
            <a:r>
              <a:rPr lang="en-US" sz="2200" dirty="0" smtClean="0">
                <a:latin typeface="Arial"/>
                <a:ea typeface="ヒラギノ角ゴ ProN W3" charset="0"/>
                <a:cs typeface="Arial"/>
                <a:sym typeface="Tahoma" charset="0"/>
              </a:rPr>
              <a:t>Events (weather, or else) are incorporated in both games. </a:t>
            </a:r>
          </a:p>
          <a:p>
            <a:pPr marL="457200" indent="-457200">
              <a:lnSpc>
                <a:spcPct val="120000"/>
              </a:lnSpc>
              <a:buFontTx/>
              <a:buChar char="-"/>
            </a:pPr>
            <a:r>
              <a:rPr lang="en-US" sz="2200" dirty="0" smtClean="0">
                <a:latin typeface="Arial"/>
                <a:ea typeface="ヒラギノ角ゴ ProN W3" charset="0"/>
                <a:cs typeface="Arial"/>
                <a:sym typeface="Tahoma" charset="0"/>
              </a:rPr>
              <a:t>History based tutorial at the beginning of both games.</a:t>
            </a:r>
          </a:p>
        </p:txBody>
      </p:sp>
      <p:sp>
        <p:nvSpPr>
          <p:cNvPr id="3" name="Rectangle 3"/>
          <p:cNvSpPr txBox="1">
            <a:spLocks noChangeArrowheads="1"/>
          </p:cNvSpPr>
          <p:nvPr/>
        </p:nvSpPr>
        <p:spPr>
          <a:xfrm>
            <a:off x="2144216" y="251969"/>
            <a:ext cx="9001398" cy="83395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rgbClr val="00A6D6"/>
                </a:solidFill>
                <a:latin typeface="Arial"/>
                <a:ea typeface="MS PGothic" charset="0"/>
                <a:cs typeface="Arial"/>
              </a:rPr>
              <a:t>Game concept commonalities</a:t>
            </a:r>
          </a:p>
        </p:txBody>
      </p:sp>
    </p:spTree>
    <p:extLst>
      <p:ext uri="{BB962C8B-B14F-4D97-AF65-F5344CB8AC3E}">
        <p14:creationId xmlns:p14="http://schemas.microsoft.com/office/powerpoint/2010/main" val="1979629507"/>
      </p:ext>
    </p:extLst>
  </p:cSld>
  <p:clrMapOvr>
    <a:masterClrMapping/>
  </p:clrMapOvr>
</p:sld>
</file>

<file path=ppt/theme/theme1.xml><?xml version="1.0" encoding="utf-8"?>
<a:theme xmlns:a="http://schemas.openxmlformats.org/drawingml/2006/main" name="Standaardthema">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Standaardthema.thmx</Template>
  <TotalTime>287</TotalTime>
  <Words>878</Words>
  <Application>Microsoft Macintosh PowerPoint</Application>
  <PresentationFormat>Custom</PresentationFormat>
  <Paragraphs>77</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MS PGothic</vt:lpstr>
      <vt:lpstr>ＭＳ Ｐゴシック</vt:lpstr>
      <vt:lpstr>Tahoma</vt:lpstr>
      <vt:lpstr>ヒラギノ角ゴ ProN W3</vt:lpstr>
      <vt:lpstr>Arial</vt:lpstr>
      <vt:lpstr>Standaardthema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Paul Ouwerkerk</dc:creator>
  <cp:lastModifiedBy>Microsoft Office User</cp:lastModifiedBy>
  <cp:revision>38</cp:revision>
  <dcterms:created xsi:type="dcterms:W3CDTF">2015-03-11T20:01:43Z</dcterms:created>
  <dcterms:modified xsi:type="dcterms:W3CDTF">2015-11-13T05:29:03Z</dcterms:modified>
</cp:coreProperties>
</file>