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58" r:id="rId5"/>
    <p:sldId id="264" r:id="rId6"/>
    <p:sldId id="267" r:id="rId7"/>
    <p:sldId id="268" r:id="rId8"/>
    <p:sldId id="269" r:id="rId9"/>
    <p:sldId id="274" r:id="rId10"/>
    <p:sldId id="277" r:id="rId11"/>
    <p:sldId id="270" r:id="rId12"/>
    <p:sldId id="271" r:id="rId13"/>
    <p:sldId id="272" r:id="rId14"/>
    <p:sldId id="279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5791</c:v>
                </c:pt>
                <c:pt idx="1">
                  <c:v>6098</c:v>
                </c:pt>
                <c:pt idx="2">
                  <c:v>5327</c:v>
                </c:pt>
                <c:pt idx="3">
                  <c:v>4903</c:v>
                </c:pt>
                <c:pt idx="4">
                  <c:v>4811</c:v>
                </c:pt>
                <c:pt idx="5">
                  <c:v>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6.8000000000000005E-2</c:v>
                </c:pt>
                <c:pt idx="1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7.2999999999999995E-2</c:v>
                </c:pt>
                <c:pt idx="1">
                  <c:v>7.4999999999999997E-2</c:v>
                </c:pt>
                <c:pt idx="2">
                  <c:v>7.2999999999999995E-2</c:v>
                </c:pt>
                <c:pt idx="3">
                  <c:v>6.0999999999999999E-2</c:v>
                </c:pt>
                <c:pt idx="4">
                  <c:v>6.2E-2</c:v>
                </c:pt>
                <c:pt idx="5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150</c:v>
                </c:pt>
                <c:pt idx="1">
                  <c:v>119</c:v>
                </c:pt>
                <c:pt idx="2">
                  <c:v>83</c:v>
                </c:pt>
                <c:pt idx="3">
                  <c:v>311</c:v>
                </c:pt>
                <c:pt idx="4">
                  <c:v>603</c:v>
                </c:pt>
                <c:pt idx="5">
                  <c:v>1005</c:v>
                </c:pt>
                <c:pt idx="6">
                  <c:v>1508</c:v>
                </c:pt>
                <c:pt idx="7">
                  <c:v>1801</c:v>
                </c:pt>
                <c:pt idx="8">
                  <c:v>1804</c:v>
                </c:pt>
                <c:pt idx="9">
                  <c:v>1758</c:v>
                </c:pt>
                <c:pt idx="10">
                  <c:v>2069</c:v>
                </c:pt>
                <c:pt idx="11">
                  <c:v>1902</c:v>
                </c:pt>
                <c:pt idx="12">
                  <c:v>1716</c:v>
                </c:pt>
                <c:pt idx="13">
                  <c:v>1669</c:v>
                </c:pt>
                <c:pt idx="14">
                  <c:v>1696</c:v>
                </c:pt>
                <c:pt idx="15">
                  <c:v>1504</c:v>
                </c:pt>
                <c:pt idx="16">
                  <c:v>1447</c:v>
                </c:pt>
                <c:pt idx="17">
                  <c:v>1523</c:v>
                </c:pt>
                <c:pt idx="18">
                  <c:v>1798</c:v>
                </c:pt>
                <c:pt idx="19">
                  <c:v>2181</c:v>
                </c:pt>
                <c:pt idx="20">
                  <c:v>2363</c:v>
                </c:pt>
                <c:pt idx="21">
                  <c:v>1493</c:v>
                </c:pt>
                <c:pt idx="22">
                  <c:v>567</c:v>
                </c:pt>
                <c:pt idx="23">
                  <c:v>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0.0%</c:formatCode>
                <c:ptCount val="24"/>
                <c:pt idx="0">
                  <c:v>6.8000000000000005E-2</c:v>
                </c:pt>
                <c:pt idx="1">
                  <c:v>7.4999999999999997E-2</c:v>
                </c:pt>
                <c:pt idx="2">
                  <c:v>5.2999999999999999E-2</c:v>
                </c:pt>
                <c:pt idx="3">
                  <c:v>6.2E-2</c:v>
                </c:pt>
                <c:pt idx="4">
                  <c:v>5.7000000000000002E-2</c:v>
                </c:pt>
                <c:pt idx="5">
                  <c:v>6.7000000000000004E-2</c:v>
                </c:pt>
                <c:pt idx="6">
                  <c:v>7.2999999999999995E-2</c:v>
                </c:pt>
                <c:pt idx="7">
                  <c:v>7.3999999999999996E-2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6.8000000000000005E-2</c:v>
                </c:pt>
                <c:pt idx="11">
                  <c:v>7.0000000000000007E-2</c:v>
                </c:pt>
                <c:pt idx="12">
                  <c:v>6.9000000000000006E-2</c:v>
                </c:pt>
                <c:pt idx="13">
                  <c:v>6.6000000000000003E-2</c:v>
                </c:pt>
                <c:pt idx="14">
                  <c:v>6.5000000000000002E-2</c:v>
                </c:pt>
                <c:pt idx="15">
                  <c:v>6.4000000000000001E-2</c:v>
                </c:pt>
                <c:pt idx="16">
                  <c:v>6.7000000000000004E-2</c:v>
                </c:pt>
                <c:pt idx="17">
                  <c:v>6.6000000000000003E-2</c:v>
                </c:pt>
                <c:pt idx="18">
                  <c:v>6.6000000000000003E-2</c:v>
                </c:pt>
                <c:pt idx="19">
                  <c:v>6.7000000000000004E-2</c:v>
                </c:pt>
                <c:pt idx="20">
                  <c:v>6.6000000000000003E-2</c:v>
                </c:pt>
                <c:pt idx="21">
                  <c:v>7.0000000000000007E-2</c:v>
                </c:pt>
                <c:pt idx="22">
                  <c:v>6.7000000000000004E-2</c:v>
                </c:pt>
                <c:pt idx="23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953</c:v>
                </c:pt>
                <c:pt idx="1">
                  <c:v>1238</c:v>
                </c:pt>
                <c:pt idx="2">
                  <c:v>11306</c:v>
                </c:pt>
                <c:pt idx="3">
                  <c:v>2949</c:v>
                </c:pt>
                <c:pt idx="4">
                  <c:v>1474</c:v>
                </c:pt>
                <c:pt idx="5">
                  <c:v>344</c:v>
                </c:pt>
                <c:pt idx="6">
                  <c:v>435</c:v>
                </c:pt>
                <c:pt idx="7">
                  <c:v>7654</c:v>
                </c:pt>
                <c:pt idx="8">
                  <c:v>4079</c:v>
                </c:pt>
                <c:pt idx="9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6.2E-2</c:v>
                </c:pt>
                <c:pt idx="1">
                  <c:v>5.5E-2</c:v>
                </c:pt>
                <c:pt idx="2">
                  <c:v>6.9000000000000006E-2</c:v>
                </c:pt>
                <c:pt idx="3">
                  <c:v>7.1999999999999995E-2</c:v>
                </c:pt>
                <c:pt idx="4">
                  <c:v>6.9000000000000006E-2</c:v>
                </c:pt>
                <c:pt idx="5">
                  <c:v>4.9000000000000002E-2</c:v>
                </c:pt>
                <c:pt idx="6">
                  <c:v>4.5999999999999999E-2</c:v>
                </c:pt>
                <c:pt idx="7">
                  <c:v>7.0000000000000007E-2</c:v>
                </c:pt>
                <c:pt idx="8">
                  <c:v>6.4000000000000001E-2</c:v>
                </c:pt>
                <c:pt idx="9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82320</c:v>
                </c:pt>
                <c:pt idx="1">
                  <c:v>98970</c:v>
                </c:pt>
                <c:pt idx="2">
                  <c:v>105960</c:v>
                </c:pt>
                <c:pt idx="3">
                  <c:v>118601</c:v>
                </c:pt>
                <c:pt idx="4">
                  <c:v>359520</c:v>
                </c:pt>
                <c:pt idx="5">
                  <c:v>360936</c:v>
                </c:pt>
                <c:pt idx="6">
                  <c:v>396664</c:v>
                </c:pt>
                <c:pt idx="7">
                  <c:v>404347</c:v>
                </c:pt>
                <c:pt idx="8">
                  <c:v>405490</c:v>
                </c:pt>
                <c:pt idx="9">
                  <c:v>414149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1776</c:v>
                </c:pt>
                <c:pt idx="1">
                  <c:v>2694</c:v>
                </c:pt>
                <c:pt idx="2">
                  <c:v>1762</c:v>
                </c:pt>
                <c:pt idx="3">
                  <c:v>1896</c:v>
                </c:pt>
                <c:pt idx="4">
                  <c:v>6340</c:v>
                </c:pt>
                <c:pt idx="5">
                  <c:v>2346</c:v>
                </c:pt>
                <c:pt idx="6">
                  <c:v>1809</c:v>
                </c:pt>
                <c:pt idx="7">
                  <c:v>2235</c:v>
                </c:pt>
                <c:pt idx="8">
                  <c:v>8763</c:v>
                </c:pt>
                <c:pt idx="9">
                  <c:v>1710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82320</c:v>
                </c:pt>
                <c:pt idx="1">
                  <c:v>98970</c:v>
                </c:pt>
                <c:pt idx="2">
                  <c:v>105960</c:v>
                </c:pt>
                <c:pt idx="3">
                  <c:v>118601</c:v>
                </c:pt>
                <c:pt idx="4">
                  <c:v>359520</c:v>
                </c:pt>
                <c:pt idx="5">
                  <c:v>360936</c:v>
                </c:pt>
                <c:pt idx="6">
                  <c:v>396664</c:v>
                </c:pt>
                <c:pt idx="7">
                  <c:v>404347</c:v>
                </c:pt>
                <c:pt idx="8">
                  <c:v>405490</c:v>
                </c:pt>
                <c:pt idx="9">
                  <c:v>414149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6.4</c:v>
                </c:pt>
                <c:pt idx="1">
                  <c:v>7.7</c:v>
                </c:pt>
                <c:pt idx="2">
                  <c:v>6.8</c:v>
                </c:pt>
                <c:pt idx="3">
                  <c:v>5.3</c:v>
                </c:pt>
                <c:pt idx="4">
                  <c:v>5.9</c:v>
                </c:pt>
                <c:pt idx="5">
                  <c:v>4.5</c:v>
                </c:pt>
                <c:pt idx="6">
                  <c:v>7.3</c:v>
                </c:pt>
                <c:pt idx="7">
                  <c:v>7.8</c:v>
                </c:pt>
                <c:pt idx="8">
                  <c:v>9.1</c:v>
                </c:pt>
                <c:pt idx="9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8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4548902925870749E-2"/>
          <c:y val="0.15390501525124756"/>
          <c:w val="0.95090219414825849"/>
          <c:h val="0.7499968369344833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26732</c:v>
                </c:pt>
                <c:pt idx="1">
                  <c:v>3325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4-413E-AECE-3B9F21394A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543992520"/>
        <c:axId val="457026720"/>
        <c:axId val="0"/>
      </c:bar3DChart>
      <c:catAx>
        <c:axId val="5439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26720"/>
        <c:crosses val="autoZero"/>
        <c:auto val="1"/>
        <c:lblAlgn val="ctr"/>
        <c:lblOffset val="100"/>
        <c:noMultiLvlLbl val="0"/>
      </c:catAx>
      <c:valAx>
        <c:axId val="45702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399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D092-8803-4EFC-93F3-BE60232A69A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48A-9952-4A84-9256-9A80A574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F3AE-A4AB-4AD3-89A3-D152EE3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E3FEC-D090-4B57-8F8E-8DF5409B0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5B0E-76CF-4103-8D24-2CB7E599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9917-6A65-4F54-AF53-817B877B0D23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CE28-79CB-4AC3-99BC-5FEBBF3D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A149-55BF-4B1F-BA12-0CC28841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9C00-35BB-4404-AC7B-A1B9428B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25F18-3D16-4D28-AC69-C45EC873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3BCA-CAE6-4CC4-816E-4832F21D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62D1-EB85-4484-A8E4-1E2C0DE91A1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9787-FED4-4B70-8408-8DF0C1E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7B44-8477-4DCA-975A-6956E6A5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CD95D-5BB0-40AE-AED7-C7000EAE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8D64-3198-4691-9CDE-27538D6B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B70B-94D6-4C0F-9623-3BD5416F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C2-5F38-4D9B-A22E-6A9D0B3A2A9A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F00E-74D7-4BBD-87C6-27A138A2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53FE-3B52-4DD4-AAE2-A463B9CC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9C58-69C3-4E27-B30F-D9AC43F1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015B-3EBE-4B2D-B5C9-7A33C089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BE7B-C9C4-42D9-AC52-EB0ED7A1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409E-F016-44C4-B9B2-4FB54EFAEBC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3644-EB1E-41A2-826A-4620FC8A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BD6E-7D73-4829-9CB4-C6490F53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A48-90E8-4896-B8C5-C53152B7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622C-362D-4B3B-9A3A-57CFE9D8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DF04-1D89-456D-AF8F-AC72C061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911-2DE6-4CE7-9F74-AF4050496C23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D289-086F-48E6-AC13-4C0C7DB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5766-1894-4C29-A2D5-E3C03478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3561-C258-48DA-ABC0-DBA5FDA6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ED3-1F4B-413F-8234-44ECE446C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8ED28-A4FA-44FE-A017-64A0B4C97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261F-51AE-45E9-BBAD-87708F74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68C-D693-483C-AF43-727B49C789F1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FECB-C39D-4CE8-B70D-66AD175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5142-89D3-4FE9-A08B-7A2A998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E6C-42EF-46B4-918F-277E10DB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11B8-9D1D-4C56-9981-4C9E2BBC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4048-82B9-42FD-85EF-FB205700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6A2AA-1455-4900-B25E-0D099B7A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658E-9567-4666-BFD0-3FF66BC7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5623-9FCE-4ED8-AC19-4EE28824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8682-D3AA-4A0C-AA10-47F3629E3945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3A75C-97B0-42E5-B762-EA4C27E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31F80-856D-445E-8B69-1EB4D3A7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B8E4-EB97-4BC2-851E-13D1A71E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9274F-8622-4BAE-88FF-398D2E93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B65-2E8B-41C1-B98D-ABEACA210DE0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6FC2-0A2F-40A7-9605-0C8B6E33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E5E9-8B1E-41F0-93CD-46E26E83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DB265-8966-40BD-B055-F72F32E7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B27B-8FBC-4176-9B3B-94D15F77A265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FB94-4E51-41D9-84D9-2C4BA22A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DEC6-2CE2-4DED-BFA3-85088535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0BDD-8E47-49F0-AD1B-58B5E0CA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550B-0CAC-4289-B7B0-022622B2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B43C-1DA0-407D-80A4-0FDE07C8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14BB2-56FB-4988-97CB-BAD5FB36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2425-12AE-4490-9C24-F4C69260DAE3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E8F6-6019-4424-A776-FB03FEDE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111ED-9C6C-4B8C-9FB6-D02335C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4D30-52EE-4FB6-AFBC-8368518C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1384C-D373-46B3-930F-7CEDE08F6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FFCB-D036-4492-800D-F6FD8E9C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91AA-DD38-4185-BB6F-2A364993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F22F-0071-4F6E-B4EC-50C980AF8B80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33F7-C8FF-4CD6-8137-B4CE2499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Ricky K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E79A-D490-4F80-AA2D-EB950DFF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0DFC9-35AC-4F04-A0F7-9FF1EFAB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E810-9BB3-4A99-8869-1E9A589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178C-2AAD-41B2-BB65-1FE43AC4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90A6-6C22-4A10-9F62-AB2C3D535898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FE9B-C3AE-4F6A-9328-6CDD7425E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Ricky K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1804-604D-478C-8499-27B26CD6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FSA/Click_through_rate/blob/main/ds_challeng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4.sv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7218-EA74-4FBF-B4BF-88D133CBC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err="1">
                <a:solidFill>
                  <a:schemeClr val="bg1"/>
                </a:solidFill>
              </a:rPr>
              <a:t>Upflowy</a:t>
            </a:r>
            <a:r>
              <a:rPr lang="en-US" b="1" dirty="0">
                <a:solidFill>
                  <a:schemeClr val="bg1"/>
                </a:solidFill>
              </a:rPr>
              <a:t> 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0B120-9902-4CE7-8374-4F0652969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Date: 1 April 2022</a:t>
            </a:r>
          </a:p>
          <a:p>
            <a:r>
              <a:rPr lang="en-US" dirty="0">
                <a:solidFill>
                  <a:schemeClr val="bg1"/>
                </a:solidFill>
              </a:rPr>
              <a:t>By: Ricky K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58F46-0F48-4BB3-B7B9-F3DD50C5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1506-1986-466B-A7C3-FAA2B0BE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campaign_id</a:t>
            </a:r>
            <a:r>
              <a:rPr lang="en-US" dirty="0">
                <a:solidFill>
                  <a:schemeClr val="bg1"/>
                </a:solidFill>
              </a:rPr>
              <a:t>, SUM(</a:t>
            </a:r>
            <a:r>
              <a:rPr lang="en-US" dirty="0" err="1">
                <a:solidFill>
                  <a:schemeClr val="bg1"/>
                </a:solidFill>
              </a:rPr>
              <a:t>is_click</a:t>
            </a:r>
            <a:r>
              <a:rPr lang="en-US" dirty="0">
                <a:solidFill>
                  <a:schemeClr val="bg1"/>
                </a:solidFill>
              </a:rPr>
              <a:t>) as CTR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ad_click_prediction_train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GROUP BY </a:t>
            </a:r>
            <a:r>
              <a:rPr lang="en-US" dirty="0" err="1">
                <a:solidFill>
                  <a:schemeClr val="bg1"/>
                </a:solidFill>
              </a:rPr>
              <a:t>campaign_id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ORDER BY CTR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LIMIT 5;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Query to retrieve top 5 campaign id by click through rate in the table </a:t>
            </a:r>
            <a:r>
              <a:rPr lang="en-US" sz="2000" dirty="0" err="1">
                <a:solidFill>
                  <a:schemeClr val="accent2"/>
                </a:solidFill>
              </a:rPr>
              <a:t>ad_click_prediction_train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C4CC2-002F-4CF5-A46E-A33A536FC51A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SQL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72F8500-A9F6-41C2-9A3C-FADF012B8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r="5431"/>
          <a:stretch/>
        </p:blipFill>
        <p:spPr>
          <a:xfrm>
            <a:off x="8326876" y="1336430"/>
            <a:ext cx="3026923" cy="3393843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F46F-457A-4008-BE9E-E1971079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65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Machine Learning – Question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1562163"/>
            <a:ext cx="5770124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can use the </a:t>
            </a:r>
            <a:r>
              <a:rPr lang="en-US" sz="1600" dirty="0" err="1">
                <a:solidFill>
                  <a:schemeClr val="bg1"/>
                </a:solidFill>
              </a:rPr>
              <a:t>CatBoost</a:t>
            </a:r>
            <a:r>
              <a:rPr lang="en-US" sz="1600" dirty="0">
                <a:solidFill>
                  <a:schemeClr val="bg1"/>
                </a:solidFill>
              </a:rPr>
              <a:t> model to determine our target's most helpful feature. </a:t>
            </a:r>
            <a:r>
              <a:rPr lang="en-US" sz="1600" dirty="0" err="1">
                <a:solidFill>
                  <a:schemeClr val="bg1"/>
                </a:solidFill>
              </a:rPr>
              <a:t>CatBoost</a:t>
            </a:r>
            <a:r>
              <a:rPr lang="en-US" sz="1600" dirty="0">
                <a:solidFill>
                  <a:schemeClr val="bg1"/>
                </a:solidFill>
              </a:rPr>
              <a:t> works well for a categorical feature like this dataset. It is also faster in terms of computation compared to </a:t>
            </a:r>
            <a:r>
              <a:rPr lang="en-US" sz="1600" dirty="0" err="1">
                <a:solidFill>
                  <a:schemeClr val="bg1"/>
                </a:solidFill>
              </a:rPr>
              <a:t>XGBoost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Alternatively, we can approach a voting system to determine the best feature using multiple models. (</a:t>
            </a:r>
            <a:r>
              <a:rPr lang="en-US" sz="1600" dirty="0" err="1">
                <a:solidFill>
                  <a:schemeClr val="bg1"/>
                </a:solidFill>
              </a:rPr>
              <a:t>Catboost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Randomforest</a:t>
            </a:r>
            <a:r>
              <a:rPr lang="en-US" sz="1600" dirty="0">
                <a:solidFill>
                  <a:schemeClr val="bg1"/>
                </a:solidFill>
              </a:rPr>
              <a:t>, Logistic,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Forward &amp; backward feature selection is another option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Implement Lasso Regression to shrink the coefficient to remove less useful features. 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754207-28E2-4F9F-8C7F-02B1AEC65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60030" b="-1"/>
          <a:stretch/>
        </p:blipFill>
        <p:spPr>
          <a:xfrm>
            <a:off x="7647839" y="1349857"/>
            <a:ext cx="3342288" cy="3747436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47897-93EB-4759-B509-032AFECA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65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Machine Learning – Question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1562163"/>
            <a:ext cx="5770124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a real-time prediction system, we favor a model with speed over accuracy. Because high latency may discourage the user from using the feature. In addition, It may come with a higher cost due to computation and memory factors.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model implementation needs to be aligned with the business objective and satisfy stakeholders’ goals.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 will commence with the </a:t>
            </a:r>
            <a:r>
              <a:rPr lang="en-US" sz="1600" dirty="0" err="1">
                <a:solidFill>
                  <a:schemeClr val="bg1"/>
                </a:solidFill>
              </a:rPr>
              <a:t>CatBoost</a:t>
            </a:r>
            <a:r>
              <a:rPr lang="en-US" sz="1600" dirty="0">
                <a:solidFill>
                  <a:schemeClr val="bg1"/>
                </a:solidFill>
              </a:rPr>
              <a:t> model due to its objective of solving categorical data. Higher accuracy leads to optimal business decisions.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FF05C54-D04E-4EEB-A232-EC650E0D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69" y="1916349"/>
            <a:ext cx="5519555" cy="3610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75DD5-CD04-4341-B57B-7A1401E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65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Machine Learning – Question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1562163"/>
            <a:ext cx="5770124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dataset is highly imbalanced. This is a rare-event binary classification problem.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Therefore, the overall accuracy may mislead the model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want to be able to extract a model with high precision. In another word, how often does the model correctly predict clicked user? The ideal metrics 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Precision (False Positive)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F1-Score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ROC score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C46BB6-E0E7-4FB8-A10A-C2FA76DC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96" y="1788023"/>
            <a:ext cx="5468128" cy="3521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25CA1-3DE6-4559-A74F-AA040A6B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65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Recommendation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59431" y="1631490"/>
            <a:ext cx="9145295" cy="4234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have the 2 golden time window that would be best to yield CTR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13A989-C303-41D3-BD4E-55A69BB890C1}"/>
              </a:ext>
            </a:extLst>
          </p:cNvPr>
          <p:cNvSpPr/>
          <p:nvPr/>
        </p:nvSpPr>
        <p:spPr>
          <a:xfrm>
            <a:off x="6627304" y="1631490"/>
            <a:ext cx="1719742" cy="4394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10-11am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8707D5-1698-430F-A23F-DA503D6BE265}"/>
              </a:ext>
            </a:extLst>
          </p:cNvPr>
          <p:cNvSpPr/>
          <p:nvPr/>
        </p:nvSpPr>
        <p:spPr>
          <a:xfrm>
            <a:off x="8489659" y="1631491"/>
            <a:ext cx="1719742" cy="4394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7-8 pm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C2B5E-8E5D-4D55-9274-A2A7389D9885}"/>
              </a:ext>
            </a:extLst>
          </p:cNvPr>
          <p:cNvSpPr txBox="1"/>
          <p:nvPr/>
        </p:nvSpPr>
        <p:spPr>
          <a:xfrm>
            <a:off x="359431" y="2713670"/>
            <a:ext cx="9145295" cy="4234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Best day of week to yield CTR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9AF9E-9055-4CC5-957E-AE7E11D69217}"/>
              </a:ext>
            </a:extLst>
          </p:cNvPr>
          <p:cNvSpPr/>
          <p:nvPr/>
        </p:nvSpPr>
        <p:spPr>
          <a:xfrm>
            <a:off x="6627304" y="2697657"/>
            <a:ext cx="1719742" cy="4394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D6DBB1-D39B-4CCC-8C18-DDFB257E7F59}"/>
              </a:ext>
            </a:extLst>
          </p:cNvPr>
          <p:cNvSpPr/>
          <p:nvPr/>
        </p:nvSpPr>
        <p:spPr>
          <a:xfrm>
            <a:off x="8489659" y="2697658"/>
            <a:ext cx="1719742" cy="4394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83D3B3-EF8D-4FC5-BA7E-77760C0CB276}"/>
              </a:ext>
            </a:extLst>
          </p:cNvPr>
          <p:cNvSpPr/>
          <p:nvPr/>
        </p:nvSpPr>
        <p:spPr>
          <a:xfrm>
            <a:off x="10352014" y="2697658"/>
            <a:ext cx="1719742" cy="4394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26688-D317-43C3-8902-34460975E26C}"/>
              </a:ext>
            </a:extLst>
          </p:cNvPr>
          <p:cNvSpPr txBox="1"/>
          <p:nvPr/>
        </p:nvSpPr>
        <p:spPr>
          <a:xfrm>
            <a:off x="359431" y="3778705"/>
            <a:ext cx="9145295" cy="4234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Campaign 405490 is the most effective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BF1733F-D6D2-4A70-8CF0-F524E3DB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1255" y="353322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FFE07A-4682-4687-AFFA-B59BEE2A8405}"/>
              </a:ext>
            </a:extLst>
          </p:cNvPr>
          <p:cNvSpPr txBox="1"/>
          <p:nvPr/>
        </p:nvSpPr>
        <p:spPr>
          <a:xfrm>
            <a:off x="359431" y="4843739"/>
            <a:ext cx="9145295" cy="4234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We need to consider the practical boundary in term of Traffic vs CTR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DF6CCC-916D-4888-B5FE-4E628025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65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Additional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1562163"/>
            <a:ext cx="5770124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Customer Segment Analysis – Group customers based on their behaviour for a personalized marketing campaigns.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Forecasting Models - Estimating the future trends for adaptability and contingency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548A4-9117-4037-99A8-965BE2D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F294-5DF9-4F76-876F-205DA40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– Notebook’s codes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B1CA-5AD2-4DAA-ABCF-63F651D2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https://github.com/RickFSA/Click_through_rate/blob/main/ds_challenge.ipynb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8AEE-6B5B-48A9-960B-AD6FB6C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A4CD7-D981-4A41-8D4A-99B680A91B4D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7A841-0C35-4A20-B667-BA009091EAD3}"/>
              </a:ext>
            </a:extLst>
          </p:cNvPr>
          <p:cNvSpPr txBox="1"/>
          <p:nvPr/>
        </p:nvSpPr>
        <p:spPr>
          <a:xfrm>
            <a:off x="1131219" y="1377605"/>
            <a:ext cx="4673963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Data 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EDA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SQL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Machine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Recommendation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Additional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9CB48-5139-4D75-9D56-28EE6BA6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A4CD7-D981-4A41-8D4A-99B680A91B4D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Data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7A841-0C35-4A20-B667-BA009091EAD3}"/>
              </a:ext>
            </a:extLst>
          </p:cNvPr>
          <p:cNvSpPr txBox="1"/>
          <p:nvPr/>
        </p:nvSpPr>
        <p:spPr>
          <a:xfrm>
            <a:off x="1131219" y="1889333"/>
            <a:ext cx="716549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463K observation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15 features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features are qualitative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Imbalanced dataset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covered 6 days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Extracted on Kaggle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9CB48-5139-4D75-9D56-28EE6BA6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EDA – CTR by Day of 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243A0-B271-4B26-B068-C58A6D39EF89}"/>
              </a:ext>
            </a:extLst>
          </p:cNvPr>
          <p:cNvSpPr txBox="1"/>
          <p:nvPr/>
        </p:nvSpPr>
        <p:spPr>
          <a:xfrm>
            <a:off x="10434536" y="1030015"/>
            <a:ext cx="175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*CTR – Click through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69C76-EE8E-4860-A501-C0F6F781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11990"/>
              </p:ext>
            </p:extLst>
          </p:nvPr>
        </p:nvGraphicFramePr>
        <p:xfrm>
          <a:off x="325876" y="1632323"/>
          <a:ext cx="5690682" cy="379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388771-2953-4BB6-9BA9-A45AA0AA8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846585"/>
              </p:ext>
            </p:extLst>
          </p:nvPr>
        </p:nvGraphicFramePr>
        <p:xfrm>
          <a:off x="6175442" y="1632323"/>
          <a:ext cx="5690682" cy="379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5555323"/>
            <a:ext cx="1108315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Highest CTR on Monday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Start &amp; End of Week (Mon, Tues, Sun) tend to have higher CTR compared to Mid of Week (Wed, Thurs, Fri)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0C500F-CE32-4DBB-800C-3B0BF07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EDA – CTR by Hour of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243A0-B271-4B26-B068-C58A6D39EF89}"/>
              </a:ext>
            </a:extLst>
          </p:cNvPr>
          <p:cNvSpPr txBox="1"/>
          <p:nvPr/>
        </p:nvSpPr>
        <p:spPr>
          <a:xfrm>
            <a:off x="10434536" y="1030015"/>
            <a:ext cx="175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*CTR – Click through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69C76-EE8E-4860-A501-C0F6F781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268241"/>
              </p:ext>
            </p:extLst>
          </p:nvPr>
        </p:nvGraphicFramePr>
        <p:xfrm>
          <a:off x="1" y="1426947"/>
          <a:ext cx="12192000" cy="206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388771-2953-4BB6-9BA9-A45AA0AA8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95124"/>
              </p:ext>
            </p:extLst>
          </p:nvPr>
        </p:nvGraphicFramePr>
        <p:xfrm>
          <a:off x="1" y="3491135"/>
          <a:ext cx="12192000" cy="206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5555323"/>
            <a:ext cx="1108315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8 pm has the highest CTR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Surprisingly, 1am has the highest proportion. Perhaps, user may have minimal distraction and time during this period.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703DA-3F31-4EB8-84FF-48636758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EDA – CTR by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243A0-B271-4B26-B068-C58A6D39EF89}"/>
              </a:ext>
            </a:extLst>
          </p:cNvPr>
          <p:cNvSpPr txBox="1"/>
          <p:nvPr/>
        </p:nvSpPr>
        <p:spPr>
          <a:xfrm>
            <a:off x="10434536" y="1030015"/>
            <a:ext cx="175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*CTR – Click through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69C76-EE8E-4860-A501-C0F6F781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988436"/>
              </p:ext>
            </p:extLst>
          </p:nvPr>
        </p:nvGraphicFramePr>
        <p:xfrm>
          <a:off x="1" y="1426947"/>
          <a:ext cx="12192000" cy="206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388771-2953-4BB6-9BA9-A45AA0AA8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878186"/>
              </p:ext>
            </p:extLst>
          </p:nvPr>
        </p:nvGraphicFramePr>
        <p:xfrm>
          <a:off x="1" y="3491135"/>
          <a:ext cx="12192000" cy="206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5555323"/>
            <a:ext cx="1108315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Product C has the highest CTR due to their substantial traffic/leads.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Product J yielded the highest CTR proportion despite their lower traffic/leads.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4EF2B-67D4-4A34-AE9D-9606E5C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EDA – CTR by Campaign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243A0-B271-4B26-B068-C58A6D39EF89}"/>
              </a:ext>
            </a:extLst>
          </p:cNvPr>
          <p:cNvSpPr txBox="1"/>
          <p:nvPr/>
        </p:nvSpPr>
        <p:spPr>
          <a:xfrm>
            <a:off x="10434536" y="1030015"/>
            <a:ext cx="175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*CTR – Click through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69C76-EE8E-4860-A501-C0F6F781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747866"/>
              </p:ext>
            </p:extLst>
          </p:nvPr>
        </p:nvGraphicFramePr>
        <p:xfrm>
          <a:off x="1" y="1426947"/>
          <a:ext cx="12192000" cy="206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388771-2953-4BB6-9BA9-A45AA0AA8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224750"/>
              </p:ext>
            </p:extLst>
          </p:nvPr>
        </p:nvGraphicFramePr>
        <p:xfrm>
          <a:off x="1" y="3491135"/>
          <a:ext cx="12192000" cy="206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283931" y="5611682"/>
            <a:ext cx="11083152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Campaign 405490 is the most effective in term of CTR and cost-effective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 were mostly interested in product C for campaign 405490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15% of successful Click Through for campaign 405490 was between 19:00-20:00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732D4-74B0-4BF9-9A4C-ACE55B75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B1CAE3-C3D1-4E84-B1AA-8EA8681ED81B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EDA – CTR by Day of 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243A0-B271-4B26-B068-C58A6D39EF89}"/>
              </a:ext>
            </a:extLst>
          </p:cNvPr>
          <p:cNvSpPr txBox="1"/>
          <p:nvPr/>
        </p:nvSpPr>
        <p:spPr>
          <a:xfrm>
            <a:off x="10434536" y="1030015"/>
            <a:ext cx="175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*CTR – Click through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69C76-EE8E-4860-A501-C0F6F781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481536"/>
              </p:ext>
            </p:extLst>
          </p:nvPr>
        </p:nvGraphicFramePr>
        <p:xfrm>
          <a:off x="325876" y="1632323"/>
          <a:ext cx="5690682" cy="379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388771-2953-4BB6-9BA9-A45AA0AA8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932419"/>
              </p:ext>
            </p:extLst>
          </p:nvPr>
        </p:nvGraphicFramePr>
        <p:xfrm>
          <a:off x="6175442" y="1632323"/>
          <a:ext cx="5690682" cy="379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C8A507-7CFC-47A0-B166-1DD066074FE7}"/>
              </a:ext>
            </a:extLst>
          </p:cNvPr>
          <p:cNvSpPr txBox="1"/>
          <p:nvPr/>
        </p:nvSpPr>
        <p:spPr>
          <a:xfrm>
            <a:off x="325876" y="5555323"/>
            <a:ext cx="1108315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platform tends to favor the male gender compared to female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CTR rate between male &amp; female isn’t significance. The different is only 0.4% </a:t>
            </a:r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75712415-2569-45EF-B321-61534411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7935" y="4133268"/>
            <a:ext cx="631680" cy="631680"/>
          </a:xfrm>
          <a:prstGeom prst="rect">
            <a:avLst/>
          </a:prstGeom>
        </p:spPr>
      </p:pic>
      <p:pic>
        <p:nvPicPr>
          <p:cNvPr id="10" name="Graphic 9" descr="Woman with solid fill">
            <a:extLst>
              <a:ext uri="{FF2B5EF4-FFF2-40B4-BE49-F238E27FC236}">
                <a16:creationId xmlns:a16="http://schemas.microsoft.com/office/drawing/2014/main" id="{A88D5BF4-E99E-4DC5-9C70-7101CF41D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0662" y="4133268"/>
            <a:ext cx="631680" cy="63168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4A507B10-3C7A-4424-869C-37AD57F41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658" y="4133268"/>
            <a:ext cx="631680" cy="63168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C8EFFDE-1AF6-43AA-BEBD-A12A14A4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BDAFD-2466-415A-8131-7263D95B4B08}"/>
              </a:ext>
            </a:extLst>
          </p:cNvPr>
          <p:cNvSpPr txBox="1"/>
          <p:nvPr/>
        </p:nvSpPr>
        <p:spPr>
          <a:xfrm>
            <a:off x="3318753" y="398834"/>
            <a:ext cx="5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Hypothesis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F5114-5157-4314-BF71-1212A0B1A4A9}"/>
              </a:ext>
            </a:extLst>
          </p:cNvPr>
          <p:cNvSpPr txBox="1"/>
          <p:nvPr/>
        </p:nvSpPr>
        <p:spPr>
          <a:xfrm>
            <a:off x="822121" y="1755110"/>
            <a:ext cx="8741329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There are no significant differences between male &amp; female CTR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can use Z-test to find supporting evidence to the claim (100 samples &amp; Binomial distribution)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data indicated high CTR between the 10-11 am window &amp; 7-8 pm window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069E-BC7C-4CEC-8DE3-0540A4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729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Upflowy Data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– Notebook’s codes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Khanh Nguyen</dc:creator>
  <cp:lastModifiedBy>Ricky Khanh Nguyen</cp:lastModifiedBy>
  <cp:revision>4</cp:revision>
  <dcterms:created xsi:type="dcterms:W3CDTF">2022-03-31T22:01:25Z</dcterms:created>
  <dcterms:modified xsi:type="dcterms:W3CDTF">2022-04-01T05:20:32Z</dcterms:modified>
</cp:coreProperties>
</file>