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  <p:sldMasterId id="2147483799" r:id="rId2"/>
  </p:sldMasterIdLst>
  <p:notesMasterIdLst>
    <p:notesMasterId r:id="rId13"/>
  </p:notesMasterIdLst>
  <p:handoutMasterIdLst>
    <p:handoutMasterId r:id="rId14"/>
  </p:handoutMasterIdLst>
  <p:sldIdLst>
    <p:sldId id="271" r:id="rId3"/>
    <p:sldId id="256" r:id="rId4"/>
    <p:sldId id="269" r:id="rId5"/>
    <p:sldId id="258" r:id="rId6"/>
    <p:sldId id="264" r:id="rId7"/>
    <p:sldId id="266" r:id="rId8"/>
    <p:sldId id="268" r:id="rId9"/>
    <p:sldId id="267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EB4256-1559-48C0-BD23-1890F8367EF5}">
          <p14:sldIdLst>
            <p14:sldId id="271"/>
            <p14:sldId id="256"/>
          </p14:sldIdLst>
        </p14:section>
        <p14:section name="Section A" id="{AF792594-8398-47B9-99BE-0F8E32C11B40}">
          <p14:sldIdLst>
            <p14:sldId id="269"/>
            <p14:sldId id="258"/>
            <p14:sldId id="264"/>
          </p14:sldIdLst>
        </p14:section>
        <p14:section name="Section B" id="{586E6219-F6A4-487C-B1FB-0C45B806DB78}">
          <p14:sldIdLst>
            <p14:sldId id="266"/>
            <p14:sldId id="268"/>
          </p14:sldIdLst>
        </p14:section>
        <p14:section name="Section C" id="{153C01DF-592F-451D-BE71-06F21A840781}">
          <p14:sldIdLst>
            <p14:sldId id="267"/>
            <p14:sldId id="265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ky Khanh Nguyen" initials="RKN" lastIdx="22" clrIdx="0">
    <p:extLst>
      <p:ext uri="{19B8F6BF-5375-455C-9EA6-DF929625EA0E}">
        <p15:presenceInfo xmlns:p15="http://schemas.microsoft.com/office/powerpoint/2012/main" userId="c3b032b6e18a0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B0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21:38:27.194" idx="3">
    <p:pos x="10" y="10"/>
    <p:text>Welcome and thankyou for being here today.</p:text>
    <p:extLst>
      <p:ext uri="{C676402C-5697-4E1C-873F-D02D1690AC5C}">
        <p15:threadingInfo xmlns:p15="http://schemas.microsoft.com/office/powerpoint/2012/main" timeZoneBias="-600"/>
      </p:ext>
    </p:extLst>
  </p:cm>
  <p:cm authorId="1" dt="2020-07-30T21:39:01.184" idx="4">
    <p:pos x="106" y="106"/>
    <p:text>Today, I am introduce Project WeatherX</p:text>
    <p:extLst>
      <p:ext uri="{C676402C-5697-4E1C-873F-D02D1690AC5C}">
        <p15:threadingInfo xmlns:p15="http://schemas.microsoft.com/office/powerpoint/2012/main" timeZoneBias="-600"/>
      </p:ext>
    </p:extLst>
  </p:cm>
  <p:cm authorId="1" dt="2020-07-30T21:40:08.733" idx="6">
    <p:pos x="202" y="202"/>
    <p:text>What is weatherX ?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21:43:33.648" idx="9">
    <p:pos x="10" y="10"/>
    <p:text>Tell me bring us back to November 28 2018. On this day, we have 105 mm of rain in just 2 hours, between 5.30-7.30am.</p:text>
    <p:extLst>
      <p:ext uri="{C676402C-5697-4E1C-873F-D02D1690AC5C}">
        <p15:threadingInfo xmlns:p15="http://schemas.microsoft.com/office/powerpoint/2012/main" timeZoneBias="-600"/>
      </p:ext>
    </p:extLst>
  </p:cm>
  <p:cm authorId="1" dt="2020-07-30T21:45:04.533" idx="10">
    <p:pos x="106" y="106"/>
    <p:text>105 mm of rain is the expected amount of rainfall for the entire month of November.</p:text>
    <p:extLst>
      <p:ext uri="{C676402C-5697-4E1C-873F-D02D1690AC5C}">
        <p15:threadingInfo xmlns:p15="http://schemas.microsoft.com/office/powerpoint/2012/main" timeZoneBias="-600"/>
      </p:ext>
    </p:extLst>
  </p:cm>
  <p:cm authorId="1" dt="2020-07-30T21:47:35.551" idx="11">
    <p:pos x="202" y="202"/>
    <p:text>Due to this, NSW has suffered a desvatasing damage</p:text>
    <p:extLst>
      <p:ext uri="{C676402C-5697-4E1C-873F-D02D1690AC5C}">
        <p15:threadingInfo xmlns:p15="http://schemas.microsoft.com/office/powerpoint/2012/main" timeZoneBias="-600"/>
      </p:ext>
    </p:extLst>
  </p:cm>
  <p:cm authorId="1" dt="2020-07-30T21:48:40.317" idx="12">
    <p:pos x="298" y="298"/>
    <p:text>we recieved 500 calls for assistance. we have 12 urgent for flood rescues . Downed power lines and thousands of home lost power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21:56:36.806" idx="18">
    <p:pos x="10" y="10"/>
    <p:text>To answer this question. i have to take u to this bar graph.</p:text>
    <p:extLst>
      <p:ext uri="{C676402C-5697-4E1C-873F-D02D1690AC5C}">
        <p15:threadingInfo xmlns:p15="http://schemas.microsoft.com/office/powerpoint/2012/main" timeZoneBias="-600"/>
      </p:ext>
    </p:extLst>
  </p:cm>
  <p:cm authorId="1" dt="2020-07-30T21:57:44.734" idx="19">
    <p:pos x="106" y="106"/>
    <p:text>This graph shown the average rainfall in sydney from 1982 to 2012.</p:text>
    <p:extLst>
      <p:ext uri="{C676402C-5697-4E1C-873F-D02D1690AC5C}">
        <p15:threadingInfo xmlns:p15="http://schemas.microsoft.com/office/powerpoint/2012/main" timeZoneBias="-600"/>
      </p:ext>
    </p:extLst>
  </p:cm>
  <p:cm authorId="1" dt="2020-07-30T21:58:23.147" idx="20">
    <p:pos x="202" y="202"/>
    <p:text>As you can see the column in Nov shown roughly a bit over 100 mm for the entire month</p:text>
    <p:extLst>
      <p:ext uri="{C676402C-5697-4E1C-873F-D02D1690AC5C}">
        <p15:threadingInfo xmlns:p15="http://schemas.microsoft.com/office/powerpoint/2012/main" timeZoneBias="-600"/>
      </p:ext>
    </p:extLst>
  </p:cm>
  <p:cm authorId="1" dt="2020-07-30T21:59:04.744" idx="21">
    <p:pos x="298" y="298"/>
    <p:text>It is quite accurate in term of predicting the whole month. However, it doesnt tell u the distribution of rainfall within that month.</p:text>
    <p:extLst>
      <p:ext uri="{C676402C-5697-4E1C-873F-D02D1690AC5C}">
        <p15:threadingInfo xmlns:p15="http://schemas.microsoft.com/office/powerpoint/2012/main" timeZoneBias="-600"/>
      </p:ext>
    </p:extLst>
  </p:cm>
  <p:cm authorId="1" dt="2020-07-30T21:59:49.065" idx="22">
    <p:pos x="394" y="394"/>
    <p:text>And our weather forecast will average out the amount of rainfall to each individual days with the possible rainfall between  3mm</p:text>
    <p:extLst>
      <p:ext uri="{C676402C-5697-4E1C-873F-D02D1690AC5C}">
        <p15:threadingInfo xmlns:p15="http://schemas.microsoft.com/office/powerpoint/2012/main" timeZoneBias="-6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1F711D-E453-41E8-8935-C0E583F260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3B278-1BBB-4263-A25F-A8D0FE2A7D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6420B-0FF4-4CF7-8F6A-A3D06CF12723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B74F7-B141-40F3-ADE0-A41828F967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BF598-806E-4097-8FD7-6197869B97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1BB-1723-4A86-B68F-0C57A31E3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8472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A6247-35CA-4189-9769-69D1D3028A3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07D7-A1BD-4BAE-A202-4AB7B6C8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28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107D7-A1BD-4BAE-A202-4AB7B6C83C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17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107D7-A1BD-4BAE-A202-4AB7B6C83C44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B62B87C-F080-49AC-9BB0-64A474692C2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0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34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5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1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144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1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871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55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66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574F-C8DC-4E7C-9BFE-C3C0FA427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5D2C3-F8DB-4589-8896-C4041D8E2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7F45-DE7E-4259-97D4-E5A984A4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BC2C-6B9D-4C56-8CD1-E0E9BFA1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9583-E17C-4955-813F-AC64A60E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1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7716-BF45-4E9F-9B53-3D17599F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14CC-265D-4B9B-B0B6-19D5D6625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CF119-9ABF-4B7D-A7B6-AC0D06D5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48D3-7CB3-4C0F-9944-D419F7FA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E8A9-35E2-43E9-A6CE-241E3C9C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3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22F6-B4A8-4D3D-B0C9-42DA58EA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5AAA2-A47C-4878-A665-5B6D7AA5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9676D-7BBE-4EC4-AB06-60FFCF6A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B020D-2959-41AD-B378-47F269E4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EE0F-2EC9-449E-A4B3-86E809E8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2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7C59-C0C7-4187-B641-6AD8B084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8EC1-59CB-4795-9C7A-F9127D1E0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56499-DACD-4B33-8D13-E37218EF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AB926-8A6C-4383-9984-C533B5D8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44B32-2481-401C-9345-4FC08A3A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5F15-D484-4796-A396-E517D2B9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6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C73E-34A0-405B-AD28-82BA4F47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B4349-B8FB-44EE-A06C-4930129F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DF6ED-7D78-4DFD-AD92-2CCADA8EA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995DA-7891-4474-9292-3E413FF85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AA50B-00A1-4575-B941-B47D3F9CF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771A9-CFC0-436A-BBEF-DC450DE0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226DC-19CF-4D2D-B10E-D3F0201E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A8FC4-C40B-4F11-B232-1A4CD341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80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0082-7DD0-4111-B673-43549052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49BBD-9297-4239-9F28-9FCA1691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FBD7D-9EF0-4E05-932C-20A95AD0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57A6C-4596-43FB-B7DF-E383E43C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5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51C32-3574-420A-99DC-C287B683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A93BD-9D84-41EF-B203-9A699D27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68AA8-7F06-44AA-8BED-6BE95C2B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63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DF31-B8F8-4E90-8BAC-D96902D5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B38C-05BA-409F-B306-75186E38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8D003-06B0-4CED-B6D0-C50F0BBFB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C977E-6B2B-431A-9067-CC939D11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A82B9-15FF-4373-B4DE-A9BD22E6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FBE4-735A-420A-BDD8-394E5892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97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1AF4-E7B7-428D-BCF4-B6084F94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BDCCD-91C6-4C16-89B6-D999770FD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B0873-1A25-4297-A594-412261FEB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D0B2A-D406-4C5E-8DDB-89646986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38980-5F07-4929-95F4-6AC85E04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CA017-59C2-4C1C-9222-944E17EE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5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E000-2E30-44FB-8F3C-B6BE0EA8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38A8B-A77B-48FE-A5B1-F62608321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63A2-D669-40F9-9DE6-9086E940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32D7-9EC5-4CA0-A437-45DA4BCF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1B15A-5B1E-4810-916D-12E3FCA7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63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040AD-D079-434B-A169-4EE9BDDA3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1E843-95D5-4365-A4DA-D16D64DDC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D7E0-45A3-497B-A5C8-297AB7B4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ACEAB-87A7-4A0A-80DB-2D9020D7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6F3B-7707-4B96-83C0-E3F54829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5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3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8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5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7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27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15C2A-16C7-4B12-B778-6E0F6744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201CE-FB53-40CE-8183-9FFB2EE45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4AB8-6CFE-47E6-A530-8A5DC7D66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EA35-FDD2-4360-B5B7-D3157754869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628C-99B3-4BC7-BF27-FE409ED2F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F448-CB06-491A-B524-A893DFBD3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966A-ED5E-4847-88B5-A5DEEC5F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comments" Target="../comments/comment1.xml"/><Relationship Id="rId5" Type="http://schemas.openxmlformats.org/officeDocument/2006/relationships/image" Target="../media/image3.png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jpg"/><Relationship Id="rId9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894C7E-C529-41E5-BFB4-B71E42D3C1C3}"/>
              </a:ext>
            </a:extLst>
          </p:cNvPr>
          <p:cNvSpPr/>
          <p:nvPr/>
        </p:nvSpPr>
        <p:spPr>
          <a:xfrm rot="2432094">
            <a:off x="7190540" y="-3999560"/>
            <a:ext cx="321959" cy="81098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A4DF80-636D-4A3B-868D-5E49A2AB81B1}"/>
              </a:ext>
            </a:extLst>
          </p:cNvPr>
          <p:cNvSpPr/>
          <p:nvPr/>
        </p:nvSpPr>
        <p:spPr>
          <a:xfrm rot="16200000">
            <a:off x="-6210300" y="1181100"/>
            <a:ext cx="12496800" cy="761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3D7B5E-554F-4302-855A-3390E3C42951}"/>
              </a:ext>
            </a:extLst>
          </p:cNvPr>
          <p:cNvSpPr/>
          <p:nvPr/>
        </p:nvSpPr>
        <p:spPr>
          <a:xfrm rot="10800000">
            <a:off x="76197" y="6748567"/>
            <a:ext cx="13785829" cy="96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199A5D-EB3A-4CE4-A597-6FDCCD740B04}"/>
              </a:ext>
            </a:extLst>
          </p:cNvPr>
          <p:cNvGrpSpPr/>
          <p:nvPr/>
        </p:nvGrpSpPr>
        <p:grpSpPr>
          <a:xfrm>
            <a:off x="5672526" y="-2129690"/>
            <a:ext cx="8353002" cy="9212123"/>
            <a:chOff x="5672526" y="-2129690"/>
            <a:chExt cx="8353002" cy="9212123"/>
          </a:xfrm>
          <a:blipFill>
            <a:blip r:embed="rId2"/>
            <a:stretch>
              <a:fillRect/>
            </a:stretch>
          </a:blip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C79EAE7-45BB-4F0F-892E-C1BD41FCC856}"/>
                </a:ext>
              </a:extLst>
            </p:cNvPr>
            <p:cNvSpPr/>
            <p:nvPr/>
          </p:nvSpPr>
          <p:spPr>
            <a:xfrm rot="2432094">
              <a:off x="7430031" y="-2129690"/>
              <a:ext cx="1446743" cy="9212123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0F60F98-AE19-41FD-B664-2F21D617EE48}"/>
                </a:ext>
              </a:extLst>
            </p:cNvPr>
            <p:cNvSpPr/>
            <p:nvPr/>
          </p:nvSpPr>
          <p:spPr>
            <a:xfrm rot="2432094">
              <a:off x="9375228" y="-1763423"/>
              <a:ext cx="1087587" cy="8819375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7BAD663-92EE-41CF-9EE6-E9443ECEF9D6}"/>
                </a:ext>
              </a:extLst>
            </p:cNvPr>
            <p:cNvSpPr/>
            <p:nvPr/>
          </p:nvSpPr>
          <p:spPr>
            <a:xfrm rot="2432094">
              <a:off x="10979073" y="-1518706"/>
              <a:ext cx="1435261" cy="8522068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66D0764-8EAE-48B1-82F3-92C4EEB51731}"/>
                </a:ext>
              </a:extLst>
            </p:cNvPr>
            <p:cNvSpPr/>
            <p:nvPr/>
          </p:nvSpPr>
          <p:spPr>
            <a:xfrm rot="2432094">
              <a:off x="5672526" y="-1470609"/>
              <a:ext cx="951334" cy="8522068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10FF28C-07F3-42DD-BB85-3DAF49669750}"/>
                </a:ext>
              </a:extLst>
            </p:cNvPr>
            <p:cNvSpPr/>
            <p:nvPr/>
          </p:nvSpPr>
          <p:spPr>
            <a:xfrm rot="2432094">
              <a:off x="13002238" y="-1679686"/>
              <a:ext cx="1023290" cy="8747963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00C3759-F644-4619-88C6-89AE4E571D43}"/>
              </a:ext>
            </a:extLst>
          </p:cNvPr>
          <p:cNvSpPr/>
          <p:nvPr/>
        </p:nvSpPr>
        <p:spPr>
          <a:xfrm rot="5400000">
            <a:off x="5943601" y="1828801"/>
            <a:ext cx="12496800" cy="152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B475A-A932-41B2-A6F4-21B910EFEF72}"/>
              </a:ext>
            </a:extLst>
          </p:cNvPr>
          <p:cNvSpPr/>
          <p:nvPr/>
        </p:nvSpPr>
        <p:spPr>
          <a:xfrm rot="10800000">
            <a:off x="-457203" y="-152400"/>
            <a:ext cx="13785829" cy="2560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D3FF46-09C9-4030-A1FD-9C58AA631E25}"/>
              </a:ext>
            </a:extLst>
          </p:cNvPr>
          <p:cNvSpPr txBox="1"/>
          <p:nvPr/>
        </p:nvSpPr>
        <p:spPr>
          <a:xfrm>
            <a:off x="690886" y="621255"/>
            <a:ext cx="3576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IOD </a:t>
            </a: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Mini</a:t>
            </a: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Project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7C0C8-0FD0-4250-A499-4F1B8BB1D5A5}"/>
              </a:ext>
            </a:extLst>
          </p:cNvPr>
          <p:cNvSpPr txBox="1"/>
          <p:nvPr/>
        </p:nvSpPr>
        <p:spPr>
          <a:xfrm>
            <a:off x="700823" y="5701271"/>
            <a:ext cx="193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By Rick K Nguyen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BA514F-6F0C-4E71-A7EE-E4A913813C24}"/>
              </a:ext>
            </a:extLst>
          </p:cNvPr>
          <p:cNvSpPr txBox="1"/>
          <p:nvPr/>
        </p:nvSpPr>
        <p:spPr>
          <a:xfrm>
            <a:off x="690886" y="1585097"/>
            <a:ext cx="20960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WEATHER-X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Presentation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8 August 2020</a:t>
            </a:r>
          </a:p>
          <a:p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7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CF8D-15F8-4F90-BF0E-DC04F56E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r>
              <a:rPr lang="en-US" sz="3200" dirty="0"/>
              <a:t>Future Objectives -  Public &amp; Private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6B38-8155-4B17-855D-AEF3B331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Government funding to FRNSW 2019/2020 774 million </a:t>
            </a:r>
          </a:p>
          <a:p>
            <a:r>
              <a:rPr lang="en-US" dirty="0">
                <a:solidFill>
                  <a:schemeClr val="tx1"/>
                </a:solidFill>
              </a:rPr>
              <a:t>World Bank Group estimates that improved weather forecasting would result in increases in productivity worth $30 billion per year, as well as reducing asset losses by $2 billion per year</a:t>
            </a:r>
          </a:p>
          <a:p>
            <a:r>
              <a:rPr lang="en-US" dirty="0">
                <a:solidFill>
                  <a:schemeClr val="tx1"/>
                </a:solidFill>
              </a:rPr>
              <a:t>Reduced overall fuel consumption, saving $30 million per year.</a:t>
            </a:r>
          </a:p>
        </p:txBody>
      </p:sp>
    </p:spTree>
    <p:extLst>
      <p:ext uri="{BB962C8B-B14F-4D97-AF65-F5344CB8AC3E}">
        <p14:creationId xmlns:p14="http://schemas.microsoft.com/office/powerpoint/2010/main" val="218660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bg2">
                <a:tint val="97000"/>
                <a:hueMod val="92000"/>
                <a:satMod val="169000"/>
                <a:lumMod val="48000"/>
                <a:lumOff val="52000"/>
              </a:schemeClr>
            </a:gs>
            <a:gs pos="67000">
              <a:schemeClr val="bg2">
                <a:shade val="96000"/>
                <a:satMod val="120000"/>
                <a:lumMod val="90000"/>
                <a:alpha val="2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DFC-A1EF-4589-A75E-7BAE555E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633" y="140319"/>
            <a:ext cx="3646734" cy="1620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Project </a:t>
            </a:r>
            <a:br>
              <a:rPr lang="en-US" sz="4800" dirty="0"/>
            </a:br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Weather-X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5" name="Section Zoom 24">
                <a:extLst>
                  <a:ext uri="{FF2B5EF4-FFF2-40B4-BE49-F238E27FC236}">
                    <a16:creationId xmlns:a16="http://schemas.microsoft.com/office/drawing/2014/main" id="{20546F1F-06DB-453F-892F-C4F748A3B4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2789899"/>
                  </p:ext>
                </p:extLst>
              </p:nvPr>
            </p:nvGraphicFramePr>
            <p:xfrm>
              <a:off x="638310" y="2461200"/>
              <a:ext cx="3048000" cy="1529195"/>
            </p:xfrm>
            <a:graphic>
              <a:graphicData uri="http://schemas.microsoft.com/office/powerpoint/2016/sectionzoom">
                <psez:sectionZm>
                  <psez:sectionZmObj sectionId="{AF792594-8398-47B9-99BE-0F8E32C11B40}">
                    <psez:zmPr id="{0F725E2C-D506-472E-B3FB-89FB96A89CF6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529195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ln>
                          <a:noFill/>
                        </a:ln>
                        <a:effectLst>
                          <a:outerShdw blurRad="76200" dist="38100" dir="7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contrasting" dir="t">
                            <a:rot lat="0" lon="0" rev="4200000"/>
                          </a:lightRig>
                        </a:scene3d>
                        <a:sp3d prstMaterial="plastic">
                          <a:bevelT w="381000" h="114300" prst="relaxedInset"/>
                          <a:contourClr>
                            <a:srgbClr val="969696"/>
                          </a:contourClr>
                        </a:sp3d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5" name="Section Zoom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0546F1F-06DB-453F-892F-C4F748A3B4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310" y="2461200"/>
                <a:ext cx="3048000" cy="1529195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7" name="Section Zoom 26">
                <a:extLst>
                  <a:ext uri="{FF2B5EF4-FFF2-40B4-BE49-F238E27FC236}">
                    <a16:creationId xmlns:a16="http://schemas.microsoft.com/office/drawing/2014/main" id="{1D43494D-9705-4ACE-8FA6-14757E6543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2977568"/>
                  </p:ext>
                </p:extLst>
              </p:nvPr>
            </p:nvGraphicFramePr>
            <p:xfrm>
              <a:off x="4360564" y="2461198"/>
              <a:ext cx="3048000" cy="1529195"/>
            </p:xfrm>
            <a:graphic>
              <a:graphicData uri="http://schemas.microsoft.com/office/powerpoint/2016/sectionzoom">
                <psez:sectionZm>
                  <psez:sectionZmObj sectionId="{586E6219-F6A4-487C-B1FB-0C45B806DB78}">
                    <psez:zmPr id="{176783B3-CDE4-42B3-A651-86CA0212C887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529195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ln>
                          <a:noFill/>
                        </a:ln>
                        <a:effectLst>
                          <a:outerShdw blurRad="76200" dist="38100" dir="7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contrasting" dir="t">
                            <a:rot lat="0" lon="0" rev="4200000"/>
                          </a:lightRig>
                        </a:scene3d>
                        <a:sp3d prstMaterial="plastic">
                          <a:bevelT w="381000" h="114300" prst="relaxedInset"/>
                          <a:contourClr>
                            <a:srgbClr val="969696"/>
                          </a:contourClr>
                        </a:sp3d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7" name="Section Zoom 2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D43494D-9705-4ACE-8FA6-14757E6543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60564" y="2461198"/>
                <a:ext cx="3048000" cy="1529195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9" name="Section Zoom 28">
                <a:extLst>
                  <a:ext uri="{FF2B5EF4-FFF2-40B4-BE49-F238E27FC236}">
                    <a16:creationId xmlns:a16="http://schemas.microsoft.com/office/drawing/2014/main" id="{798A7285-4641-4800-9526-9E3471C437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9993861"/>
                  </p:ext>
                </p:extLst>
              </p:nvPr>
            </p:nvGraphicFramePr>
            <p:xfrm>
              <a:off x="8082818" y="2461199"/>
              <a:ext cx="3048000" cy="1529195"/>
            </p:xfrm>
            <a:graphic>
              <a:graphicData uri="http://schemas.microsoft.com/office/powerpoint/2016/sectionzoom">
                <psez:sectionZm>
                  <psez:sectionZmObj sectionId="{153C01DF-592F-451D-BE71-06F21A840781}">
                    <psez:zmPr id="{446F49F0-2366-42E7-BF37-D301EAF48E86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529195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ln>
                          <a:noFill/>
                        </a:ln>
                        <a:effectLst>
                          <a:outerShdw blurRad="76200" dist="38100" dir="7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contrasting" dir="t">
                            <a:rot lat="0" lon="0" rev="4200000"/>
                          </a:lightRig>
                        </a:scene3d>
                        <a:sp3d prstMaterial="plastic">
                          <a:bevelT w="381000" h="114300" prst="relaxedInset"/>
                          <a:contourClr>
                            <a:srgbClr val="969696"/>
                          </a:contourClr>
                        </a:sp3d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9" name="Section Zoom 2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798A7285-4641-4800-9526-9E3471C437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82818" y="2461199"/>
                <a:ext cx="3048000" cy="1529195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15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4E95-79B9-4903-9C66-BB5715EA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Weather-x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F185-9F46-4AFD-B059-294788E10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Prototype</a:t>
            </a:r>
          </a:p>
          <a:p>
            <a:r>
              <a:rPr lang="en-US">
                <a:solidFill>
                  <a:schemeClr val="tx1"/>
                </a:solidFill>
              </a:rPr>
              <a:t>Rainfall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prediction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B661545-9546-4D40-8386-2E7D4D60A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81" y="555449"/>
            <a:ext cx="2873551" cy="28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9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68ED-DCAA-4786-8D79-1361943F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62" y="558034"/>
            <a:ext cx="3747111" cy="258118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28 November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21F6-01D2-4C33-9538-02211486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77" y="3266061"/>
            <a:ext cx="4058037" cy="30339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Wettest day since 1984</a:t>
            </a:r>
          </a:p>
          <a:p>
            <a:r>
              <a:rPr lang="en-US" dirty="0">
                <a:solidFill>
                  <a:schemeClr val="tx1"/>
                </a:solidFill>
              </a:rPr>
              <a:t>105 mm rainfall in 2 hours</a:t>
            </a:r>
          </a:p>
          <a:p>
            <a:r>
              <a:rPr lang="en-US" dirty="0">
                <a:solidFill>
                  <a:schemeClr val="tx1"/>
                </a:solidFill>
              </a:rPr>
              <a:t>500 calls for assistance</a:t>
            </a:r>
          </a:p>
          <a:p>
            <a:r>
              <a:rPr lang="en-US" dirty="0">
                <a:solidFill>
                  <a:schemeClr val="tx1"/>
                </a:solidFill>
              </a:rPr>
              <a:t>12 flood rescues</a:t>
            </a:r>
          </a:p>
          <a:p>
            <a:r>
              <a:rPr lang="en-US" dirty="0">
                <a:solidFill>
                  <a:schemeClr val="tx1"/>
                </a:solidFill>
              </a:rPr>
              <a:t>Downed power lines</a:t>
            </a:r>
          </a:p>
          <a:p>
            <a:r>
              <a:rPr lang="en-US" dirty="0">
                <a:solidFill>
                  <a:schemeClr val="tx1"/>
                </a:solidFill>
              </a:rPr>
              <a:t>2 fatalities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Picture 27" descr="A car parked in a parking lot&#10;&#10;Description automatically generated">
            <a:extLst>
              <a:ext uri="{FF2B5EF4-FFF2-40B4-BE49-F238E27FC236}">
                <a16:creationId xmlns:a16="http://schemas.microsoft.com/office/drawing/2014/main" id="{B0045D4E-2CDB-4A2A-B8C6-3F78BBEEE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140" y="2403113"/>
            <a:ext cx="5146392" cy="2894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8" name="Picture 37" descr="A picture containing outdoor, car, building, truck&#10;&#10;Description automatically generated">
            <a:extLst>
              <a:ext uri="{FF2B5EF4-FFF2-40B4-BE49-F238E27FC236}">
                <a16:creationId xmlns:a16="http://schemas.microsoft.com/office/drawing/2014/main" id="{7DCF1CF0-34CF-45ED-95D8-4880A67EA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472" y="1208153"/>
            <a:ext cx="3911808" cy="4441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5" name="Picture 54" descr="A car parked in front of a tree&#10;&#10;Description automatically generated">
            <a:extLst>
              <a:ext uri="{FF2B5EF4-FFF2-40B4-BE49-F238E27FC236}">
                <a16:creationId xmlns:a16="http://schemas.microsoft.com/office/drawing/2014/main" id="{218A979E-C48E-4127-9A15-E72DF1221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140" y="1441536"/>
            <a:ext cx="5294472" cy="3974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7" name="Picture 56" descr="&#10;">
            <a:extLst>
              <a:ext uri="{FF2B5EF4-FFF2-40B4-BE49-F238E27FC236}">
                <a16:creationId xmlns:a16="http://schemas.microsoft.com/office/drawing/2014/main" id="{2C3A1D09-DC1F-41EE-9F98-A6656283A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17" y="2310671"/>
            <a:ext cx="6211223" cy="2303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A picture containing outdoor, water, person, riding&#10;&#10;Description automatically generated">
            <a:extLst>
              <a:ext uri="{FF2B5EF4-FFF2-40B4-BE49-F238E27FC236}">
                <a16:creationId xmlns:a16="http://schemas.microsoft.com/office/drawing/2014/main" id="{97C6C918-EBD9-4E64-9FEB-BA34AC4C0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617" y="1238250"/>
            <a:ext cx="7781355" cy="4381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91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6DC97B-97B7-423F-B4B8-940ED969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296152" y="982980"/>
            <a:ext cx="4846209" cy="422764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November average was 103 mm</a:t>
            </a:r>
          </a:p>
          <a:p>
            <a:r>
              <a:rPr lang="en-US" dirty="0">
                <a:solidFill>
                  <a:schemeClr val="bg1"/>
                </a:solidFill>
              </a:rPr>
              <a:t>The data was accurate  to show average per month. However, they did not expect the rainfall to fall within 2 hours. </a:t>
            </a:r>
          </a:p>
          <a:p>
            <a:r>
              <a:rPr lang="en-US" dirty="0">
                <a:solidFill>
                  <a:schemeClr val="bg1"/>
                </a:solidFill>
              </a:rPr>
              <a:t>Hence, the needs for effectively predict the rainfall amount for the next day. </a:t>
            </a:r>
          </a:p>
          <a:p>
            <a:r>
              <a:rPr lang="en-US" dirty="0">
                <a:solidFill>
                  <a:schemeClr val="bg1"/>
                </a:solidFill>
              </a:rPr>
              <a:t>BUSINESS:  What is the amount of rainfall in mm for the next day. </a:t>
            </a:r>
          </a:p>
          <a:p>
            <a:r>
              <a:rPr lang="en-US" dirty="0">
                <a:solidFill>
                  <a:schemeClr val="bg1"/>
                </a:solidFill>
              </a:rPr>
              <a:t>BENEFIT: </a:t>
            </a:r>
          </a:p>
          <a:p>
            <a:r>
              <a:rPr lang="en-US" dirty="0">
                <a:solidFill>
                  <a:schemeClr val="bg1"/>
                </a:solidFill>
              </a:rPr>
              <a:t>Plan ahead, </a:t>
            </a:r>
            <a:r>
              <a:rPr lang="en-US" dirty="0" err="1">
                <a:solidFill>
                  <a:schemeClr val="bg1"/>
                </a:solidFill>
              </a:rPr>
              <a:t>evacute</a:t>
            </a:r>
            <a:r>
              <a:rPr lang="en-US" dirty="0">
                <a:solidFill>
                  <a:schemeClr val="bg1"/>
                </a:solidFill>
              </a:rPr>
              <a:t>, protect property</a:t>
            </a:r>
          </a:p>
          <a:p>
            <a:r>
              <a:rPr lang="en-US" dirty="0">
                <a:solidFill>
                  <a:schemeClr val="bg1"/>
                </a:solidFill>
              </a:rPr>
              <a:t>Manage workflow of SES, </a:t>
            </a:r>
            <a:r>
              <a:rPr lang="en-US" dirty="0" err="1">
                <a:solidFill>
                  <a:schemeClr val="bg1"/>
                </a:solidFill>
              </a:rPr>
              <a:t>Ambunlance</a:t>
            </a:r>
            <a:r>
              <a:rPr lang="en-US" dirty="0">
                <a:solidFill>
                  <a:schemeClr val="bg1"/>
                </a:solidFill>
              </a:rPr>
              <a:t>, police</a:t>
            </a:r>
          </a:p>
          <a:p>
            <a:r>
              <a:rPr lang="en-US" dirty="0">
                <a:solidFill>
                  <a:schemeClr val="bg1"/>
                </a:solidFill>
              </a:rPr>
              <a:t>Save operation cost for services.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CC31A2-ADF7-4C2F-810B-E054C5F35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86367C-A03F-4FC9-A9F3-EBFC4D2100D8}"/>
              </a:ext>
            </a:extLst>
          </p:cNvPr>
          <p:cNvSpPr txBox="1"/>
          <p:nvPr/>
        </p:nvSpPr>
        <p:spPr>
          <a:xfrm>
            <a:off x="8920718" y="1712931"/>
            <a:ext cx="1060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103 mm</a:t>
            </a:r>
          </a:p>
        </p:txBody>
      </p:sp>
      <p:pic>
        <p:nvPicPr>
          <p:cNvPr id="13" name="Graphic 12" descr="Arrow Down">
            <a:extLst>
              <a:ext uri="{FF2B5EF4-FFF2-40B4-BE49-F238E27FC236}">
                <a16:creationId xmlns:a16="http://schemas.microsoft.com/office/drawing/2014/main" id="{16C4EE4D-E70E-432F-A74C-4E19A3795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32551">
            <a:off x="8782090" y="2031753"/>
            <a:ext cx="59436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8ADF-123A-465F-9EAA-E1A98EA4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41" y="982980"/>
            <a:ext cx="10128931" cy="48920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is the amount of rainfall in mm for tomorrow?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23FF4-C4BE-4EB3-9659-F56146B2E337}"/>
              </a:ext>
            </a:extLst>
          </p:cNvPr>
          <p:cNvSpPr txBox="1"/>
          <p:nvPr/>
        </p:nvSpPr>
        <p:spPr>
          <a:xfrm>
            <a:off x="-2989943" y="1959427"/>
            <a:ext cx="2409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Due to the incident, Can we predict the amount of rainfall for the next day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OTHER WORDS,</a:t>
            </a:r>
          </a:p>
        </p:txBody>
      </p:sp>
    </p:spTree>
    <p:extLst>
      <p:ext uri="{BB962C8B-B14F-4D97-AF65-F5344CB8AC3E}">
        <p14:creationId xmlns:p14="http://schemas.microsoft.com/office/powerpoint/2010/main" val="146943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0743-79ED-4F07-97C5-C6FC73C8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151" y="1028700"/>
            <a:ext cx="3174023" cy="45777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9A61-FBE9-4388-99E2-987D71564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81866" y="718455"/>
            <a:ext cx="3307695" cy="382451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1.Gather data through our allocated sensor and system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2.Process these data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3.Feed these data into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WeatherX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4.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WeatherX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provide output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5. What kind of data do we need 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Humidity at 3pm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Cloud formation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Evaporation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Windspeed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3A80E1-1ADB-4565-9E60-B36464BB3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6" t="15723" r="4653" b="1268"/>
          <a:stretch/>
        </p:blipFill>
        <p:spPr>
          <a:xfrm>
            <a:off x="2932447" y="718455"/>
            <a:ext cx="1269759" cy="1292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BB0DFFE5-A9CA-422F-9787-B596E2C769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5" t="5794" r="16997" b="21184"/>
          <a:stretch/>
        </p:blipFill>
        <p:spPr>
          <a:xfrm>
            <a:off x="2998694" y="4542971"/>
            <a:ext cx="1203512" cy="12102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5FA92CFC-0786-4982-8DFB-B8E81284CD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0" t="12778" r="17803" b="19909"/>
          <a:stretch/>
        </p:blipFill>
        <p:spPr>
          <a:xfrm>
            <a:off x="383240" y="2501153"/>
            <a:ext cx="1237131" cy="12438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2BFBDEB-20A4-4472-9794-903D907B53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17773" r="21678" b="14912"/>
          <a:stretch/>
        </p:blipFill>
        <p:spPr>
          <a:xfrm>
            <a:off x="5653592" y="2501152"/>
            <a:ext cx="1250576" cy="12438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1EC565-D2B2-481E-BE8A-12307AC6E1B2}"/>
              </a:ext>
            </a:extLst>
          </p:cNvPr>
          <p:cNvSpPr txBox="1"/>
          <p:nvPr/>
        </p:nvSpPr>
        <p:spPr>
          <a:xfrm>
            <a:off x="3190875" y="2043777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B388B8-5EFD-4820-B384-14388B064273}"/>
              </a:ext>
            </a:extLst>
          </p:cNvPr>
          <p:cNvSpPr txBox="1"/>
          <p:nvPr/>
        </p:nvSpPr>
        <p:spPr>
          <a:xfrm>
            <a:off x="5751643" y="3745006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C0113-79A2-4E1C-8189-50443CCB0C5F}"/>
              </a:ext>
            </a:extLst>
          </p:cNvPr>
          <p:cNvSpPr txBox="1"/>
          <p:nvPr/>
        </p:nvSpPr>
        <p:spPr>
          <a:xfrm>
            <a:off x="2998694" y="5816379"/>
            <a:ext cx="139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Machine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68AFF-8043-4EA9-A7EB-B42E0B5D6C47}"/>
              </a:ext>
            </a:extLst>
          </p:cNvPr>
          <p:cNvSpPr txBox="1"/>
          <p:nvPr/>
        </p:nvSpPr>
        <p:spPr>
          <a:xfrm>
            <a:off x="578829" y="3745006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74EBCC8-909B-437F-8787-29501978FBF1}"/>
              </a:ext>
            </a:extLst>
          </p:cNvPr>
          <p:cNvSpPr/>
          <p:nvPr/>
        </p:nvSpPr>
        <p:spPr>
          <a:xfrm rot="2294585">
            <a:off x="4724098" y="1728515"/>
            <a:ext cx="716106" cy="37707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F23F0ED-956F-4884-B7D3-C33EB2F18992}"/>
              </a:ext>
            </a:extLst>
          </p:cNvPr>
          <p:cNvSpPr/>
          <p:nvPr/>
        </p:nvSpPr>
        <p:spPr>
          <a:xfrm rot="8105383">
            <a:off x="4708505" y="4169294"/>
            <a:ext cx="716106" cy="37707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76804E8-CDED-42FC-97B2-6D06C5C9B75D}"/>
              </a:ext>
            </a:extLst>
          </p:cNvPr>
          <p:cNvSpPr/>
          <p:nvPr/>
        </p:nvSpPr>
        <p:spPr>
          <a:xfrm rot="13365335">
            <a:off x="1925377" y="4307308"/>
            <a:ext cx="716106" cy="37707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2A72959-7393-4CA2-B747-FF880B6670D2}"/>
              </a:ext>
            </a:extLst>
          </p:cNvPr>
          <p:cNvSpPr/>
          <p:nvPr/>
        </p:nvSpPr>
        <p:spPr>
          <a:xfrm rot="19418118">
            <a:off x="1800608" y="1713497"/>
            <a:ext cx="716106" cy="37707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7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4" grpId="0" animBg="1"/>
      <p:bldP spid="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1C98-C85B-44C6-B9F2-739775A1E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0870" y="1462127"/>
            <a:ext cx="2743200" cy="3581799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My prototype can affectively predict the exact amount of rainfall for the next day.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Now imagine what we can achieve if this is true ? 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Think about the benefit on RFNSW(we can effectively allocated funding, manpower, assistance to those in needs</a:t>
            </a:r>
          </a:p>
          <a:p>
            <a:r>
              <a:rPr lang="en-US" sz="1600" dirty="0">
                <a:solidFill>
                  <a:schemeClr val="bg1"/>
                </a:solidFill>
              </a:rPr>
              <a:t>It can also benefit private sector like aviation, </a:t>
            </a:r>
            <a:r>
              <a:rPr lang="en-US" sz="1600" dirty="0" err="1">
                <a:solidFill>
                  <a:schemeClr val="bg1"/>
                </a:solidFill>
              </a:rPr>
              <a:t>aricultural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Now that u have the </a:t>
            </a:r>
            <a:r>
              <a:rPr lang="en-US" sz="1600" dirty="0" err="1">
                <a:solidFill>
                  <a:schemeClr val="bg1"/>
                </a:solidFill>
              </a:rPr>
              <a:t>underdstanding</a:t>
            </a:r>
            <a:r>
              <a:rPr lang="en-US" sz="1600" dirty="0">
                <a:solidFill>
                  <a:schemeClr val="bg1"/>
                </a:solidFill>
              </a:rPr>
              <a:t> of this project. I will take you to how it work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BC537FC-1938-4AA1-8CBB-77B93DE2A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78" y="2129668"/>
            <a:ext cx="1927261" cy="1927261"/>
          </a:xfrm>
          <a:prstGeom prst="rect">
            <a:avLst/>
          </a:prstGeom>
        </p:spPr>
      </p:pic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B974EB54-4F80-458B-A548-AA13277EE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808" y="4428531"/>
            <a:ext cx="1166959" cy="11582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451AE59-5619-4C3A-943F-43525D6416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9344" r="26791" b="34921"/>
          <a:stretch/>
        </p:blipFill>
        <p:spPr>
          <a:xfrm>
            <a:off x="3706283" y="5239947"/>
            <a:ext cx="1192070" cy="11612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12C0B5B-E8B8-409B-92F7-48443E181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55" y="2696940"/>
            <a:ext cx="1162050" cy="1162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817587-8A00-460A-B1AC-5CF2D53E68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" t="7408" r="9408" b="26762"/>
          <a:stretch/>
        </p:blipFill>
        <p:spPr>
          <a:xfrm>
            <a:off x="6082853" y="961487"/>
            <a:ext cx="1162050" cy="1162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84A95CF3-4A29-45B3-A584-4F13582C43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283" y="109728"/>
            <a:ext cx="1162050" cy="1162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CD0A47-8DB6-44E6-9D76-D9A079F53403}"/>
              </a:ext>
            </a:extLst>
          </p:cNvPr>
          <p:cNvSpPr txBox="1"/>
          <p:nvPr/>
        </p:nvSpPr>
        <p:spPr>
          <a:xfrm>
            <a:off x="4983854" y="592155"/>
            <a:ext cx="116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Humidity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38687C-A6C3-4150-8416-A79C89D4FDE6}"/>
              </a:ext>
            </a:extLst>
          </p:cNvPr>
          <p:cNvSpPr txBox="1"/>
          <p:nvPr/>
        </p:nvSpPr>
        <p:spPr>
          <a:xfrm>
            <a:off x="7304655" y="1357846"/>
            <a:ext cx="116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Rainfall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314CA-C103-4CD9-A22D-747701015F08}"/>
              </a:ext>
            </a:extLst>
          </p:cNvPr>
          <p:cNvSpPr txBox="1"/>
          <p:nvPr/>
        </p:nvSpPr>
        <p:spPr>
          <a:xfrm>
            <a:off x="8547153" y="3187150"/>
            <a:ext cx="116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Cloud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DF0CEA-1F5E-41E6-8FA6-BD37E3054810}"/>
              </a:ext>
            </a:extLst>
          </p:cNvPr>
          <p:cNvSpPr txBox="1"/>
          <p:nvPr/>
        </p:nvSpPr>
        <p:spPr>
          <a:xfrm>
            <a:off x="7278059" y="5007633"/>
            <a:ext cx="159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Windspeed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560905-4979-4CF8-A484-9BD5787B799D}"/>
              </a:ext>
            </a:extLst>
          </p:cNvPr>
          <p:cNvSpPr txBox="1"/>
          <p:nvPr/>
        </p:nvSpPr>
        <p:spPr>
          <a:xfrm>
            <a:off x="4931557" y="5742221"/>
            <a:ext cx="189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Wind Direction</a:t>
            </a:r>
          </a:p>
        </p:txBody>
      </p:sp>
      <p:pic>
        <p:nvPicPr>
          <p:cNvPr id="25" name="Graphic 24" descr="Arrow Down">
            <a:extLst>
              <a:ext uri="{FF2B5EF4-FFF2-40B4-BE49-F238E27FC236}">
                <a16:creationId xmlns:a16="http://schemas.microsoft.com/office/drawing/2014/main" id="{6178E577-6015-4D2D-9071-5F8F1E2BE8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4009258" y="4439149"/>
            <a:ext cx="643154" cy="643154"/>
          </a:xfrm>
          <a:prstGeom prst="rect">
            <a:avLst/>
          </a:prstGeom>
        </p:spPr>
      </p:pic>
      <p:pic>
        <p:nvPicPr>
          <p:cNvPr id="26" name="Graphic 25" descr="Arrow Down">
            <a:extLst>
              <a:ext uri="{FF2B5EF4-FFF2-40B4-BE49-F238E27FC236}">
                <a16:creationId xmlns:a16="http://schemas.microsoft.com/office/drawing/2014/main" id="{5E37AB70-AB40-464D-8593-9D18869F30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6275071" y="2896747"/>
            <a:ext cx="762435" cy="762435"/>
          </a:xfrm>
          <a:prstGeom prst="rect">
            <a:avLst/>
          </a:prstGeom>
        </p:spPr>
      </p:pic>
      <p:pic>
        <p:nvPicPr>
          <p:cNvPr id="27" name="Graphic 26" descr="Arrow Down">
            <a:extLst>
              <a:ext uri="{FF2B5EF4-FFF2-40B4-BE49-F238E27FC236}">
                <a16:creationId xmlns:a16="http://schemas.microsoft.com/office/drawing/2014/main" id="{719FD090-0FB8-4D37-86DA-9A03D5B860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866742">
            <a:off x="5380871" y="4112364"/>
            <a:ext cx="632333" cy="632333"/>
          </a:xfrm>
          <a:prstGeom prst="rect">
            <a:avLst/>
          </a:prstGeom>
        </p:spPr>
      </p:pic>
      <p:pic>
        <p:nvPicPr>
          <p:cNvPr id="28" name="Graphic 27" descr="Arrow Down">
            <a:extLst>
              <a:ext uri="{FF2B5EF4-FFF2-40B4-BE49-F238E27FC236}">
                <a16:creationId xmlns:a16="http://schemas.microsoft.com/office/drawing/2014/main" id="{EB1297DE-587B-4E1D-86D9-862631D9F6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9258" y="1363650"/>
            <a:ext cx="586119" cy="586119"/>
          </a:xfrm>
          <a:prstGeom prst="rect">
            <a:avLst/>
          </a:prstGeom>
        </p:spPr>
      </p:pic>
      <p:pic>
        <p:nvPicPr>
          <p:cNvPr id="29" name="Graphic 28" descr="Arrow Down">
            <a:extLst>
              <a:ext uri="{FF2B5EF4-FFF2-40B4-BE49-F238E27FC236}">
                <a16:creationId xmlns:a16="http://schemas.microsoft.com/office/drawing/2014/main" id="{4C095520-55A5-4EAF-9EF5-E96A6A7FD9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149792">
            <a:off x="5323233" y="1875722"/>
            <a:ext cx="592210" cy="5922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DA453D-8006-4BF0-8EAD-A15AFF335093}"/>
              </a:ext>
            </a:extLst>
          </p:cNvPr>
          <p:cNvSpPr txBox="1"/>
          <p:nvPr/>
        </p:nvSpPr>
        <p:spPr>
          <a:xfrm>
            <a:off x="1365412" y="2782669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WX-820</a:t>
            </a:r>
          </a:p>
          <a:p>
            <a:r>
              <a:rPr lang="en-US" dirty="0"/>
              <a:t>Prototype: ML</a:t>
            </a:r>
          </a:p>
        </p:txBody>
      </p:sp>
    </p:spTree>
    <p:extLst>
      <p:ext uri="{BB962C8B-B14F-4D97-AF65-F5344CB8AC3E}">
        <p14:creationId xmlns:p14="http://schemas.microsoft.com/office/powerpoint/2010/main" val="85063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8068-EA14-4829-9C09-E72D10A7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34194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&amp;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C07F-C5FD-4962-904B-D328AA2D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987" y="1393296"/>
            <a:ext cx="3668738" cy="32061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Humidity: 22%</a:t>
            </a:r>
          </a:p>
          <a:p>
            <a:r>
              <a:rPr lang="en-US" dirty="0">
                <a:solidFill>
                  <a:schemeClr val="tx1"/>
                </a:solidFill>
              </a:rPr>
              <a:t>Rainfall: 20mm</a:t>
            </a:r>
          </a:p>
          <a:p>
            <a:r>
              <a:rPr lang="en-US" dirty="0">
                <a:solidFill>
                  <a:schemeClr val="tx1"/>
                </a:solidFill>
              </a:rPr>
              <a:t>Cloud formation: 5 </a:t>
            </a:r>
            <a:r>
              <a:rPr lang="en-US" dirty="0" err="1">
                <a:solidFill>
                  <a:schemeClr val="tx1"/>
                </a:solidFill>
              </a:rPr>
              <a:t>oktas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Wind speed: 44km/h</a:t>
            </a:r>
          </a:p>
          <a:p>
            <a:r>
              <a:rPr lang="en-US" dirty="0">
                <a:solidFill>
                  <a:schemeClr val="tx1"/>
                </a:solidFill>
              </a:rPr>
              <a:t>Wind direction: SSE</a:t>
            </a:r>
          </a:p>
          <a:p>
            <a:r>
              <a:rPr lang="en-US" dirty="0">
                <a:solidFill>
                  <a:schemeClr val="tx1"/>
                </a:solidFill>
              </a:rPr>
              <a:t>Prediction: 51.86 mm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435EBC-9CB0-4D44-9DF0-91537ED25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33" y="1393296"/>
            <a:ext cx="6962775" cy="3419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52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-0.30091 0.233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52" y="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387</Words>
  <Application>Microsoft Office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Century Gothic</vt:lpstr>
      <vt:lpstr>Wingdings 3</vt:lpstr>
      <vt:lpstr>Slice</vt:lpstr>
      <vt:lpstr>Office Theme</vt:lpstr>
      <vt:lpstr>PowerPoint Presentation</vt:lpstr>
      <vt:lpstr>Project  Weather-X</vt:lpstr>
      <vt:lpstr>Weather-x</vt:lpstr>
      <vt:lpstr>28 November 2018</vt:lpstr>
      <vt:lpstr>PowerPoint Presentation</vt:lpstr>
      <vt:lpstr>what is the amount of rainfall in mm for tomorrow?</vt:lpstr>
      <vt:lpstr>Pipeline</vt:lpstr>
      <vt:lpstr>PowerPoint Presentation</vt:lpstr>
      <vt:lpstr>Model &amp; Prediction</vt:lpstr>
      <vt:lpstr>Future Objectives -  Public &amp; Private Sector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Weather-X</dc:title>
  <dc:creator>Ricky Khanh Nguyen</dc:creator>
  <cp:lastModifiedBy>Ricky Khanh Nguyen</cp:lastModifiedBy>
  <cp:revision>23</cp:revision>
  <dcterms:created xsi:type="dcterms:W3CDTF">2020-07-31T15:02:31Z</dcterms:created>
  <dcterms:modified xsi:type="dcterms:W3CDTF">2020-08-01T12:04:10Z</dcterms:modified>
</cp:coreProperties>
</file>