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sldIdLst>
    <p:sldId id="256" r:id="rId2"/>
    <p:sldId id="257" r:id="rId3"/>
    <p:sldId id="259" r:id="rId4"/>
    <p:sldId id="260" r:id="rId5"/>
    <p:sldId id="261" r:id="rId6"/>
    <p:sldId id="258" r:id="rId7"/>
    <p:sldId id="267" r:id="rId8"/>
    <p:sldId id="269" r:id="rId9"/>
    <p:sldId id="262" r:id="rId10"/>
    <p:sldId id="276" r:id="rId11"/>
    <p:sldId id="273" r:id="rId12"/>
    <p:sldId id="274" r:id="rId13"/>
    <p:sldId id="279" r:id="rId14"/>
    <p:sldId id="283" r:id="rId15"/>
    <p:sldId id="282" r:id="rId16"/>
    <p:sldId id="272" r:id="rId17"/>
    <p:sldId id="27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314D"/>
    <a:srgbClr val="0447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E8A55-6225-4232-8EAE-361D9B73FFE0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0DAD7-2962-4394-ADEC-025A98047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990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E8A55-6225-4232-8EAE-361D9B73FFE0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0DAD7-2962-4394-ADEC-025A98047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156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E8A55-6225-4232-8EAE-361D9B73FFE0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0DAD7-2962-4394-ADEC-025A98047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2078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E8A55-6225-4232-8EAE-361D9B73FFE0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0DAD7-2962-4394-ADEC-025A98047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4472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E8A55-6225-4232-8EAE-361D9B73FFE0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0DAD7-2962-4394-ADEC-025A98047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2980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E8A55-6225-4232-8EAE-361D9B73FFE0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0DAD7-2962-4394-ADEC-025A98047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941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E8A55-6225-4232-8EAE-361D9B73FFE0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0DAD7-2962-4394-ADEC-025A98047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708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E8A55-6225-4232-8EAE-361D9B73FFE0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0DAD7-2962-4394-ADEC-025A98047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414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E8A55-6225-4232-8EAE-361D9B73FFE0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0DAD7-2962-4394-ADEC-025A98047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403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E8A55-6225-4232-8EAE-361D9B73FFE0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0DAD7-2962-4394-ADEC-025A98047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533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E8A55-6225-4232-8EAE-361D9B73FFE0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0DAD7-2962-4394-ADEC-025A98047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455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E8A55-6225-4232-8EAE-361D9B73FFE0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0DAD7-2962-4394-ADEC-025A98047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184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E8A55-6225-4232-8EAE-361D9B73FFE0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0DAD7-2962-4394-ADEC-025A98047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668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EEDE8A55-6225-4232-8EAE-361D9B73FFE0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AC0DAD7-2962-4394-ADEC-025A98047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3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31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EEDE8A55-6225-4232-8EAE-361D9B73FFE0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AC0DAD7-2962-4394-ADEC-025A98047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0829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9B490EE-680C-4ADA-B7C3-E6A4F35535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Predictive Model &amp; Present by Ricky Nguyen</a:t>
            </a:r>
          </a:p>
          <a:p>
            <a:r>
              <a:rPr lang="en-US" dirty="0"/>
              <a:t>19/9/2020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222DE8FB-9EDD-462F-8504-7EAB23FD9A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442912"/>
            <a:ext cx="7315200" cy="298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0481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AD21EC9-9707-4723-8447-0D7FA381B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4" name="Freeform 23">
            <a:extLst>
              <a:ext uri="{FF2B5EF4-FFF2-40B4-BE49-F238E27FC236}">
                <a16:creationId xmlns:a16="http://schemas.microsoft.com/office/drawing/2014/main" id="{AABA95AA-8869-4123-BB01-8C85EFDF5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E799B7-92CF-4FDA-BA93-DD3AA0F7D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4" y="447188"/>
            <a:ext cx="3755281" cy="570282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Feature Selection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F2BBD74-6CF5-4B83-8E1F-6164E222A6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4" y="816520"/>
            <a:ext cx="3404372" cy="3632200"/>
          </a:xfrm>
        </p:spPr>
        <p:txBody>
          <a:bodyPr>
            <a:normAutofit/>
          </a:bodyPr>
          <a:lstStyle/>
          <a:p>
            <a:r>
              <a:rPr lang="en-US" sz="1600" dirty="0"/>
              <a:t>Correlation to Target</a:t>
            </a:r>
          </a:p>
          <a:p>
            <a:endParaRPr lang="en-US" sz="1600" dirty="0"/>
          </a:p>
          <a:p>
            <a:r>
              <a:rPr lang="en-US" sz="1600" dirty="0"/>
              <a:t>Correlation between features</a:t>
            </a:r>
          </a:p>
          <a:p>
            <a:endParaRPr lang="en-US" sz="1600" dirty="0"/>
          </a:p>
          <a:p>
            <a:r>
              <a:rPr lang="en-US" sz="1600" dirty="0"/>
              <a:t>9 Features Selected</a:t>
            </a:r>
          </a:p>
        </p:txBody>
      </p:sp>
      <p:sp>
        <p:nvSpPr>
          <p:cNvPr id="16" name="Rounded Rectangle 17">
            <a:extLst>
              <a:ext uri="{FF2B5EF4-FFF2-40B4-BE49-F238E27FC236}">
                <a16:creationId xmlns:a16="http://schemas.microsoft.com/office/drawing/2014/main" id="{68102155-1621-4AE4-8DD3-7730E2FFD7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8945" y="958640"/>
            <a:ext cx="6269591" cy="4945244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646FDA-A016-4E64-A672-45A7AA8DA032}"/>
              </a:ext>
            </a:extLst>
          </p:cNvPr>
          <p:cNvSpPr txBox="1"/>
          <p:nvPr/>
        </p:nvSpPr>
        <p:spPr>
          <a:xfrm>
            <a:off x="7282586" y="248954"/>
            <a:ext cx="2459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Pearson Correlation between features</a:t>
            </a:r>
          </a:p>
        </p:txBody>
      </p:sp>
      <p:pic>
        <p:nvPicPr>
          <p:cNvPr id="10" name="Picture 9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3D77731E-BBF6-4ED5-A8D7-2F5B1C4989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905" y="1017470"/>
            <a:ext cx="5787670" cy="482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9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AD21EC9-9707-4723-8447-0D7FA381B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4" name="Freeform 23">
            <a:extLst>
              <a:ext uri="{FF2B5EF4-FFF2-40B4-BE49-F238E27FC236}">
                <a16:creationId xmlns:a16="http://schemas.microsoft.com/office/drawing/2014/main" id="{AABA95AA-8869-4123-BB01-8C85EFDF5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E799B7-92CF-4FDA-BA93-DD3AA0F7D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47188"/>
            <a:ext cx="3413084" cy="581592"/>
          </a:xfrm>
        </p:spPr>
        <p:txBody>
          <a:bodyPr>
            <a:normAutofit/>
          </a:bodyPr>
          <a:lstStyle/>
          <a:p>
            <a:r>
              <a:rPr lang="en-US" sz="3200" dirty="0"/>
              <a:t>Preprocessing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F2BBD74-6CF5-4B83-8E1F-6164E222A6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1" y="1475968"/>
            <a:ext cx="3404372" cy="3632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Scaling</a:t>
            </a:r>
          </a:p>
          <a:p>
            <a:r>
              <a:rPr lang="en-US" sz="1600" dirty="0"/>
              <a:t>Robust Scaler</a:t>
            </a:r>
          </a:p>
          <a:p>
            <a:r>
              <a:rPr lang="en-US" sz="1600" dirty="0"/>
              <a:t>Standardization</a:t>
            </a:r>
          </a:p>
          <a:p>
            <a:endParaRPr lang="en-US" sz="1600" dirty="0"/>
          </a:p>
          <a:p>
            <a:pPr marL="0" indent="0">
              <a:buNone/>
            </a:pPr>
            <a:r>
              <a:rPr lang="en-US" sz="1600" dirty="0"/>
              <a:t>Sampling</a:t>
            </a:r>
          </a:p>
          <a:p>
            <a:r>
              <a:rPr lang="en-US" sz="1600" dirty="0"/>
              <a:t>SMOTENC</a:t>
            </a:r>
          </a:p>
          <a:p>
            <a:r>
              <a:rPr lang="en-US" sz="1600" dirty="0"/>
              <a:t>ADASYN</a:t>
            </a:r>
          </a:p>
          <a:p>
            <a:r>
              <a:rPr lang="en-US" sz="1600" dirty="0"/>
              <a:t>Under-sampling</a:t>
            </a:r>
          </a:p>
        </p:txBody>
      </p:sp>
      <p:sp>
        <p:nvSpPr>
          <p:cNvPr id="16" name="Rounded Rectangle 17">
            <a:extLst>
              <a:ext uri="{FF2B5EF4-FFF2-40B4-BE49-F238E27FC236}">
                <a16:creationId xmlns:a16="http://schemas.microsoft.com/office/drawing/2014/main" id="{68102155-1621-4AE4-8DD3-7730E2FFD7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8945" y="958640"/>
            <a:ext cx="6269591" cy="4945244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D25B0FDF-91FE-4B20-BBC5-D8FB2D6BD8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8450" y="1028780"/>
            <a:ext cx="4870580" cy="487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455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AD21EC9-9707-4723-8447-0D7FA381B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4" name="Freeform 23">
            <a:extLst>
              <a:ext uri="{FF2B5EF4-FFF2-40B4-BE49-F238E27FC236}">
                <a16:creationId xmlns:a16="http://schemas.microsoft.com/office/drawing/2014/main" id="{AABA95AA-8869-4123-BB01-8C85EFDF5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E799B7-92CF-4FDA-BA93-DD3AA0F7D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47188"/>
            <a:ext cx="3413084" cy="511452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Model Selection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F2BBD74-6CF5-4B83-8E1F-6164E222A6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668" y="1594528"/>
            <a:ext cx="3404372" cy="36322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600" b="1" dirty="0"/>
              <a:t>Models</a:t>
            </a:r>
          </a:p>
          <a:p>
            <a:r>
              <a:rPr lang="en-US" sz="1600" dirty="0"/>
              <a:t>Logistic Regression</a:t>
            </a:r>
          </a:p>
          <a:p>
            <a:r>
              <a:rPr lang="en-US" sz="1600" dirty="0"/>
              <a:t>AdaBoost</a:t>
            </a:r>
          </a:p>
          <a:p>
            <a:r>
              <a:rPr lang="en-US" sz="1600" dirty="0"/>
              <a:t>Random Forest</a:t>
            </a:r>
          </a:p>
          <a:p>
            <a:r>
              <a:rPr lang="en-US" sz="1600" dirty="0"/>
              <a:t>Neural Network</a:t>
            </a:r>
          </a:p>
          <a:p>
            <a:r>
              <a:rPr lang="en-US" sz="1600" dirty="0"/>
              <a:t>Extreme Gradient Boosting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b="1" dirty="0"/>
              <a:t>Metrics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F1 weighted 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Recall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False Negative </a:t>
            </a:r>
          </a:p>
        </p:txBody>
      </p:sp>
      <p:sp>
        <p:nvSpPr>
          <p:cNvPr id="16" name="Rounded Rectangle 17">
            <a:extLst>
              <a:ext uri="{FF2B5EF4-FFF2-40B4-BE49-F238E27FC236}">
                <a16:creationId xmlns:a16="http://schemas.microsoft.com/office/drawing/2014/main" id="{68102155-1621-4AE4-8DD3-7730E2FFD7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8945" y="958640"/>
            <a:ext cx="6269591" cy="4945244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61C4A2D6-C7D4-47EB-945C-4E2C6E0209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784646"/>
              </p:ext>
            </p:extLst>
          </p:nvPr>
        </p:nvGraphicFramePr>
        <p:xfrm>
          <a:off x="5411147" y="1631272"/>
          <a:ext cx="6005185" cy="35954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1037">
                  <a:extLst>
                    <a:ext uri="{9D8B030D-6E8A-4147-A177-3AD203B41FA5}">
                      <a16:colId xmlns:a16="http://schemas.microsoft.com/office/drawing/2014/main" val="632991217"/>
                    </a:ext>
                  </a:extLst>
                </a:gridCol>
                <a:gridCol w="1201037">
                  <a:extLst>
                    <a:ext uri="{9D8B030D-6E8A-4147-A177-3AD203B41FA5}">
                      <a16:colId xmlns:a16="http://schemas.microsoft.com/office/drawing/2014/main" val="2073220909"/>
                    </a:ext>
                  </a:extLst>
                </a:gridCol>
                <a:gridCol w="1201037">
                  <a:extLst>
                    <a:ext uri="{9D8B030D-6E8A-4147-A177-3AD203B41FA5}">
                      <a16:colId xmlns:a16="http://schemas.microsoft.com/office/drawing/2014/main" val="2419209509"/>
                    </a:ext>
                  </a:extLst>
                </a:gridCol>
                <a:gridCol w="1201037">
                  <a:extLst>
                    <a:ext uri="{9D8B030D-6E8A-4147-A177-3AD203B41FA5}">
                      <a16:colId xmlns:a16="http://schemas.microsoft.com/office/drawing/2014/main" val="3304565347"/>
                    </a:ext>
                  </a:extLst>
                </a:gridCol>
                <a:gridCol w="1201037">
                  <a:extLst>
                    <a:ext uri="{9D8B030D-6E8A-4147-A177-3AD203B41FA5}">
                      <a16:colId xmlns:a16="http://schemas.microsoft.com/office/drawing/2014/main" val="756741733"/>
                    </a:ext>
                  </a:extLst>
                </a:gridCol>
              </a:tblGrid>
              <a:tr h="60490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F1 Weighted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False 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357394"/>
                  </a:ext>
                </a:extLst>
              </a:tr>
              <a:tr h="60490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Logistic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ADASYN</a:t>
                      </a:r>
                    </a:p>
                    <a:p>
                      <a:pPr algn="ctr"/>
                      <a:r>
                        <a:rPr lang="en-US" sz="1600" dirty="0"/>
                        <a:t>Scaled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5329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7567620"/>
                  </a:ext>
                </a:extLst>
              </a:tr>
              <a:tr h="60490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SMOTENC</a:t>
                      </a:r>
                    </a:p>
                    <a:p>
                      <a:pPr algn="ctr"/>
                      <a:r>
                        <a:rPr lang="en-US" sz="1600" dirty="0"/>
                        <a:t>Scaled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5516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8718644"/>
                  </a:ext>
                </a:extLst>
              </a:tr>
              <a:tr h="57093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RFC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SMOTENC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9702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7134829"/>
                  </a:ext>
                </a:extLst>
              </a:tr>
              <a:tr h="60490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Neural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SMOTENC</a:t>
                      </a:r>
                    </a:p>
                    <a:p>
                      <a:pPr algn="ctr"/>
                      <a:r>
                        <a:rPr lang="en-US" sz="1600" dirty="0"/>
                        <a:t>Scaled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5474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7726214"/>
                  </a:ext>
                </a:extLst>
              </a:tr>
              <a:tr h="60490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XG-Boost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Under Sampling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5099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2602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0485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BAD21EC9-9707-4723-8447-0D7FA381B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23">
            <a:extLst>
              <a:ext uri="{FF2B5EF4-FFF2-40B4-BE49-F238E27FC236}">
                <a16:creationId xmlns:a16="http://schemas.microsoft.com/office/drawing/2014/main" id="{AABA95AA-8869-4123-BB01-8C85EFDF5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E799B7-92CF-4FDA-BA93-DD3AA0F7D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47188"/>
            <a:ext cx="3413084" cy="511452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ROC-AUC</a:t>
            </a:r>
          </a:p>
        </p:txBody>
      </p:sp>
      <p:sp>
        <p:nvSpPr>
          <p:cNvPr id="31" name="Content Placeholder 30">
            <a:extLst>
              <a:ext uri="{FF2B5EF4-FFF2-40B4-BE49-F238E27FC236}">
                <a16:creationId xmlns:a16="http://schemas.microsoft.com/office/drawing/2014/main" id="{7D5FBA05-4741-49E9-9B2D-6A1A657092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1" y="958640"/>
            <a:ext cx="3404372" cy="3632200"/>
          </a:xfrm>
        </p:spPr>
        <p:txBody>
          <a:bodyPr>
            <a:normAutofit/>
          </a:bodyPr>
          <a:lstStyle/>
          <a:p>
            <a:r>
              <a:rPr lang="en-US" sz="1600" dirty="0"/>
              <a:t>XG-Boost </a:t>
            </a:r>
          </a:p>
          <a:p>
            <a:endParaRPr lang="en-US" sz="1600" dirty="0"/>
          </a:p>
          <a:p>
            <a:r>
              <a:rPr lang="en-US" sz="1600" dirty="0"/>
              <a:t>Under-sampling</a:t>
            </a:r>
          </a:p>
          <a:p>
            <a:endParaRPr lang="en-US" sz="1600" dirty="0"/>
          </a:p>
          <a:p>
            <a:r>
              <a:rPr lang="en-US" sz="1600" dirty="0"/>
              <a:t>Resample Validation</a:t>
            </a:r>
          </a:p>
          <a:p>
            <a:endParaRPr lang="en-US" sz="1600" dirty="0"/>
          </a:p>
        </p:txBody>
      </p:sp>
      <p:sp>
        <p:nvSpPr>
          <p:cNvPr id="38" name="Rounded Rectangle 17">
            <a:extLst>
              <a:ext uri="{FF2B5EF4-FFF2-40B4-BE49-F238E27FC236}">
                <a16:creationId xmlns:a16="http://schemas.microsoft.com/office/drawing/2014/main" id="{68102155-1621-4AE4-8DD3-7730E2FFD7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8945" y="958640"/>
            <a:ext cx="6269591" cy="4945244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0164308F-EF92-4771-864D-3356F18701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5934" y="559730"/>
            <a:ext cx="7173174" cy="5738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33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BAD21EC9-9707-4723-8447-0D7FA381B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6" name="Freeform 23">
            <a:extLst>
              <a:ext uri="{FF2B5EF4-FFF2-40B4-BE49-F238E27FC236}">
                <a16:creationId xmlns:a16="http://schemas.microsoft.com/office/drawing/2014/main" id="{AABA95AA-8869-4123-BB01-8C85EFDF5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E799B7-92CF-4FDA-BA93-DD3AA0F7D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4" y="447188"/>
            <a:ext cx="3807547" cy="597840"/>
          </a:xfrm>
        </p:spPr>
        <p:txBody>
          <a:bodyPr>
            <a:normAutofit/>
          </a:bodyPr>
          <a:lstStyle/>
          <a:p>
            <a:r>
              <a:rPr lang="en-US" sz="3200" dirty="0"/>
              <a:t>Adaptive Boosting</a:t>
            </a:r>
          </a:p>
        </p:txBody>
      </p:sp>
      <p:sp>
        <p:nvSpPr>
          <p:cNvPr id="31" name="Content Placeholder 30">
            <a:extLst>
              <a:ext uri="{FF2B5EF4-FFF2-40B4-BE49-F238E27FC236}">
                <a16:creationId xmlns:a16="http://schemas.microsoft.com/office/drawing/2014/main" id="{7D5FBA05-4741-49E9-9B2D-6A1A657092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4635" y="1041122"/>
            <a:ext cx="2865213" cy="3355817"/>
          </a:xfrm>
        </p:spPr>
        <p:txBody>
          <a:bodyPr>
            <a:normAutofit/>
          </a:bodyPr>
          <a:lstStyle/>
          <a:p>
            <a:r>
              <a:rPr lang="en-US" sz="1600" dirty="0"/>
              <a:t>6 Features</a:t>
            </a:r>
          </a:p>
          <a:p>
            <a:r>
              <a:rPr lang="en-US" sz="1600" dirty="0"/>
              <a:t>SMOTENC</a:t>
            </a:r>
          </a:p>
          <a:p>
            <a:r>
              <a:rPr lang="en-US" sz="1600" dirty="0"/>
              <a:t>71% validation on 5 Folds</a:t>
            </a:r>
          </a:p>
          <a:p>
            <a:endParaRPr lang="en-US" sz="1600" dirty="0"/>
          </a:p>
        </p:txBody>
      </p:sp>
      <p:sp>
        <p:nvSpPr>
          <p:cNvPr id="38" name="Rounded Rectangle 17">
            <a:extLst>
              <a:ext uri="{FF2B5EF4-FFF2-40B4-BE49-F238E27FC236}">
                <a16:creationId xmlns:a16="http://schemas.microsoft.com/office/drawing/2014/main" id="{68102155-1621-4AE4-8DD3-7730E2FFD7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8945" y="958640"/>
            <a:ext cx="6269591" cy="4945244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7C51294E-81EF-4AE0-B9C3-D4B31DF795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2974" y="1045028"/>
            <a:ext cx="5721531" cy="4767943"/>
          </a:xfrm>
          <a:prstGeom prst="rect">
            <a:avLst/>
          </a:prstGeom>
        </p:spPr>
      </p:pic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5996A444-BD8F-4EFA-9880-77040960EA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5950829"/>
              </p:ext>
            </p:extLst>
          </p:nvPr>
        </p:nvGraphicFramePr>
        <p:xfrm>
          <a:off x="422631" y="3573979"/>
          <a:ext cx="364101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3670">
                  <a:extLst>
                    <a:ext uri="{9D8B030D-6E8A-4147-A177-3AD203B41FA5}">
                      <a16:colId xmlns:a16="http://schemas.microsoft.com/office/drawing/2014/main" val="1384550004"/>
                    </a:ext>
                  </a:extLst>
                </a:gridCol>
                <a:gridCol w="1213670">
                  <a:extLst>
                    <a:ext uri="{9D8B030D-6E8A-4147-A177-3AD203B41FA5}">
                      <a16:colId xmlns:a16="http://schemas.microsoft.com/office/drawing/2014/main" val="2808477845"/>
                    </a:ext>
                  </a:extLst>
                </a:gridCol>
                <a:gridCol w="1213670">
                  <a:extLst>
                    <a:ext uri="{9D8B030D-6E8A-4147-A177-3AD203B41FA5}">
                      <a16:colId xmlns:a16="http://schemas.microsoft.com/office/drawing/2014/main" val="4294127544"/>
                    </a:ext>
                  </a:extLst>
                </a:gridCol>
              </a:tblGrid>
              <a:tr h="45786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F1 Weighted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False 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851917"/>
                  </a:ext>
                </a:extLst>
              </a:tr>
              <a:tr h="29222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5065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53347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306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57B0F-1F0C-4782-8CA4-36DEA42AB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945" y="-97757"/>
            <a:ext cx="11503867" cy="728072"/>
          </a:xfrm>
        </p:spPr>
        <p:txBody>
          <a:bodyPr/>
          <a:lstStyle/>
          <a:p>
            <a:pPr algn="ctr"/>
            <a:r>
              <a:rPr lang="en-US" sz="2800" dirty="0"/>
              <a:t>Actual vs Predicted </a:t>
            </a:r>
            <a:r>
              <a:rPr lang="en-US" sz="2000" b="0" dirty="0"/>
              <a:t>(Investor’s Model)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3E8170DC-EFBD-4978-8BA6-297496D7C1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286" y="630315"/>
            <a:ext cx="9290636" cy="6193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7493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7AEC0-F6C4-4EBF-BF53-E75A9A306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Conclusion/Recommendation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EA5AB-9B2A-492C-985A-4FB3F60357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59" y="2297747"/>
            <a:ext cx="3451447" cy="456025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Interest rate</a:t>
            </a:r>
          </a:p>
          <a:p>
            <a:pPr>
              <a:lnSpc>
                <a:spcPct val="150000"/>
              </a:lnSpc>
            </a:pPr>
            <a:r>
              <a:rPr lang="en-US" dirty="0"/>
              <a:t>Debt-to-limit </a:t>
            </a:r>
          </a:p>
          <a:p>
            <a:pPr>
              <a:lnSpc>
                <a:spcPct val="150000"/>
              </a:lnSpc>
            </a:pPr>
            <a:r>
              <a:rPr lang="en-US" dirty="0"/>
              <a:t>Total number of credit lines</a:t>
            </a:r>
          </a:p>
          <a:p>
            <a:pPr>
              <a:lnSpc>
                <a:spcPct val="150000"/>
              </a:lnSpc>
            </a:pPr>
            <a:r>
              <a:rPr lang="en-US" dirty="0"/>
              <a:t>Grade</a:t>
            </a:r>
          </a:p>
          <a:p>
            <a:pPr>
              <a:lnSpc>
                <a:spcPct val="150000"/>
              </a:lnSpc>
            </a:pPr>
            <a:r>
              <a:rPr lang="en-US" dirty="0"/>
              <a:t>Employment length</a:t>
            </a:r>
          </a:p>
          <a:p>
            <a:pPr>
              <a:lnSpc>
                <a:spcPct val="150000"/>
              </a:lnSpc>
            </a:pPr>
            <a:r>
              <a:rPr lang="en-US" dirty="0"/>
              <a:t>Debt-to-Income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08EA5F-5790-483A-A4C9-9B541CE75F50}"/>
              </a:ext>
            </a:extLst>
          </p:cNvPr>
          <p:cNvSpPr txBox="1"/>
          <p:nvPr/>
        </p:nvSpPr>
        <p:spPr>
          <a:xfrm>
            <a:off x="5362578" y="2442125"/>
            <a:ext cx="552359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Investor’s model: Adaptive Boosting </a:t>
            </a:r>
          </a:p>
          <a:p>
            <a:pPr marL="0" indent="0">
              <a:buNone/>
            </a:pPr>
            <a:r>
              <a:rPr lang="en-US" dirty="0"/>
              <a:t>Recall: 67%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$543 millions in investor’s return if the model applied in 2019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It is the trade-off between investor’s returns &amp; company profitability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628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519C6-B750-4ED9-A1BE-241E17141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EA23E-ACBA-494C-9B07-9027EC5B6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Acquire more data.</a:t>
            </a:r>
          </a:p>
          <a:p>
            <a:r>
              <a:rPr lang="en-US" dirty="0"/>
              <a:t>US Unemployment rate (Micro).</a:t>
            </a:r>
          </a:p>
          <a:p>
            <a:r>
              <a:rPr lang="en-US" dirty="0"/>
              <a:t>US Federal Reserve Bank’s interest rates (Macro).</a:t>
            </a:r>
          </a:p>
          <a:p>
            <a:r>
              <a:rPr lang="en-US" dirty="0"/>
              <a:t>Reform the applicant’s verification process to improve data quality.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380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7269D-C50F-45DD-BBCD-456082FAF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Lending Club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90287-F815-43C5-A81A-15165E07E4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Lending Club is an American peer-to-peer lending company</a:t>
            </a:r>
          </a:p>
          <a:p>
            <a:r>
              <a:rPr lang="en-US" dirty="0"/>
              <a:t>A platform connecting borrower to investor</a:t>
            </a:r>
          </a:p>
          <a:p>
            <a:r>
              <a:rPr lang="en-US" dirty="0"/>
              <a:t>2019 </a:t>
            </a:r>
            <a:r>
              <a:rPr lang="en-US" b="1" dirty="0">
                <a:solidFill>
                  <a:schemeClr val="accent6"/>
                </a:solidFill>
              </a:rPr>
              <a:t>default rate </a:t>
            </a:r>
            <a:r>
              <a:rPr lang="en-US" dirty="0"/>
              <a:t>at 6.6%</a:t>
            </a:r>
          </a:p>
          <a:p>
            <a:r>
              <a:rPr lang="en-US" dirty="0"/>
              <a:t>Default wiped off </a:t>
            </a:r>
            <a:r>
              <a:rPr lang="en-US" b="1" dirty="0">
                <a:solidFill>
                  <a:schemeClr val="accent6"/>
                </a:solidFill>
              </a:rPr>
              <a:t>$811 millions </a:t>
            </a:r>
            <a:r>
              <a:rPr lang="en-US" dirty="0"/>
              <a:t>USD in 2019 for Lending Club’s investors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050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46348-0F52-4236-BC12-56BA3E1E7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99869-1D49-49D8-B3C7-EFC0D6194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400" dirty="0"/>
              <a:t>How can we detect </a:t>
            </a:r>
            <a:r>
              <a:rPr lang="en-US" sz="2400" b="1" dirty="0">
                <a:solidFill>
                  <a:schemeClr val="accent6"/>
                </a:solidFill>
              </a:rPr>
              <a:t>DEFAULT Borrower </a:t>
            </a:r>
            <a:r>
              <a:rPr lang="en-US" sz="2400" dirty="0"/>
              <a:t>from loan application?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269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6A6E5-9AD7-4C35-9EEA-BB3458B61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B3F1D-F253-480B-9698-29A609253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factors indicated a Loan Default and what model could be used to effectively identify Default Borrower?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526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ABE0D-099C-4A92-A209-7CA7E5FC2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Pipeline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CCECAA-7396-44F3-896D-A537A0D01860}"/>
              </a:ext>
            </a:extLst>
          </p:cNvPr>
          <p:cNvSpPr/>
          <p:nvPr/>
        </p:nvSpPr>
        <p:spPr>
          <a:xfrm>
            <a:off x="796196" y="3629849"/>
            <a:ext cx="1626581" cy="86002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Acquisition	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E69388-33EF-474A-AE4F-8CE82E364B88}"/>
              </a:ext>
            </a:extLst>
          </p:cNvPr>
          <p:cNvSpPr/>
          <p:nvPr/>
        </p:nvSpPr>
        <p:spPr>
          <a:xfrm>
            <a:off x="3049214" y="3629849"/>
            <a:ext cx="1626581" cy="86002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EDA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D7AA39-F019-46CA-943D-9DCCED7E7D3F}"/>
              </a:ext>
            </a:extLst>
          </p:cNvPr>
          <p:cNvSpPr/>
          <p:nvPr/>
        </p:nvSpPr>
        <p:spPr>
          <a:xfrm>
            <a:off x="5377075" y="3646486"/>
            <a:ext cx="1765627" cy="86002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Preprocessing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C14FCB6-A625-4FF0-8A77-72C9F1C02586}"/>
              </a:ext>
            </a:extLst>
          </p:cNvPr>
          <p:cNvSpPr/>
          <p:nvPr/>
        </p:nvSpPr>
        <p:spPr>
          <a:xfrm>
            <a:off x="7843983" y="3629849"/>
            <a:ext cx="1626581" cy="86002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Modelling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749287-4212-477A-8D62-3B6A7AA38930}"/>
              </a:ext>
            </a:extLst>
          </p:cNvPr>
          <p:cNvSpPr/>
          <p:nvPr/>
        </p:nvSpPr>
        <p:spPr>
          <a:xfrm>
            <a:off x="10097000" y="3629848"/>
            <a:ext cx="1626581" cy="86002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Validation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E61A8611-6247-4494-83A3-6BA301EDB8B9}"/>
              </a:ext>
            </a:extLst>
          </p:cNvPr>
          <p:cNvSpPr/>
          <p:nvPr/>
        </p:nvSpPr>
        <p:spPr>
          <a:xfrm>
            <a:off x="2609180" y="3948890"/>
            <a:ext cx="328473" cy="221941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1BD13A4E-A225-406C-8D21-6B7F358BE0C2}"/>
              </a:ext>
            </a:extLst>
          </p:cNvPr>
          <p:cNvSpPr/>
          <p:nvPr/>
        </p:nvSpPr>
        <p:spPr>
          <a:xfrm>
            <a:off x="4899621" y="3948891"/>
            <a:ext cx="328473" cy="221941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CB7FE5D3-846F-4F40-9918-8E555F55F9F6}"/>
              </a:ext>
            </a:extLst>
          </p:cNvPr>
          <p:cNvSpPr/>
          <p:nvPr/>
        </p:nvSpPr>
        <p:spPr>
          <a:xfrm>
            <a:off x="7329106" y="3948889"/>
            <a:ext cx="328473" cy="221941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87CC4160-EF2E-438C-AE6D-1E55A700AD4F}"/>
              </a:ext>
            </a:extLst>
          </p:cNvPr>
          <p:cNvSpPr/>
          <p:nvPr/>
        </p:nvSpPr>
        <p:spPr>
          <a:xfrm>
            <a:off x="9656968" y="3948888"/>
            <a:ext cx="328473" cy="221941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945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DBB70-37CD-48AA-8EE1-0C53223B5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F8978A-07A5-4324-9EB8-DA2D84455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Lending Club Loan Dataset</a:t>
            </a:r>
          </a:p>
          <a:p>
            <a:r>
              <a:rPr lang="en-US" dirty="0"/>
              <a:t>396,000 observations (2007-2016)</a:t>
            </a:r>
          </a:p>
          <a:p>
            <a:r>
              <a:rPr lang="en-US" dirty="0"/>
              <a:t>26 features (12 numeric, 14 object)</a:t>
            </a:r>
          </a:p>
          <a:p>
            <a:r>
              <a:rPr lang="en-US" dirty="0"/>
              <a:t>Imbalance Data (20%-80%)</a:t>
            </a:r>
          </a:p>
        </p:txBody>
      </p:sp>
    </p:spTree>
    <p:extLst>
      <p:ext uri="{BB962C8B-B14F-4D97-AF65-F5344CB8AC3E}">
        <p14:creationId xmlns:p14="http://schemas.microsoft.com/office/powerpoint/2010/main" val="2989032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BAD21EC9-9707-4723-8447-0D7FA381B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3">
            <a:extLst>
              <a:ext uri="{FF2B5EF4-FFF2-40B4-BE49-F238E27FC236}">
                <a16:creationId xmlns:a16="http://schemas.microsoft.com/office/drawing/2014/main" id="{AABA95AA-8869-4123-BB01-8C85EFDF5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E799B7-92CF-4FDA-BA93-DD3AA0F7D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47188"/>
            <a:ext cx="3413084" cy="511452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Grade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F2BBD74-6CF5-4B83-8E1F-6164E222A6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747" y="1722120"/>
            <a:ext cx="3404372" cy="3632200"/>
          </a:xfrm>
        </p:spPr>
        <p:txBody>
          <a:bodyPr>
            <a:normAutofit/>
          </a:bodyPr>
          <a:lstStyle/>
          <a:p>
            <a:r>
              <a:rPr lang="en-US" sz="1600" dirty="0"/>
              <a:t>Grade is based on credit scores</a:t>
            </a:r>
          </a:p>
          <a:p>
            <a:pPr marL="0" indent="0">
              <a:buNone/>
            </a:pPr>
            <a:endParaRPr lang="en-US" sz="1600" dirty="0"/>
          </a:p>
          <a:p>
            <a:r>
              <a:rPr lang="en-US" sz="1600" dirty="0"/>
              <a:t>G-grade has 45% default rate</a:t>
            </a:r>
          </a:p>
          <a:p>
            <a:endParaRPr lang="en-US" sz="1600" dirty="0"/>
          </a:p>
        </p:txBody>
      </p:sp>
      <p:sp>
        <p:nvSpPr>
          <p:cNvPr id="25" name="Rounded Rectangle 17">
            <a:extLst>
              <a:ext uri="{FF2B5EF4-FFF2-40B4-BE49-F238E27FC236}">
                <a16:creationId xmlns:a16="http://schemas.microsoft.com/office/drawing/2014/main" id="{68102155-1621-4AE4-8DD3-7730E2FFD7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8945" y="958640"/>
            <a:ext cx="6269591" cy="4945244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06D11541-5A81-4219-9408-FF4400B6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2409" y="1258529"/>
            <a:ext cx="5201447" cy="4330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149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BAD21EC9-9707-4723-8447-0D7FA381B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3">
            <a:extLst>
              <a:ext uri="{FF2B5EF4-FFF2-40B4-BE49-F238E27FC236}">
                <a16:creationId xmlns:a16="http://schemas.microsoft.com/office/drawing/2014/main" id="{AABA95AA-8869-4123-BB01-8C85EFDF5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E799B7-92CF-4FDA-BA93-DD3AA0F7D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47188"/>
            <a:ext cx="3413084" cy="582715"/>
          </a:xfrm>
        </p:spPr>
        <p:txBody>
          <a:bodyPr>
            <a:normAutofit/>
          </a:bodyPr>
          <a:lstStyle/>
          <a:p>
            <a:r>
              <a:rPr lang="en-US" sz="3200" dirty="0"/>
              <a:t>Purpose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F2BBD74-6CF5-4B83-8E1F-6164E222A6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1" y="1258529"/>
            <a:ext cx="3404372" cy="3632200"/>
          </a:xfrm>
        </p:spPr>
        <p:txBody>
          <a:bodyPr>
            <a:normAutofit/>
          </a:bodyPr>
          <a:lstStyle/>
          <a:p>
            <a:r>
              <a:rPr lang="en-US" sz="1600" dirty="0"/>
              <a:t>44817 unique purposes</a:t>
            </a:r>
          </a:p>
          <a:p>
            <a:endParaRPr lang="en-US" sz="1600" dirty="0"/>
          </a:p>
          <a:p>
            <a:r>
              <a:rPr lang="en-US" sz="1600" dirty="0"/>
              <a:t>Categories by most repeated words </a:t>
            </a:r>
          </a:p>
          <a:p>
            <a:endParaRPr lang="en-US" sz="1600" dirty="0"/>
          </a:p>
          <a:p>
            <a:r>
              <a:rPr lang="en-US" sz="1600" dirty="0"/>
              <a:t>4 Main Unique words</a:t>
            </a:r>
          </a:p>
          <a:p>
            <a:pPr marL="457200" lvl="1" indent="0">
              <a:buNone/>
            </a:pPr>
            <a:endParaRPr lang="en-US" sz="1400" dirty="0"/>
          </a:p>
        </p:txBody>
      </p:sp>
      <p:sp>
        <p:nvSpPr>
          <p:cNvPr id="25" name="Rounded Rectangle 17">
            <a:extLst>
              <a:ext uri="{FF2B5EF4-FFF2-40B4-BE49-F238E27FC236}">
                <a16:creationId xmlns:a16="http://schemas.microsoft.com/office/drawing/2014/main" id="{68102155-1621-4AE4-8DD3-7730E2FFD7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8945" y="958640"/>
            <a:ext cx="6269591" cy="4945244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74473324-4317-448B-9B2E-E88E729FA3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2409" y="1258529"/>
            <a:ext cx="5201447" cy="4330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875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57B0F-1F0C-4782-8CA4-36DEA42AB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945" y="-97757"/>
            <a:ext cx="11512744" cy="970450"/>
          </a:xfrm>
        </p:spPr>
        <p:txBody>
          <a:bodyPr/>
          <a:lstStyle/>
          <a:p>
            <a:pPr algn="ctr"/>
            <a:r>
              <a:rPr lang="en-US" sz="3600" dirty="0"/>
              <a:t>Distributions &amp; Summary Statistics</a:t>
            </a:r>
          </a:p>
        </p:txBody>
      </p:sp>
      <p:pic>
        <p:nvPicPr>
          <p:cNvPr id="5" name="Content Placeholder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81255950-A745-4977-91AA-6E0E142290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6436" y="974294"/>
            <a:ext cx="5407892" cy="514865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4F5DDB6-A3DF-491A-B354-0CFC351B7361}"/>
              </a:ext>
            </a:extLst>
          </p:cNvPr>
          <p:cNvSpPr txBox="1"/>
          <p:nvPr/>
        </p:nvSpPr>
        <p:spPr>
          <a:xfrm>
            <a:off x="5142345" y="6224545"/>
            <a:ext cx="2373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Loan Status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8AFE35-DFDA-4E32-9B95-898E75A75870}"/>
              </a:ext>
            </a:extLst>
          </p:cNvPr>
          <p:cNvSpPr txBox="1"/>
          <p:nvPr/>
        </p:nvSpPr>
        <p:spPr>
          <a:xfrm rot="16200000">
            <a:off x="1754910" y="2983345"/>
            <a:ext cx="1450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Features</a:t>
            </a:r>
          </a:p>
        </p:txBody>
      </p:sp>
    </p:spTree>
    <p:extLst>
      <p:ext uri="{BB962C8B-B14F-4D97-AF65-F5344CB8AC3E}">
        <p14:creationId xmlns:p14="http://schemas.microsoft.com/office/powerpoint/2010/main" val="36259970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ACECE1E4-636E-48DB-87ED-4A76DC93378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832</TotalTime>
  <Words>335</Words>
  <Application>Microsoft Office PowerPoint</Application>
  <PresentationFormat>Widescreen</PresentationFormat>
  <Paragraphs>135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Century Gothic</vt:lpstr>
      <vt:lpstr>Wingdings</vt:lpstr>
      <vt:lpstr>Wingdings 2</vt:lpstr>
      <vt:lpstr>Quotable</vt:lpstr>
      <vt:lpstr>PowerPoint Presentation</vt:lpstr>
      <vt:lpstr>What is Lending Club</vt:lpstr>
      <vt:lpstr>Business Question</vt:lpstr>
      <vt:lpstr>Data Question</vt:lpstr>
      <vt:lpstr>Project Pipeline</vt:lpstr>
      <vt:lpstr>Dataset Summary</vt:lpstr>
      <vt:lpstr>Grade</vt:lpstr>
      <vt:lpstr>Purpose</vt:lpstr>
      <vt:lpstr>Distributions &amp; Summary Statistics</vt:lpstr>
      <vt:lpstr>Feature Selection</vt:lpstr>
      <vt:lpstr>Preprocessing</vt:lpstr>
      <vt:lpstr>Model Selection</vt:lpstr>
      <vt:lpstr>ROC-AUC</vt:lpstr>
      <vt:lpstr>Adaptive Boosting</vt:lpstr>
      <vt:lpstr>Actual vs Predicted (Investor’s Model)</vt:lpstr>
      <vt:lpstr>Conclusion/Recommendation</vt:lpstr>
      <vt:lpstr>Future improvements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Ricky Khanh Nguyen</dc:creator>
  <cp:lastModifiedBy>Ricky Khanh Nguyen</cp:lastModifiedBy>
  <cp:revision>22</cp:revision>
  <dcterms:created xsi:type="dcterms:W3CDTF">2020-09-18T00:50:21Z</dcterms:created>
  <dcterms:modified xsi:type="dcterms:W3CDTF">2020-09-18T22:50:09Z</dcterms:modified>
</cp:coreProperties>
</file>