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6858000" cx="12192000"/>
  <p:notesSz cx="6858000" cy="9144000"/>
  <p:embeddedFontLst>
    <p:embeddedFont>
      <p:font typeface="Proxima Nova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5" roundtripDataSignature="AMtx7mib1uu/1fWVaZifegZqr5tQB268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D36F7-53E2-4F3C-8E00-1858A268703E}">
  <a:tblStyle styleId="{9F8D36F7-53E2-4F3C-8E00-1858A26870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7F49E8D-3E60-4330-BD31-BB781A64F7F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13CA759-8DC8-4A77-B030-2663CAD86906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946ACEB-8716-400C-8652-D3F0B1A71C7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customschemas.google.com/relationships/presentationmetadata" Target="metadata"/><Relationship Id="rId104" Type="http://schemas.openxmlformats.org/officeDocument/2006/relationships/font" Target="fonts/ProximaNova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ProximaNova-italic.fntdata"/><Relationship Id="rId102" Type="http://schemas.openxmlformats.org/officeDocument/2006/relationships/font" Target="fonts/ProximaNova-bold.fntdata"/><Relationship Id="rId101" Type="http://schemas.openxmlformats.org/officeDocument/2006/relationships/font" Target="fonts/ProximaNova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INFORMATION FOR INSTRUCTORS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Slide notes are intended as aids for delivering and supplementing slide content.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See the “Classes” tab of the ‘Lesson Plans’ worksheet (Google Drive) for the detailed breakdown of slides for each module/part. This includes estimated time (hours) to devote to each slide, with sums at daily and module/part level.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Slide Notes that include a “QUIZ” caption may have animation effects (fly-ins) for displaying the answer after the class has had an opportunity to reply. If present, the number of fly-ins is indicated in a “FLY-INS” caption in the Slide Notes. (See the “Slide Notes” tab of the Google sheet for other captions used.)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Instructors may add slides or content, if required, but should have new material approved before delivery.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Instructors should plan to supplement slide content with whiteboard illustrations and class discussion.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Engaging comprehension checks should be performed frequently. Slide notes contain some suggestions already; instructors should add their own.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Instructors are encouraged to mention practical examples from their own experience and to invite students to do the same.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Most labs have IPython notebook starter files and were developed using Jupyter Notebooks. Other labs have been designed to be executed in an IPython (or other) IDE.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Support should be provided for managing conda environments (command-line and Anaconda Navigator.) Students who choose not to use Anaconda should be competent at managing Python environments by their preferred means.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(1) A function is a vector with infinite dimensions. (2) Python and R use ‘vector’ to refer to a column of homogenous data.</a:t>
            </a:r>
            <a:endParaRPr/>
          </a:p>
        </p:txBody>
      </p:sp>
      <p:sp>
        <p:nvSpPr>
          <p:cNvPr id="203" name="Google Shape;20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Can we multiply vectors of different length?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(1) cos(0) = 1, so parallel vectors have maximum dot product.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(2) cos(90</a:t>
            </a:r>
            <a:r>
              <a:rPr baseline="30000" lang="en-AU"/>
              <a:t>o</a:t>
            </a:r>
            <a:r>
              <a:rPr lang="en-AU"/>
              <a:t>) = 0, so orthogonal vectors have 0 dot product.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(3) If two vectors represent term frequency in two docs, dot product measures similarity of docs.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A dot product represents the projection of one vector on another.</a:t>
            </a:r>
            <a:endParaRPr/>
          </a:p>
        </p:txBody>
      </p:sp>
      <p:sp>
        <p:nvSpPr>
          <p:cNvPr id="211" name="Google Shape;21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QUESTIONS: def (FLY-INS)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EXAMPLES: (1) image / heat map. (2) time series of vectors.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The determinant is useful for solving linear equations, capturing how linear transformation change area or volume, and changing variables in integrals.</a:t>
            </a:r>
            <a:endParaRPr/>
          </a:p>
        </p:txBody>
      </p:sp>
      <p:sp>
        <p:nvSpPr>
          <p:cNvPr id="251" name="Google Shape;25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SEE: Moore-Penrose pseudo inverse</a:t>
            </a:r>
            <a:endParaRPr/>
          </a:p>
        </p:txBody>
      </p:sp>
      <p:sp>
        <p:nvSpPr>
          <p:cNvPr id="279" name="Google Shape;27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(1) The energy levels of the electrons of an atom are eigenvalues; their orbits are described by eigenfunctions.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(2) SVD: singular value decomposition. (3) PCA: principal component analysis.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(1) Rotate x axis to separate clusters of points: new axis is 1</a:t>
            </a:r>
            <a:r>
              <a:rPr baseline="30000" lang="en-AU"/>
              <a:t>st</a:t>
            </a:r>
            <a:r>
              <a:rPr lang="en-AU"/>
              <a:t> eigenvector; new y axis is 2</a:t>
            </a:r>
            <a:r>
              <a:rPr baseline="30000" lang="en-AU"/>
              <a:t>nd</a:t>
            </a:r>
            <a:r>
              <a:rPr lang="en-AU"/>
              <a:t> eigenvector.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(2) Plot of magnitude vs eigenvalue index follows logarithmic curve.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80:20 rule.</a:t>
            </a:r>
            <a:endParaRPr/>
          </a:p>
        </p:txBody>
      </p:sp>
      <p:sp>
        <p:nvSpPr>
          <p:cNvPr id="286" name="Google Shape;28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‘bigger’ = higher order</a:t>
            </a:r>
            <a:endParaRPr/>
          </a:p>
        </p:txBody>
      </p:sp>
      <p:sp>
        <p:nvSpPr>
          <p:cNvPr id="293" name="Google Shape;29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The energy levels of the electrons of an atom are eigenvalues; their orbits are described by eigenfunctions.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</a:t>
            </a:r>
            <a:endParaRPr/>
          </a:p>
        </p:txBody>
      </p:sp>
      <p:sp>
        <p:nvSpPr>
          <p:cNvPr id="319" name="Google Shape;31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Which (if any) examples have a limit?</a:t>
            </a:r>
            <a:endParaRPr/>
          </a:p>
        </p:txBody>
      </p:sp>
      <p:sp>
        <p:nvSpPr>
          <p:cNvPr id="329" name="Google Shape;32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Show intermediate calculations (e.g. https://en.wikipedia.org/wiki/Derivative)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(1) If 1</a:t>
            </a:r>
            <a:r>
              <a:rPr baseline="30000" lang="en-AU"/>
              <a:t>st</a:t>
            </a:r>
            <a:r>
              <a:rPr lang="en-AU"/>
              <a:t> derivative gives slope at each point, what does 2</a:t>
            </a:r>
            <a:r>
              <a:rPr baseline="30000" lang="en-AU"/>
              <a:t>nd</a:t>
            </a:r>
            <a:r>
              <a:rPr lang="en-AU"/>
              <a:t> derivative give?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    (2) The 1</a:t>
            </a:r>
            <a:r>
              <a:rPr baseline="30000" lang="en-AU"/>
              <a:t>st</a:t>
            </a:r>
            <a:r>
              <a:rPr lang="en-AU"/>
              <a:t> (with respect to time) of displacement is velocity; 2</a:t>
            </a:r>
            <a:r>
              <a:rPr baseline="30000" lang="en-AU"/>
              <a:t>nd</a:t>
            </a:r>
            <a:r>
              <a:rPr lang="en-AU"/>
              <a:t> is acceleration?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    (3) How to compute derivative numerically?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(1) Steeper slope means more sampling required. (2) Differentiating increases noise in a signal.</a:t>
            </a:r>
            <a:endParaRPr/>
          </a:p>
        </p:txBody>
      </p:sp>
      <p:sp>
        <p:nvSpPr>
          <p:cNvPr id="336" name="Google Shape;33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This part (1</a:t>
            </a:r>
            <a:r>
              <a:rPr baseline="30000" lang="en-AU"/>
              <a:t>st</a:t>
            </a:r>
            <a:r>
              <a:rPr lang="en-AU"/>
              <a:t> half of Module 1) is the most dense with theoretical content. Part 2 and further modules will have more emphasis on practice than theory. Calculus and linear algebra are important to data scientists for several reasons: they are used extensively in algorithm development; they introduce concepts that scientific programming is built on; and they train us to attack problems in a reductionist, deterministic, theoretically sound manner.</a:t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(1) Show intermediate calculations (e.g. https://en.wikipedia.org/wiki/Derivative). (2) Show derivation for a polynomial.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MENTIONS: The derivative (with respect to time) of displacement is velocity.</a:t>
            </a:r>
            <a:endParaRPr/>
          </a:p>
        </p:txBody>
      </p:sp>
      <p:sp>
        <p:nvSpPr>
          <p:cNvPr id="352" name="Google Shape;35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Integration is a smoothing process. Integral of velocity over time is displacement. Integral of power over time is energy.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How to integrate numerically?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Derive Simpson’s rule.</a:t>
            </a:r>
            <a:endParaRPr/>
          </a:p>
        </p:txBody>
      </p:sp>
      <p:sp>
        <p:nvSpPr>
          <p:cNvPr id="359" name="Google Shape;35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Which (if any) examples have a limit?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WHITEBOARD: Calculate limit of (4n^2 - 1) / (3n + 2n^2)</a:t>
            </a:r>
            <a:endParaRPr/>
          </a:p>
        </p:txBody>
      </p:sp>
      <p:sp>
        <p:nvSpPr>
          <p:cNvPr id="375" name="Google Shape;37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Pressure gradient determines direction of flow.</a:t>
            </a:r>
            <a:endParaRPr/>
          </a:p>
        </p:txBody>
      </p:sp>
      <p:sp>
        <p:nvSpPr>
          <p:cNvPr id="395" name="Google Shape;39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(1) A function with many convolutions will have multiple local minima/maxima; we usually want the global minimum/maximum.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(2) Just as min/max of a function of 1 variable occurs where the derivative is zero, the min/max of a function of multiple variables occurs where the gradient is zero. </a:t>
            </a:r>
            <a:endParaRPr/>
          </a:p>
        </p:txBody>
      </p:sp>
      <p:sp>
        <p:nvSpPr>
          <p:cNvPr id="402" name="Google Shape;40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Practical examples (e.g. business)?</a:t>
            </a:r>
            <a:endParaRPr/>
          </a:p>
        </p:txBody>
      </p:sp>
      <p:sp>
        <p:nvSpPr>
          <p:cNvPr id="443" name="Google Shape;443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Pie charts are out of favour: frequently abused, hard to discern relative proportions.</a:t>
            </a:r>
            <a:endParaRPr/>
          </a:p>
        </p:txBody>
      </p:sp>
      <p:sp>
        <p:nvSpPr>
          <p:cNvPr id="450" name="Google Shape;45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Why?  (A: So we can apply methods like linear regression)</a:t>
            </a:r>
            <a:endParaRPr/>
          </a:p>
        </p:txBody>
      </p:sp>
      <p:sp>
        <p:nvSpPr>
          <p:cNvPr id="468" name="Google Shape;468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93a63952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e93a63952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ge93a63952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(1) Practical examples?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         (2) If we can’t count individual values, how do we represent the distribution?</a:t>
            </a:r>
            <a:endParaRPr/>
          </a:p>
        </p:txBody>
      </p:sp>
      <p:sp>
        <p:nvSpPr>
          <p:cNvPr id="490" name="Google Shape;490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2cd396b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742cd396b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How to compute?</a:t>
            </a:r>
            <a:endParaRPr/>
          </a:p>
        </p:txBody>
      </p:sp>
      <p:sp>
        <p:nvSpPr>
          <p:cNvPr id="505" name="Google Shape;505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In probability theory and statistics, </a:t>
            </a:r>
            <a:r>
              <a:rPr b="1" lang="en-AU"/>
              <a:t>skewness</a:t>
            </a:r>
            <a:r>
              <a:rPr lang="en-AU"/>
              <a:t> is a measure of the asymmetry of the probability distribution of a real-valued random variable about its mean.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a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zero, and any symmetric data should have a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near zero.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values for the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indicate data that are skewed left and positive values for the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indicate data that are skewed right.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Kurtosis: It measures the amount of probability in the tails. The value is often compared to the kurtosis of the normal distribution, which is equal to 3.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If the kurtosis is greater than 3, then the dataset has heavier tails than a normal distribution (more in the tails).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WEEK 1, DAY 3, PART 1</a:t>
            </a:r>
            <a:endParaRPr/>
          </a:p>
        </p:txBody>
      </p:sp>
      <p:sp>
        <p:nvSpPr>
          <p:cNvPr id="541" name="Google Shape;541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This is not pedantry: the distinctions are important to how we test hypotheses using data.</a:t>
            </a:r>
            <a:endParaRPr/>
          </a:p>
        </p:txBody>
      </p:sp>
      <p:sp>
        <p:nvSpPr>
          <p:cNvPr id="555" name="Google Shape;555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(1) “Variance” is an unambiguously defined statistical quantity, but most people who say “variance” just mean “variation” or “difference”.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(2) These percentages (here shown rounded to zero decimals) depend on the distribution (this is a ‘normal’ or ‘Gaussian’ distribution).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statistics, the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(SD, also represented by the lower case Greek letter sigma σ or the Latin letter s) is a measure that is used to quantify the amount of variation or dispersion of a set of data values.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formula is easy: it is the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square root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the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Variance. = 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of the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differences from the Mean.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(1) +/- 1 SD covers 68.2% of population; 2 covers 95.4%, 3 covers 99.7%.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Percentiles of a distribution.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JOKE: As opposed to the ZZZ-score, which measures how boring the lecture 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This is not pedantry: the distinctions are important to how we test hypotheses using data.</a:t>
            </a:r>
            <a:endParaRPr/>
          </a:p>
        </p:txBody>
      </p:sp>
      <p:sp>
        <p:nvSpPr>
          <p:cNvPr id="596" name="Google Shape;596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A correlation matrix is a table showing correlation coefficients between sets of variables. Each random variable (Xi) in the table is correlated with each of the other values in the table (Xj).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This allows you to see which pairs have the highest correlation</a:t>
            </a:r>
            <a:endParaRPr/>
          </a:p>
        </p:txBody>
      </p:sp>
      <p:sp>
        <p:nvSpPr>
          <p:cNvPr id="604" name="Google Shape;604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A famous (if contrived) example of a statistical gotcha.</a:t>
            </a:r>
            <a:endParaRPr/>
          </a:p>
        </p:txBody>
      </p:sp>
      <p:sp>
        <p:nvSpPr>
          <p:cNvPr id="611" name="Google Shape;611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A famous (if contrived) example of a statistical gotcha.</a:t>
            </a:r>
            <a:endParaRPr/>
          </a:p>
        </p:txBody>
      </p:sp>
      <p:sp>
        <p:nvSpPr>
          <p:cNvPr id="620" name="Google Shape;620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This error function is highly susceptible to large outliers.</a:t>
            </a:r>
            <a:endParaRPr/>
          </a:p>
        </p:txBody>
      </p:sp>
      <p:sp>
        <p:nvSpPr>
          <p:cNvPr id="629" name="Google Shape;629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Does anything look familiar?</a:t>
            </a:r>
            <a:endParaRPr/>
          </a:p>
        </p:txBody>
      </p:sp>
      <p:sp>
        <p:nvSpPr>
          <p:cNvPr id="637" name="Google Shape;637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A discrete variable is a variable whose value is obtained by counting. A discrete random variable X has a countable number of possible values.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Examples:     number of students present. 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red marbles in a jar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A continuous variable is a variable whose value is obtained by measuring.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Examples:     height of students in class, weight of students in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variable</a:t>
            </a:r>
            <a:r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variable whose value is a numerical outcome of a random phenomenon.</a:t>
            </a:r>
            <a:endParaRPr/>
          </a:p>
        </p:txBody>
      </p:sp>
      <p:sp>
        <p:nvSpPr>
          <p:cNvPr id="656" name="Google Shape;656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QUESTIONS: (1) def, (2) examples. </a:t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Does x’ look familiar?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FLY-IN: Answer: z-score.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JOKE: As opposed to the ZZZ-score, which measures how boring the lecture is.</a:t>
            </a:r>
            <a:endParaRPr/>
          </a:p>
        </p:txBody>
      </p:sp>
      <p:sp>
        <p:nvSpPr>
          <p:cNvPr id="663" name="Google Shape;663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In statistics, a power transform is a family of functions that are applied to create a monotonic transformation of data using power functions. This is a useful data transformation technique used to stabilize variance, make the data more normal distribution-like, improve the validity of measures of association such as the Pearson correlation between variables and for other data stabilization procedures.</a:t>
            </a:r>
            <a:endParaRPr/>
          </a:p>
        </p:txBody>
      </p:sp>
      <p:sp>
        <p:nvSpPr>
          <p:cNvPr id="684" name="Google Shape;684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Probability Distribution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CDF is the integral of PDF.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What does this mean? (A: value of CDF(x) is area under PDF up to x = probability that a sample of x or less will be drawn randomly from distribution.)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p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1" name="Google Shape;731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alt. syntax for vectors (boldface, overhead bar).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absolute value is ‘L1 norm’</a:t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(1) +/- 1 SD covers 68.2% of population; 2 covers 95.4%, 3 covers 99.7%.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WHITEBOARD: Percentiles of a distribution.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MENTION: We apply the t-test in the same way as the z-test, but we get smaller confidence intervals.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MENTION: We apply the t-test in the same way as the z-test, but we get smaller confidence intervals.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WHITEBOARD: Overlapping distributions.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9" name="Google Shape;779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QUIZ: (1) What is the sample space of an expt in which two coins are tossed? A: </a:t>
            </a:r>
            <a:r>
              <a:rPr b="0" i="0"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{HH, HT, TH, TT}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WHITEBOARD: Expt in which 2 dice thrown: sigma = 36 x (D1, D2). Event A = 5: n = 4.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If A, B are described by components, we don’t need trigonometry to compute 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(1) Where is Rx? (2) Where is Ry? (3) Can we always eliminate one component (as we did here for By)?</a:t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/>
              <a:t>QUIZ: How are P(n,k) and C(n,k) related?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0" name="Google Shape;820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3" name="Google Shape;833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ck Title black">
  <p:cSld name="Slide Deck Title black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6"/>
          <p:cNvSpPr txBox="1"/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6"/>
          <p:cNvSpPr txBox="1"/>
          <p:nvPr>
            <p:ph idx="1" type="body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>
  <p:cSld name="Section Title white 1-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7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7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0" name="Google Shape;80;p11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17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1-column">
  <p:cSld name="Section Title black 1-column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8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8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5" name="Google Shape;85;p11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18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>
  <p:cSld name="Title and Content black 1-column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>
                <a:solidFill>
                  <a:srgbClr val="0000FF"/>
                </a:solidFill>
              </a:defRPr>
            </a:lvl9pPr>
          </a:lstStyle>
          <a:p/>
        </p:txBody>
      </p:sp>
      <p:sp>
        <p:nvSpPr>
          <p:cNvPr id="17" name="Google Shape;17;p10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>
  <p:cSld name="Section Title white 2-colum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9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9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0" name="Google Shape;90;p11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2-column">
  <p:cSld name="Section Title black 2-column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0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0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12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>
  <p:cSld name="Title and Content white 1-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>
  <p:cSld name="Title and Content white 2-colum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2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>
  <p:cSld name="Title and Content white 3-colum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white 1-column">
  <p:cSld name="Outline white 1-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2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2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102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" name="Google Shape;23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-column">
  <p:cSld name="Title and Content 1-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" name="Google Shape;27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black 1-column">
  <p:cSld name="Outline black 1-column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4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4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" name="Google Shape;31;p104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atermark black 1-column">
  <p:cSld name="Title and Content watermark black 1-column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5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Title 2-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9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99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2023 Institute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benfrederickson.com/numerical-optimization/" TargetMode="External"/><Relationship Id="rId4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9.gif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Relationship Id="rId4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7.png"/><Relationship Id="rId4" Type="http://schemas.openxmlformats.org/officeDocument/2006/relationships/image" Target="../media/image63.png"/><Relationship Id="rId5" Type="http://schemas.openxmlformats.org/officeDocument/2006/relationships/image" Target="../media/image58.png"/><Relationship Id="rId6" Type="http://schemas.openxmlformats.org/officeDocument/2006/relationships/image" Target="../media/image6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2.png"/><Relationship Id="rId4" Type="http://schemas.openxmlformats.org/officeDocument/2006/relationships/image" Target="../media/image6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0.png"/><Relationship Id="rId4" Type="http://schemas.openxmlformats.org/officeDocument/2006/relationships/image" Target="../media/image4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2.png"/><Relationship Id="rId4" Type="http://schemas.openxmlformats.org/officeDocument/2006/relationships/image" Target="../media/image8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1.png"/><Relationship Id="rId4" Type="http://schemas.openxmlformats.org/officeDocument/2006/relationships/image" Target="../media/image8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5.png"/><Relationship Id="rId4" Type="http://schemas.openxmlformats.org/officeDocument/2006/relationships/image" Target="../media/image71.png"/><Relationship Id="rId5" Type="http://schemas.openxmlformats.org/officeDocument/2006/relationships/image" Target="../media/image74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752268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b="0" i="0" lang="en-AU" sz="6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6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4044088" y="4565538"/>
            <a:ext cx="4149912" cy="1367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3D Vectors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6354147" y="3508310"/>
            <a:ext cx="4273420" cy="21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1" lang="en-AU" u="sng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| = 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 1/2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Note: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AU"/>
              <a:t>are unit vectors</a:t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361" y="2036212"/>
            <a:ext cx="4201010" cy="39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Scalar Multiplication of Vectors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924361" y="2377440"/>
            <a:ext cx="10709835" cy="143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i="1" lang="en-AU">
                <a:solidFill>
                  <a:srgbClr val="7F7F7F"/>
                </a:solidFill>
              </a:rPr>
              <a:t>aka</a:t>
            </a:r>
            <a:r>
              <a:rPr lang="en-AU">
                <a:solidFill>
                  <a:srgbClr val="7F7F7F"/>
                </a:solidFill>
              </a:rPr>
              <a:t> inner product, dot product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result is a </a:t>
            </a:r>
            <a:r>
              <a:rPr i="1" lang="en-AU"/>
              <a:t>scalar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3310128" y="4032504"/>
            <a:ext cx="7315200" cy="1810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Operations</a:t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Matrices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def: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a rectangular array of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5102843" y="3060585"/>
            <a:ext cx="2587440" cy="14719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Arithmetic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Arithmetic</a:t>
            </a:r>
            <a:endParaRPr/>
          </a:p>
        </p:txBody>
      </p:sp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Operations3</a:t>
            </a:r>
            <a:endParaRPr/>
          </a:p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AU"/>
              <a:t>Determinant </a:t>
            </a:r>
            <a:r>
              <a:rPr lang="en-AU"/>
              <a:t>of a Matrix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924361" y="2165130"/>
            <a:ext cx="10709835" cy="4408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Identity Matrix</a:t>
            </a:r>
            <a:endParaRPr/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Inversion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991596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sz="4400">
                <a:latin typeface="Cambria"/>
                <a:ea typeface="Cambria"/>
                <a:cs typeface="Cambria"/>
                <a:sym typeface="Cambria"/>
              </a:rPr>
              <a:t>Module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sz="4400">
                <a:latin typeface="Cambria"/>
                <a:ea typeface="Cambria"/>
                <a:cs typeface="Cambria"/>
                <a:sym typeface="Cambria"/>
              </a:rPr>
              <a:t>Part 1: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Mathematics</a:t>
            </a:r>
            <a:r>
              <a:rPr lang="en-AU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&amp; </a:t>
            </a:r>
            <a:r>
              <a:rPr lang="en-AU" sz="4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Statistics</a:t>
            </a:r>
            <a:endParaRPr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1145402" y="5215479"/>
            <a:ext cx="6156351" cy="2028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1145402" y="4009726"/>
            <a:ext cx="6156351" cy="2028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Solving Systems of Linear Equations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Simultaneous linear equations in </a:t>
            </a:r>
            <a:r>
              <a:rPr i="1" lang="en-AU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AU"/>
              <a:t> unknowns (</a:t>
            </a:r>
            <a:r>
              <a:rPr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AU"/>
              <a:t>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 matrix form: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053" y="2340034"/>
            <a:ext cx="3714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256" y="4763486"/>
            <a:ext cx="10382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8707" y="4413854"/>
            <a:ext cx="63531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/>
              <a:t>Solving Systems of Linear Equations – cont’d</a:t>
            </a:r>
            <a:endParaRPr sz="5400"/>
          </a:p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Eigenvalues and Eigenvectors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AU"/>
              <a:t>What is bigger than a matrix?</a:t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tensor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represented by an </a:t>
            </a:r>
            <a:r>
              <a:rPr i="1" lang="en-AU"/>
              <a:t>n</a:t>
            </a:r>
            <a:r>
              <a:rPr lang="en-AU"/>
              <a:t>-dimensional array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examples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stress tensor (mechanics)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spacetime tensor (general relativity)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1.1.1: Vector and Matrix Operations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Purpose: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To apply the definitions of vector and matrix operations </a:t>
            </a:r>
            <a:br>
              <a:rPr lang="en-AU"/>
            </a:br>
            <a:r>
              <a:rPr lang="en-AU"/>
              <a:t>by designing code that implements them.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Materials: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'Lab 1.1.docx’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See Notebook: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 ‘Lab 1.1 – Notebook – Linear Algebra’</a:t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0506" y="3648808"/>
            <a:ext cx="3505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Calculus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Limits and continuity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Taking derivatives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Integration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Sequences and series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What is Calculus and why is it important for Data Scientists?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Calculus is the mathematical study of</a:t>
            </a:r>
            <a:r>
              <a:rPr lang="en-AU">
                <a:solidFill>
                  <a:srgbClr val="0000FF"/>
                </a:solidFill>
              </a:rPr>
              <a:t> </a:t>
            </a:r>
            <a:r>
              <a:rPr b="1" lang="en-AU">
                <a:solidFill>
                  <a:srgbClr val="0000FF"/>
                </a:solidFill>
              </a:rPr>
              <a:t>continuous change</a:t>
            </a:r>
            <a:r>
              <a:rPr lang="en-AU"/>
              <a:t>. It is used extensively in many science and engineering domains such as business, economics and medicine.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All key concepts in calculus can be mapped directly to </a:t>
            </a:r>
            <a:r>
              <a:rPr b="1" lang="en-AU">
                <a:solidFill>
                  <a:srgbClr val="0000FF"/>
                </a:solidFill>
              </a:rPr>
              <a:t>geometrical concepts</a:t>
            </a:r>
            <a:r>
              <a:rPr lang="en-AU">
                <a:solidFill>
                  <a:srgbClr val="0000FF"/>
                </a:solidFill>
              </a:rPr>
              <a:t>.</a:t>
            </a:r>
            <a:r>
              <a:rPr lang="en-AU"/>
              <a:t> For example, differentiation is the slope of a curve and integration is the area under a curve.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Calculus is usually used with linear algebra to find the </a:t>
            </a:r>
            <a:r>
              <a:rPr b="1" lang="en-AU">
                <a:solidFill>
                  <a:srgbClr val="0000FF"/>
                </a:solidFill>
              </a:rPr>
              <a:t>"best fit"</a:t>
            </a:r>
            <a:r>
              <a:rPr b="1" lang="en-AU"/>
              <a:t> </a:t>
            </a:r>
            <a:r>
              <a:rPr lang="en-AU"/>
              <a:t>linear approximation for a set of points in a domain. Therefore it is essential for Data Science as it underpins all model optimisation.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Limits and Continuity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grpSp>
        <p:nvGrpSpPr>
          <p:cNvPr id="323" name="Google Shape;323;p29"/>
          <p:cNvGrpSpPr/>
          <p:nvPr/>
        </p:nvGrpSpPr>
        <p:grpSpPr>
          <a:xfrm>
            <a:off x="2738652" y="4483304"/>
            <a:ext cx="2095500" cy="1495426"/>
            <a:chOff x="2551934" y="4150326"/>
            <a:chExt cx="2095500" cy="1495426"/>
          </a:xfrm>
        </p:grpSpPr>
        <p:pic>
          <p:nvPicPr>
            <p:cNvPr descr="https://upload.wikimedia.org/wikipedia/commons/thumb/c/c0/Upper_semi.svg/220px-Upper_semi.svg.png" id="324" name="Google Shape;32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51934" y="4150326"/>
              <a:ext cx="2095500" cy="1495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9"/>
            <p:cNvSpPr/>
            <p:nvPr/>
          </p:nvSpPr>
          <p:spPr>
            <a:xfrm>
              <a:off x="3412966" y="5231017"/>
              <a:ext cx="373436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832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AU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Limit Theorems</a:t>
            </a:r>
            <a:endParaRPr/>
          </a:p>
        </p:txBody>
      </p:sp>
      <p:sp>
        <p:nvSpPr>
          <p:cNvPr id="332" name="Google Shape;332;p30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Differentiation</a:t>
            </a:r>
            <a:endParaRPr/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924361" y="1745524"/>
            <a:ext cx="6327777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34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cxnSp>
        <p:nvCxnSpPr>
          <p:cNvPr id="340" name="Google Shape;340;p31"/>
          <p:cNvCxnSpPr/>
          <p:nvPr/>
        </p:nvCxnSpPr>
        <p:spPr>
          <a:xfrm>
            <a:off x="1433726" y="5510515"/>
            <a:ext cx="3789915" cy="1051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31"/>
          <p:cNvCxnSpPr/>
          <p:nvPr/>
        </p:nvCxnSpPr>
        <p:spPr>
          <a:xfrm rot="10800000">
            <a:off x="1410852" y="2795767"/>
            <a:ext cx="17321" cy="271627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31"/>
          <p:cNvCxnSpPr/>
          <p:nvPr/>
        </p:nvCxnSpPr>
        <p:spPr>
          <a:xfrm rot="10800000">
            <a:off x="4718662" y="3492938"/>
            <a:ext cx="0" cy="2038598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31"/>
          <p:cNvCxnSpPr/>
          <p:nvPr/>
        </p:nvCxnSpPr>
        <p:spPr>
          <a:xfrm>
            <a:off x="1419512" y="3513958"/>
            <a:ext cx="3279297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31"/>
          <p:cNvSpPr/>
          <p:nvPr/>
        </p:nvSpPr>
        <p:spPr>
          <a:xfrm>
            <a:off x="1415737" y="3132098"/>
            <a:ext cx="3622119" cy="2378417"/>
          </a:xfrm>
          <a:custGeom>
            <a:rect b="b" l="l" r="r" t="t"/>
            <a:pathLst>
              <a:path extrusionOk="0" h="1146371" w="1797269">
                <a:moveTo>
                  <a:pt x="0" y="483476"/>
                </a:moveTo>
                <a:cubicBezTo>
                  <a:pt x="144517" y="849586"/>
                  <a:pt x="289035" y="1215696"/>
                  <a:pt x="588580" y="1135117"/>
                </a:cubicBezTo>
                <a:cubicBezTo>
                  <a:pt x="888125" y="1054538"/>
                  <a:pt x="1342697" y="527269"/>
                  <a:pt x="1797269" y="0"/>
                </a:cubicBezTo>
              </a:path>
            </a:pathLst>
          </a:cu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1"/>
          <p:cNvCxnSpPr/>
          <p:nvPr/>
        </p:nvCxnSpPr>
        <p:spPr>
          <a:xfrm>
            <a:off x="1410852" y="5006229"/>
            <a:ext cx="1917831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31"/>
          <p:cNvCxnSpPr/>
          <p:nvPr/>
        </p:nvCxnSpPr>
        <p:spPr>
          <a:xfrm rot="10800000">
            <a:off x="3328683" y="5006229"/>
            <a:ext cx="0" cy="525307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31"/>
          <p:cNvCxnSpPr/>
          <p:nvPr/>
        </p:nvCxnSpPr>
        <p:spPr>
          <a:xfrm flipH="1" rot="10800000">
            <a:off x="2883513" y="3132098"/>
            <a:ext cx="2200063" cy="2378418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31"/>
          <p:cNvSpPr txBox="1"/>
          <p:nvPr/>
        </p:nvSpPr>
        <p:spPr>
          <a:xfrm>
            <a:off x="6947337" y="3300248"/>
            <a:ext cx="4288221" cy="20094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268" r="0" t="-24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Agenda: Module 1 Part 1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Linear algebra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Calculus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Multivariable calculus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Statistics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Probability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Rules of Differentiation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924361" y="1745524"/>
            <a:ext cx="10195584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5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Integration</a:t>
            </a:r>
            <a:endParaRPr/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36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cxnSp>
        <p:nvCxnSpPr>
          <p:cNvPr id="363" name="Google Shape;363;p33"/>
          <p:cNvCxnSpPr/>
          <p:nvPr/>
        </p:nvCxnSpPr>
        <p:spPr>
          <a:xfrm rot="10800000">
            <a:off x="1804132" y="2795767"/>
            <a:ext cx="17321" cy="271627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4" name="Google Shape;364;p33"/>
          <p:cNvCxnSpPr/>
          <p:nvPr/>
        </p:nvCxnSpPr>
        <p:spPr>
          <a:xfrm rot="10800000">
            <a:off x="5111942" y="4025462"/>
            <a:ext cx="0" cy="1612752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33"/>
          <p:cNvSpPr/>
          <p:nvPr/>
        </p:nvSpPr>
        <p:spPr>
          <a:xfrm>
            <a:off x="2040308" y="4200525"/>
            <a:ext cx="491344" cy="130999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3"/>
          <p:cNvCxnSpPr/>
          <p:nvPr/>
        </p:nvCxnSpPr>
        <p:spPr>
          <a:xfrm>
            <a:off x="1827006" y="5510515"/>
            <a:ext cx="3789915" cy="1051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3"/>
          <p:cNvCxnSpPr/>
          <p:nvPr/>
        </p:nvCxnSpPr>
        <p:spPr>
          <a:xfrm rot="10800000">
            <a:off x="2040308" y="5510515"/>
            <a:ext cx="1" cy="127699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33"/>
          <p:cNvSpPr txBox="1"/>
          <p:nvPr/>
        </p:nvSpPr>
        <p:spPr>
          <a:xfrm>
            <a:off x="6986665" y="3568096"/>
            <a:ext cx="4288221" cy="29156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123" r="0" t="-16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3"/>
          <p:cNvCxnSpPr/>
          <p:nvPr/>
        </p:nvCxnSpPr>
        <p:spPr>
          <a:xfrm rot="10800000">
            <a:off x="2526889" y="5510515"/>
            <a:ext cx="0" cy="126218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33"/>
          <p:cNvSpPr/>
          <p:nvPr/>
        </p:nvSpPr>
        <p:spPr>
          <a:xfrm>
            <a:off x="2040309" y="3733800"/>
            <a:ext cx="491344" cy="466725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1789922" y="3256390"/>
            <a:ext cx="3783724" cy="1305527"/>
          </a:xfrm>
          <a:custGeom>
            <a:rect b="b" l="l" r="r" t="t"/>
            <a:pathLst>
              <a:path extrusionOk="0" h="1305527" w="3783724">
                <a:moveTo>
                  <a:pt x="0" y="65306"/>
                </a:moveTo>
                <a:cubicBezTo>
                  <a:pt x="261883" y="522505"/>
                  <a:pt x="523766" y="979705"/>
                  <a:pt x="914400" y="969195"/>
                </a:cubicBezTo>
                <a:cubicBezTo>
                  <a:pt x="1305034" y="958685"/>
                  <a:pt x="1865586" y="-53811"/>
                  <a:pt x="2343807" y="2244"/>
                </a:cubicBezTo>
                <a:cubicBezTo>
                  <a:pt x="2822028" y="58299"/>
                  <a:pt x="3302876" y="681913"/>
                  <a:pt x="3783724" y="1305527"/>
                </a:cubicBezTo>
              </a:path>
            </a:pathLst>
          </a:cu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Sequences and Series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Multivariate Calculus</a:t>
            </a:r>
            <a:endParaRPr/>
          </a:p>
        </p:txBody>
      </p:sp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Partial derivatives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Multivariate differentiation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Optimising multivariate functions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Partial Derivatives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Partial Derivatives – cont’d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Multivariate Optimisation</a:t>
            </a:r>
            <a:endParaRPr/>
          </a:p>
        </p:txBody>
      </p:sp>
      <p:sp>
        <p:nvSpPr>
          <p:cNvPr id="405" name="Google Shape;405;p3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descr="G:\My Documents\Academic\Black Cat Data\graphics\maximise.png" id="406" name="Google Shape;4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5620" y="2877289"/>
            <a:ext cx="4486051" cy="358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Discussion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Why do data scientists need to be proficient at calculus, infinite series, and linear algebra?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Considering the illustrative Data Science process, where would you use calculus?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14" name="Google Shape;4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04" y="2950048"/>
            <a:ext cx="10920248" cy="334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Homework: Optimisation</a:t>
            </a:r>
            <a:endParaRPr/>
          </a:p>
        </p:txBody>
      </p:sp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924361" y="1745524"/>
            <a:ext cx="10709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>
                <a:solidFill>
                  <a:srgbClr val="0000FF"/>
                </a:solidFill>
              </a:rPr>
              <a:t>Purpose:  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rgbClr val="000000"/>
                </a:solidFill>
              </a:rPr>
              <a:t>To introduce several methods of multivariate optimisation </a:t>
            </a:r>
            <a:br>
              <a:rPr lang="en-AU">
                <a:solidFill>
                  <a:srgbClr val="000000"/>
                </a:solidFill>
              </a:rPr>
            </a:br>
            <a:r>
              <a:rPr lang="en-AU">
                <a:solidFill>
                  <a:srgbClr val="000000"/>
                </a:solidFill>
              </a:rPr>
              <a:t>via working examples.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>
                <a:solidFill>
                  <a:srgbClr val="0000FF"/>
                </a:solidFill>
              </a:rPr>
              <a:t>Materials: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rgbClr val="000000"/>
                </a:solidFill>
              </a:rPr>
              <a:t>An Interactive Tutorial on Numerical Optimization</a:t>
            </a:r>
            <a:endParaRPr>
              <a:solidFill>
                <a:srgbClr val="0000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 u="sng">
                <a:solidFill>
                  <a:schemeClr val="hlink"/>
                </a:solidFill>
                <a:hlinkClick r:id="rId3"/>
              </a:rPr>
              <a:t>https://www.benfrederickson.com/numerical-optimization/</a:t>
            </a:r>
            <a:r>
              <a:rPr lang="en-AU" sz="20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>
                <a:solidFill>
                  <a:srgbClr val="0000FF"/>
                </a:solidFill>
              </a:rPr>
              <a:t>Prepare to discuss: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>
                <a:solidFill>
                  <a:srgbClr val="000000"/>
                </a:solidFill>
              </a:rPr>
              <a:t>trade-off: convergence speed vs accuracy</a:t>
            </a:r>
            <a:endParaRPr>
              <a:solidFill>
                <a:srgbClr val="0000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>
                <a:solidFill>
                  <a:srgbClr val="000000"/>
                </a:solidFill>
              </a:rPr>
              <a:t>faster convergence requires lower resolution</a:t>
            </a:r>
            <a:endParaRPr>
              <a:solidFill>
                <a:srgbClr val="000000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>
                <a:solidFill>
                  <a:srgbClr val="000000"/>
                </a:solidFill>
              </a:rPr>
              <a:t>prefer methods with adaptive resolution </a:t>
            </a:r>
            <a:endParaRPr>
              <a:solidFill>
                <a:srgbClr val="000000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21" name="Google Shape;4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4327" y="3918796"/>
            <a:ext cx="2699725" cy="246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</a:t>
            </a:r>
            <a:endParaRPr/>
          </a:p>
        </p:txBody>
      </p:sp>
      <p:sp>
        <p:nvSpPr>
          <p:cNvPr id="427" name="Google Shape;427;p43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Statistical Thinking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Categorical 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Continuous variables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Summarising quantitative 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Modelling data distributions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Confidence intervals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Significance tests and hypothesis testing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Statistical Inference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Analysing one categorical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Two-way tables: Analysing categorical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Distributions in two-way tables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What is Linear Algebra and </a:t>
            </a:r>
            <a:r>
              <a:rPr i="1" lang="en-AU"/>
              <a:t>why is it important for Data Science</a:t>
            </a:r>
            <a:r>
              <a:rPr lang="en-AU"/>
              <a:t>?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/>
              <a:t>Linear Algebra is the branch of mathematics that deals with </a:t>
            </a:r>
            <a:r>
              <a:rPr b="1" i="1" lang="en-AU" sz="2000">
                <a:solidFill>
                  <a:srgbClr val="0000FF"/>
                </a:solidFill>
              </a:rPr>
              <a:t>linear equations </a:t>
            </a:r>
            <a:r>
              <a:rPr lang="en-AU" sz="2000"/>
              <a:t>and their representations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/>
              <a:t>Linear Algebra is used extensively in science and engineering to </a:t>
            </a:r>
            <a:r>
              <a:rPr b="1" i="1" lang="en-AU" sz="2000">
                <a:solidFill>
                  <a:srgbClr val="0000FF"/>
                </a:solidFill>
              </a:rPr>
              <a:t>‘model’ </a:t>
            </a:r>
            <a:r>
              <a:rPr lang="en-AU" sz="2000"/>
              <a:t>many systems such as in economics, health and finance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/>
              <a:t>Although many systems are </a:t>
            </a:r>
            <a:r>
              <a:rPr b="1" i="1" lang="en-AU" sz="2000">
                <a:solidFill>
                  <a:srgbClr val="0000FF"/>
                </a:solidFill>
              </a:rPr>
              <a:t>‘non-linear’</a:t>
            </a:r>
            <a:r>
              <a:rPr i="1" lang="en-AU" sz="2000"/>
              <a:t>,</a:t>
            </a:r>
            <a:r>
              <a:rPr b="1" i="1" lang="en-AU" sz="2000"/>
              <a:t> </a:t>
            </a:r>
            <a:r>
              <a:rPr lang="en-AU" sz="2000"/>
              <a:t>Linear Models can be effective </a:t>
            </a:r>
            <a:r>
              <a:rPr b="1" i="1" lang="en-AU" sz="2000">
                <a:solidFill>
                  <a:srgbClr val="0000FF"/>
                </a:solidFill>
              </a:rPr>
              <a:t>first-order approximation</a:t>
            </a:r>
            <a:r>
              <a:rPr lang="en-AU" sz="2000"/>
              <a:t>. This is crucial, because non-linear models are </a:t>
            </a:r>
            <a:r>
              <a:rPr b="1" i="1" lang="en-AU" sz="2000">
                <a:solidFill>
                  <a:srgbClr val="0000FF"/>
                </a:solidFill>
              </a:rPr>
              <a:t>very difficult </a:t>
            </a:r>
            <a:r>
              <a:rPr lang="en-AU" sz="2000"/>
              <a:t>to represent and manipulate.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/>
              <a:t>One excellent way to better understand Linear Algebra is use the </a:t>
            </a:r>
            <a:r>
              <a:rPr b="1" lang="en-AU" sz="2000">
                <a:solidFill>
                  <a:srgbClr val="0000FF"/>
                </a:solidFill>
              </a:rPr>
              <a:t>geometrical representations</a:t>
            </a:r>
            <a:r>
              <a:rPr lang="en-AU" sz="2000"/>
              <a:t> of its constructs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/>
              <a:t>Another way to better understand Linear Algebra is through </a:t>
            </a:r>
            <a:r>
              <a:rPr b="1" i="1" lang="en-AU" sz="2000">
                <a:solidFill>
                  <a:srgbClr val="0000FF"/>
                </a:solidFill>
              </a:rPr>
              <a:t>programming</a:t>
            </a:r>
            <a:r>
              <a:rPr lang="en-AU" sz="2000">
                <a:solidFill>
                  <a:srgbClr val="0000FF"/>
                </a:solidFill>
              </a:rPr>
              <a:t>.</a:t>
            </a:r>
            <a:r>
              <a:rPr lang="en-AU" sz="2000"/>
              <a:t> This is crucial for a Data Scientist.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/>
              <a:t>Key constructs of Linear Algebra are: Scalar, Vector, Matrix and Tensor</a:t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Why statistics is important for a Data Scientist?</a:t>
            </a:r>
            <a:endParaRPr/>
          </a:p>
        </p:txBody>
      </p:sp>
      <p:sp>
        <p:nvSpPr>
          <p:cNvPr id="433" name="Google Shape;433;p4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-AU">
                <a:solidFill>
                  <a:srgbClr val="0000FF"/>
                </a:solidFill>
              </a:rPr>
              <a:t>Statistical Thinking</a:t>
            </a:r>
            <a:r>
              <a:rPr b="1" lang="en-AU">
                <a:solidFill>
                  <a:srgbClr val="1EBADD"/>
                </a:solidFill>
              </a:rPr>
              <a:t> </a:t>
            </a:r>
            <a:r>
              <a:rPr lang="en-AU"/>
              <a:t>is an an essential component of a data-driven mindset which is crucial for a Data Scientist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Statistical analysis must start with the appropriate </a:t>
            </a:r>
            <a:r>
              <a:rPr b="1" lang="en-AU">
                <a:solidFill>
                  <a:srgbClr val="0000FF"/>
                </a:solidFill>
              </a:rPr>
              <a:t>data</a:t>
            </a:r>
            <a:r>
              <a:rPr lang="en-AU">
                <a:solidFill>
                  <a:srgbClr val="0000FF"/>
                </a:solidFill>
              </a:rPr>
              <a:t> </a:t>
            </a:r>
            <a:r>
              <a:rPr lang="en-AU"/>
              <a:t>(sample)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Statistical Inference (reasoning) should start with measurement, ideally, via </a:t>
            </a:r>
            <a:r>
              <a:rPr b="1" lang="en-AU">
                <a:solidFill>
                  <a:srgbClr val="0000FF"/>
                </a:solidFill>
              </a:rPr>
              <a:t>controlled experiments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Statistics uses samples (a small subset of the population) and therefore always has a degree of </a:t>
            </a:r>
            <a:r>
              <a:rPr b="1" lang="en-AU">
                <a:solidFill>
                  <a:srgbClr val="0000FF"/>
                </a:solidFill>
              </a:rPr>
              <a:t>uncertainty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Sampling must be</a:t>
            </a:r>
            <a:r>
              <a:rPr lang="en-AU">
                <a:solidFill>
                  <a:srgbClr val="0000FF"/>
                </a:solidFill>
              </a:rPr>
              <a:t> </a:t>
            </a:r>
            <a:r>
              <a:rPr b="1" lang="en-AU">
                <a:solidFill>
                  <a:srgbClr val="0000FF"/>
                </a:solidFill>
              </a:rPr>
              <a:t>random, and preferably, independent</a:t>
            </a:r>
            <a:endParaRPr>
              <a:solidFill>
                <a:srgbClr val="0000FF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The best way to learn statistics is by </a:t>
            </a:r>
            <a:r>
              <a:rPr b="1" lang="en-AU">
                <a:solidFill>
                  <a:srgbClr val="0000FF"/>
                </a:solidFill>
              </a:rPr>
              <a:t>experimenting with data using Python code and visualisation</a:t>
            </a:r>
            <a:endParaRPr>
              <a:solidFill>
                <a:srgbClr val="0000FF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b="1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b="1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1</a:t>
            </a:r>
            <a:endParaRPr/>
          </a:p>
        </p:txBody>
      </p:sp>
      <p:sp>
        <p:nvSpPr>
          <p:cNvPr id="439" name="Google Shape;439;p45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Analysing categorical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Analysing one categorical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Two-way tables: Analysing categorical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Distributions in two-way tables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Categorical Variables</a:t>
            </a:r>
            <a:endParaRPr/>
          </a:p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Examples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FALSE / TRUE     (alt: 0 / 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colour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e.g. species, occupation, degree program, disease category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e.g. age range, income range, frequency range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Analysing Categorical Variables</a:t>
            </a:r>
            <a:endParaRPr/>
          </a:p>
        </p:txBody>
      </p:sp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300"/>
              <a:t>Frequency Tables   </a:t>
            </a:r>
            <a:r>
              <a:rPr lang="en-AU" sz="2300">
                <a:solidFill>
                  <a:srgbClr val="7F7F7F"/>
                </a:solidFill>
              </a:rPr>
              <a:t>(</a:t>
            </a:r>
            <a:r>
              <a:rPr i="1" lang="en-AU" sz="2300">
                <a:solidFill>
                  <a:srgbClr val="7F7F7F"/>
                </a:solidFill>
              </a:rPr>
              <a:t>aka</a:t>
            </a:r>
            <a:r>
              <a:rPr lang="en-AU" sz="2300">
                <a:solidFill>
                  <a:srgbClr val="7F7F7F"/>
                </a:solidFill>
              </a:rPr>
              <a:t> contingency tables)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000"/>
              <a:t>	</a:t>
            </a:r>
            <a:r>
              <a:rPr i="1" lang="en-AU" sz="2000"/>
              <a:t>category incidence for a single variable within a population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Donut Charts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54" name="Google Shape;454;p47"/>
          <p:cNvGraphicFramePr/>
          <p:nvPr/>
        </p:nvGraphicFramePr>
        <p:xfrm>
          <a:off x="4870728" y="2642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408550"/>
                <a:gridCol w="14085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Passed Exam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47"/>
          <p:cNvGraphicFramePr/>
          <p:nvPr/>
        </p:nvGraphicFramePr>
        <p:xfrm>
          <a:off x="8167489" y="2271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653300"/>
                <a:gridCol w="16533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Income Bracket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Low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Medium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0.67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6" name="Google Shape;4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175" y="3795389"/>
            <a:ext cx="2806918" cy="2540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7476" y="3795389"/>
            <a:ext cx="3716720" cy="281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Analysing Categorical Variables – cont’d</a:t>
            </a:r>
            <a:endParaRPr sz="3600"/>
          </a:p>
        </p:txBody>
      </p:sp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Two-Way Frequency Tables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for a Single Variable within Two Populations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totals row, column: marginal frequencies  </a:t>
            </a:r>
            <a:r>
              <a:rPr lang="en-AU">
                <a:solidFill>
                  <a:srgbClr val="7F7F7F"/>
                </a:solidFill>
              </a:rPr>
              <a:t>(</a:t>
            </a:r>
            <a:r>
              <a:rPr i="1" lang="en-AU">
                <a:solidFill>
                  <a:srgbClr val="7F7F7F"/>
                </a:solidFill>
              </a:rPr>
              <a:t>aka</a:t>
            </a:r>
            <a:r>
              <a:rPr lang="en-AU">
                <a:solidFill>
                  <a:srgbClr val="7F7F7F"/>
                </a:solidFill>
              </a:rPr>
              <a:t> marginal distribution)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64" name="Google Shape;464;p48"/>
          <p:cNvGraphicFramePr/>
          <p:nvPr/>
        </p:nvGraphicFramePr>
        <p:xfrm>
          <a:off x="2807853" y="3125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282000"/>
                <a:gridCol w="1282000"/>
                <a:gridCol w="1282000"/>
                <a:gridCol w="1282000"/>
                <a:gridCol w="128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Income Bracket: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Low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Medium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Male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75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Female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94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134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202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Analysing Categorical Variables – cont’d</a:t>
            </a:r>
            <a:endParaRPr/>
          </a:p>
        </p:txBody>
      </p:sp>
      <p:sp>
        <p:nvSpPr>
          <p:cNvPr id="471" name="Google Shape;471;p4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Dummy Variables   </a:t>
            </a:r>
            <a:r>
              <a:rPr lang="en-AU">
                <a:solidFill>
                  <a:srgbClr val="7F7F7F"/>
                </a:solidFill>
              </a:rPr>
              <a:t>(</a:t>
            </a:r>
            <a:r>
              <a:rPr i="1" lang="en-AU">
                <a:solidFill>
                  <a:srgbClr val="7F7F7F"/>
                </a:solidFill>
              </a:rPr>
              <a:t>aka </a:t>
            </a:r>
            <a:r>
              <a:rPr lang="en-AU">
                <a:solidFill>
                  <a:srgbClr val="7F7F7F"/>
                </a:solidFill>
              </a:rPr>
              <a:t>dummy coding)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allows categorical variables to be treated like continuous variables</a:t>
            </a:r>
            <a:endParaRPr/>
          </a:p>
        </p:txBody>
      </p:sp>
      <p:graphicFrame>
        <p:nvGraphicFramePr>
          <p:cNvPr id="472" name="Google Shape;472;p49"/>
          <p:cNvGraphicFramePr/>
          <p:nvPr/>
        </p:nvGraphicFramePr>
        <p:xfrm>
          <a:off x="5920502" y="3586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450100"/>
                <a:gridCol w="1450100"/>
                <a:gridCol w="1450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Treatment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T1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T2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Control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Drug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cap="none" strike="noStrike"/>
                        <a:t>Drug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p49"/>
          <p:cNvGraphicFramePr/>
          <p:nvPr/>
        </p:nvGraphicFramePr>
        <p:xfrm>
          <a:off x="1958114" y="36112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408550"/>
                <a:gridCol w="14085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AU" sz="1800" u="none" cap="none" strike="noStrike"/>
                        <a:t>Passed Exam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93a639523_0_1"/>
          <p:cNvSpPr txBox="1"/>
          <p:nvPr>
            <p:ph idx="1" type="body"/>
          </p:nvPr>
        </p:nvSpPr>
        <p:spPr>
          <a:xfrm>
            <a:off x="924361" y="1745524"/>
            <a:ext cx="10709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80" name="Google Shape;480;ge93a639523_0_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{A13CA759-8DC8-4A77-B030-2663CAD86906}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color_red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color_green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color_blue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color_black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green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blue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black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2</a:t>
            </a:r>
            <a:endParaRPr/>
          </a:p>
        </p:txBody>
      </p:sp>
      <p:sp>
        <p:nvSpPr>
          <p:cNvPr id="486" name="Google Shape;486;p50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Continuous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Summarising quantitative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Measuring centre in quantitative data: mean, mode, and median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Interquartile range (IQR)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Variance and standard deviation of a population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Continuous Variables</a:t>
            </a:r>
            <a:endParaRPr/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Examples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height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dose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temperature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concentration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revenue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clicks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4" name="Google Shape;494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“Continuous”?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variability is treated as infinite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precision is determined by data acquisition 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range usually has practical limits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outliers can be defined statistically or heuristically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i="1" lang="en-AU">
                <a:solidFill>
                  <a:srgbClr val="7F7F7F"/>
                </a:solidFill>
              </a:rPr>
              <a:t>frequency (contingency) is not meaningful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Analysing Continuous Variables</a:t>
            </a:r>
            <a:endParaRPr/>
          </a:p>
        </p:txBody>
      </p:sp>
      <p:sp>
        <p:nvSpPr>
          <p:cNvPr id="500" name="Google Shape;500;p5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Distribution of binned data: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choose an appropriate bin width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‘cut’ the data into bins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count the number of samples that fall into each bin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i="1" lang="en-AU">
                <a:solidFill>
                  <a:srgbClr val="7F7F7F"/>
                </a:solidFill>
              </a:rPr>
              <a:t>what is the resulting plot called?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AU"/>
              <a:t>histogram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commons/thumb/d/d9/Black_cherry_tree_histogram.svg/216px-Black_cherry_tree_histogram.svg.png" id="501" name="Google Shape;5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5261" y="2564842"/>
            <a:ext cx="2937865" cy="293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2cd396bf_0_10"/>
          <p:cNvSpPr txBox="1"/>
          <p:nvPr>
            <p:ph type="title"/>
          </p:nvPr>
        </p:nvSpPr>
        <p:spPr>
          <a:xfrm>
            <a:off x="3142051" y="275499"/>
            <a:ext cx="84402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Linear Algebra</a:t>
            </a:r>
            <a:endParaRPr/>
          </a:p>
        </p:txBody>
      </p:sp>
      <p:sp>
        <p:nvSpPr>
          <p:cNvPr id="140" name="Google Shape;140;g742cd396bf_0_10"/>
          <p:cNvSpPr txBox="1"/>
          <p:nvPr>
            <p:ph idx="1" type="body"/>
          </p:nvPr>
        </p:nvSpPr>
        <p:spPr>
          <a:xfrm>
            <a:off x="3142051" y="1745524"/>
            <a:ext cx="84402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Vectors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definitions</a:t>
            </a:r>
            <a:endParaRPr>
              <a:solidFill>
                <a:srgbClr val="595959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vector arithmetic (adding, subtracting and multiplying vectors), dot products</a:t>
            </a:r>
            <a:endParaRPr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Matrices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definitions</a:t>
            </a:r>
            <a:endParaRPr>
              <a:solidFill>
                <a:srgbClr val="595959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matrix arithmetic</a:t>
            </a:r>
            <a:endParaRPr>
              <a:solidFill>
                <a:srgbClr val="595959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inverses, determinants, transposes</a:t>
            </a:r>
            <a:endParaRPr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Solving systems of linear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Eigenvalues and eigenvectors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Summarising Quantitative Data</a:t>
            </a:r>
            <a:endParaRPr/>
          </a:p>
        </p:txBody>
      </p:sp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Measuring the centre of the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the average value of the variable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median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the value that separates the 50% lowest values from the rest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the most frequently occurring value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514" name="Google Shape;514;p54"/>
          <p:cNvSpPr txBox="1"/>
          <p:nvPr>
            <p:ph idx="1" type="body"/>
          </p:nvPr>
        </p:nvSpPr>
        <p:spPr>
          <a:xfrm>
            <a:off x="924361" y="1745523"/>
            <a:ext cx="10709835" cy="4436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Quantiles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inverse of  binning data for a histogram: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specify proportions of samples we want in each bin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compute bin boundaries that correspond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</a:rPr>
              <a:t>example: 4 quantiles from a random sample (mean = 0, variance = 1):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515" name="Google Shape;515;p54"/>
          <p:cNvGraphicFramePr/>
          <p:nvPr/>
        </p:nvGraphicFramePr>
        <p:xfrm>
          <a:off x="3409120" y="46426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{F946ACEB-8716-400C-8652-D3F0B1A71C79}</a:tableStyleId>
              </a:tblPr>
              <a:tblGrid>
                <a:gridCol w="1699600"/>
                <a:gridCol w="1669775"/>
                <a:gridCol w="1222525"/>
              </a:tblGrid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AU" sz="1400" u="none" cap="none" strike="noStrike"/>
                        <a:t>Quantile</a:t>
                      </a:r>
                      <a:endParaRPr b="1" i="0" sz="1400" u="none" cap="none" strike="noStrike">
                        <a:solidFill>
                          <a:srgbClr val="16365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AU" sz="1400" u="none" cap="none" strike="noStrike"/>
                        <a:t>Boundaries</a:t>
                      </a:r>
                      <a:endParaRPr b="1" i="0" sz="1400" u="none" cap="none" strike="noStrike">
                        <a:solidFill>
                          <a:srgbClr val="16365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AU" sz="1400" u="none" cap="none" strike="noStrike"/>
                        <a:t>Count</a:t>
                      </a:r>
                      <a:endParaRPr b="1" i="0" sz="1400" u="none" cap="none" strike="noStrike">
                        <a:solidFill>
                          <a:srgbClr val="16365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(0 - 0.25]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(-3.135, -1.61] 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82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(0.25 - 0.50]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(-1.61, -0.0913] 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(0.50 - 0.75]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(-0.0913, 1.427] 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82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(0.75 - 1.0]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(1.427, 2.946] 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/>
                        <a:t>82</a:t>
                      </a:r>
                      <a:endParaRPr b="0" i="0" sz="1400" u="none" cap="none" strike="noStrik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521" name="Google Shape;521;p55"/>
          <p:cNvSpPr txBox="1"/>
          <p:nvPr>
            <p:ph idx="1" type="body"/>
          </p:nvPr>
        </p:nvSpPr>
        <p:spPr>
          <a:xfrm>
            <a:off x="924362" y="1745524"/>
            <a:ext cx="482045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Interquartile range (IQR)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IQR = [0.25, 0.75]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box plots are drawn with whiskers extending 1.5 IQR beyond the 0.25 and 0.75 quantiles (i.e. the 1</a:t>
            </a:r>
            <a:r>
              <a:rPr baseline="30000" lang="en-AU"/>
              <a:t>st</a:t>
            </a:r>
            <a:r>
              <a:rPr lang="en-AU"/>
              <a:t> and 3</a:t>
            </a:r>
            <a:r>
              <a:rPr baseline="30000" lang="en-AU"/>
              <a:t>rd</a:t>
            </a:r>
            <a:r>
              <a:rPr lang="en-AU"/>
              <a:t> quartiles)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i="1" lang="en-AU">
                <a:solidFill>
                  <a:srgbClr val="0000FF"/>
                </a:solidFill>
              </a:rPr>
              <a:t>outliers</a:t>
            </a:r>
            <a:r>
              <a:rPr lang="en-AU">
                <a:solidFill>
                  <a:srgbClr val="0000FF"/>
                </a:solidFill>
              </a:rPr>
              <a:t> </a:t>
            </a:r>
            <a:r>
              <a:rPr lang="en-AU"/>
              <a:t>are typically defined as lying outside this range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22" name="Google Shape;522;p55"/>
          <p:cNvSpPr/>
          <p:nvPr/>
        </p:nvSpPr>
        <p:spPr>
          <a:xfrm>
            <a:off x="6321287" y="5769518"/>
            <a:ext cx="52015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Jhguch at en.wikipedia, CC BY-SA 2.5, https://commons.wikimedia.org/w/index.php?curid=14524285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165" y="2105623"/>
            <a:ext cx="4610514" cy="346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530" name="Google Shape;530;p5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1.1.3: Simple data visualisation</a:t>
            </a:r>
            <a:endParaRPr/>
          </a:p>
        </p:txBody>
      </p:sp>
      <p:sp>
        <p:nvSpPr>
          <p:cNvPr id="536" name="Google Shape;536;p57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b="1" lang="en-AU">
                <a:solidFill>
                  <a:srgbClr val="0000FF"/>
                </a:solidFill>
              </a:rPr>
              <a:t>Purpose: </a:t>
            </a:r>
            <a:r>
              <a:rPr lang="en-AU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-228600" lvl="1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rgbClr val="000000"/>
                </a:solidFill>
              </a:rPr>
              <a:t>Use various plot types to visualise statistical observations.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b="1" lang="en-AU">
                <a:solidFill>
                  <a:srgbClr val="0000FF"/>
                </a:solidFill>
              </a:rPr>
              <a:t>Materials</a:t>
            </a:r>
            <a:r>
              <a:rPr b="1" lang="en-AU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228600" lvl="1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00000"/>
                </a:solidFill>
              </a:rPr>
              <a:t>Notebook: ‘Lab 1.1.3 Statistics - part 1 Lab’</a:t>
            </a:r>
            <a:endParaRPr>
              <a:solidFill>
                <a:srgbClr val="00000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1" lang="en-AU">
                <a:solidFill>
                  <a:srgbClr val="0000FF"/>
                </a:solidFill>
              </a:rPr>
              <a:t>Note:</a:t>
            </a:r>
            <a:endParaRPr b="1">
              <a:solidFill>
                <a:srgbClr val="0000FF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>
                <a:solidFill>
                  <a:srgbClr val="000000"/>
                </a:solidFill>
              </a:rPr>
              <a:t>There may not be enough time to complete this lab in the class. </a:t>
            </a:r>
            <a:endParaRPr>
              <a:solidFill>
                <a:srgbClr val="000000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>
                <a:solidFill>
                  <a:srgbClr val="000000"/>
                </a:solidFill>
              </a:rPr>
              <a:t>Please complete it as a part of you homework.</a:t>
            </a:r>
            <a:endParaRPr>
              <a:solidFill>
                <a:srgbClr val="000000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>
                <a:solidFill>
                  <a:srgbClr val="000000"/>
                </a:solidFill>
              </a:rPr>
              <a:t>This should apply to all labs.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479" y="4062989"/>
            <a:ext cx="30289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3</a:t>
            </a:r>
            <a:endParaRPr/>
          </a:p>
        </p:txBody>
      </p:sp>
      <p:sp>
        <p:nvSpPr>
          <p:cNvPr id="544" name="Google Shape;544;p58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Modelling data distributions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Percentiles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Z-scores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Density curves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Normal distributions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550" name="Google Shape;550;p5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Summary statistics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1" name="Google Shape;551;p59"/>
          <p:cNvSpPr/>
          <p:nvPr/>
        </p:nvSpPr>
        <p:spPr>
          <a:xfrm>
            <a:off x="3048000" y="2635386"/>
            <a:ext cx="6096000" cy="31758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41" l="-1491" r="0" t="-1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Modelling Data Distributions</a:t>
            </a:r>
            <a:endParaRPr/>
          </a:p>
        </p:txBody>
      </p:sp>
      <p:sp>
        <p:nvSpPr>
          <p:cNvPr id="558" name="Google Shape;558;p60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Modelling Data Distributions – cont’d</a:t>
            </a:r>
            <a:endParaRPr sz="3600"/>
          </a:p>
        </p:txBody>
      </p:sp>
      <p:sp>
        <p:nvSpPr>
          <p:cNvPr id="565" name="Google Shape;565;p6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Mean and Standard Deviation of a Population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:\My Documents\Academic\Black Cat Data\graphics\bell_graph.gif" id="566" name="Google Shape;5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329" y="2543662"/>
            <a:ext cx="7566233" cy="380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Google Shape;567;p61"/>
          <p:cNvCxnSpPr/>
          <p:nvPr/>
        </p:nvCxnSpPr>
        <p:spPr>
          <a:xfrm flipH="1" rot="10800000">
            <a:off x="6251713" y="2543662"/>
            <a:ext cx="536713" cy="23929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8" name="Google Shape;568;p61"/>
          <p:cNvSpPr txBox="1"/>
          <p:nvPr/>
        </p:nvSpPr>
        <p:spPr>
          <a:xfrm>
            <a:off x="6291472" y="2252005"/>
            <a:ext cx="12821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AU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Modelling Data Distributions – cont’d</a:t>
            </a:r>
            <a:endParaRPr sz="3600"/>
          </a:p>
        </p:txBody>
      </p:sp>
      <p:sp>
        <p:nvSpPr>
          <p:cNvPr id="575" name="Google Shape;575;p62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Probability Density Function		    Cumulative Probability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76" name="Google Shape;576;p62"/>
          <p:cNvSpPr/>
          <p:nvPr/>
        </p:nvSpPr>
        <p:spPr>
          <a:xfrm>
            <a:off x="6142382" y="5889735"/>
            <a:ext cx="560566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M. W. Toews - Own work, based (in concept) on figure by Jeremy Kemp, on 2005-02-09, CC BY 2.5, https://commons.wikimedia.org/w/index.php?curid=1903871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y Documents\Academic\Black Cat Data\graphics\Standard_deviation_diagram.svg.png" id="577" name="Google Shape;57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636" y="2054226"/>
            <a:ext cx="4845740" cy="2422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y Documents\Academic\Black Cat Data\graphics\899px-Normal-distribution-cumulative-density-function.svg.png" id="578" name="Google Shape;57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8090" y="2510383"/>
            <a:ext cx="4570017" cy="332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Mapping and usage of Linear Algebra in Data Science</a:t>
            </a:r>
            <a:endParaRPr/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1005778" y="1890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{9F8D36F7-53E2-4F3C-8E00-1858A268703E}</a:tableStyleId>
              </a:tblPr>
              <a:tblGrid>
                <a:gridCol w="1277875"/>
                <a:gridCol w="2902475"/>
                <a:gridCol w="2466275"/>
                <a:gridCol w="34409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AU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AU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 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AU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Mapping to Data Science 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AU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‘zero-dimensional’ dataset.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number, value, magnitude.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Geometrically, it’s </a:t>
                      </a:r>
                      <a:r>
                        <a:rPr b="1" i="1" lang="en-AU" sz="14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point on on a  line</a:t>
                      </a: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single data point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A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a customer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one-dimension dataset. A two or more values.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Geometrically it represent a vector in a plane that has </a:t>
                      </a:r>
                      <a:r>
                        <a:rPr b="1" i="0" lang="en-AU" sz="14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magnitude and direction</a:t>
                      </a:r>
                      <a:r>
                        <a:rPr b="0" i="0" lang="en-AU" sz="14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number of data points (usually about a single entity)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(or </a:t>
                      </a:r>
                      <a:r>
                        <a:rPr b="1" i="0" lang="en-AU" sz="14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of one customer: Age, income, marital status, postcode, …, etc.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Deep Learning a vector could be the input to a Neural Network.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two-dimensional dataset.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Geometrically, it represents a </a:t>
                      </a:r>
                      <a:r>
                        <a:rPr b="1" i="0" lang="en-AU" sz="14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transformation</a:t>
                      </a:r>
                      <a:r>
                        <a:rPr b="0" i="0" lang="en-AU" sz="14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two or more vectors.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set of observations for multiple entities.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transformation of a dataset from one representation to another. 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about all customers.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Deep Learning a matrix may represents the mapping and weights on hidden layer.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n-dimensional dataset. 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number of sets of observations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about all customers.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AU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TensorFlow is built around tensors.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Modelling Data Distributions – cont’d</a:t>
            </a:r>
            <a:endParaRPr sz="3600"/>
          </a:p>
        </p:txBody>
      </p:sp>
      <p:sp>
        <p:nvSpPr>
          <p:cNvPr id="585" name="Google Shape;585;p63"/>
          <p:cNvSpPr txBox="1"/>
          <p:nvPr>
            <p:ph idx="1" type="body"/>
          </p:nvPr>
        </p:nvSpPr>
        <p:spPr>
          <a:xfrm>
            <a:off x="924361" y="1745524"/>
            <a:ext cx="519814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69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descr="G:\My Documents\Academic\Black Cat Data\graphics\z-score.png" id="586" name="Google Shape;58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794" y="2786127"/>
            <a:ext cx="5680657" cy="378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4</a:t>
            </a:r>
            <a:endParaRPr/>
          </a:p>
        </p:txBody>
      </p:sp>
      <p:sp>
        <p:nvSpPr>
          <p:cNvPr id="592" name="Google Shape;592;p64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Exploring bivariate numerical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Scatterplots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Correlation coefficients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Trend lines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Least-squares regression equations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Assessing the fit in least-squares regression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Scatter Plots</a:t>
            </a:r>
            <a:endParaRPr/>
          </a:p>
        </p:txBody>
      </p:sp>
      <p:sp>
        <p:nvSpPr>
          <p:cNvPr id="599" name="Google Shape;599;p65"/>
          <p:cNvSpPr txBox="1"/>
          <p:nvPr>
            <p:ph idx="1" type="body"/>
          </p:nvPr>
        </p:nvSpPr>
        <p:spPr>
          <a:xfrm>
            <a:off x="924362" y="1745524"/>
            <a:ext cx="4790638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2D: plots one variable against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demonstrates a relation (or lack thereof) between two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assumption: data pairs are sampled simultaneously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:\My Documents\Academic\Black Cat Data\graphics\faithful_ida_scatter.png" id="600" name="Google Shape;6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907" y="1669773"/>
            <a:ext cx="6288985" cy="471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Correlation</a:t>
            </a:r>
            <a:endParaRPr/>
          </a:p>
        </p:txBody>
      </p:sp>
      <p:sp>
        <p:nvSpPr>
          <p:cNvPr id="607" name="Google Shape;607;p6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Correlation</a:t>
            </a:r>
            <a:endParaRPr/>
          </a:p>
        </p:txBody>
      </p:sp>
      <p:sp>
        <p:nvSpPr>
          <p:cNvPr id="614" name="Google Shape;614;p67"/>
          <p:cNvSpPr txBox="1"/>
          <p:nvPr>
            <p:ph idx="1" type="body"/>
          </p:nvPr>
        </p:nvSpPr>
        <p:spPr>
          <a:xfrm>
            <a:off x="924362" y="1745524"/>
            <a:ext cx="4760821" cy="39495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40" r="-1524" t="-21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615" name="Google Shape;615;p67"/>
          <p:cNvSpPr/>
          <p:nvPr/>
        </p:nvSpPr>
        <p:spPr>
          <a:xfrm>
            <a:off x="4480788" y="5817450"/>
            <a:ext cx="7504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Anscombe.svg: SchutzDerivative works of this file:(label using subscripts): Avenue - Anscombe.svg, CC BY-SA 3.0, https://commons.wikimedia.org/w/index.php?curid=9838454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y Documents\Academic\Black Cat Data\graphics\990px-Anscombe's_quartet_3.svg.png" id="616" name="Google Shape;61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3845" y="1579060"/>
            <a:ext cx="5778569" cy="420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Trend Lines</a:t>
            </a:r>
            <a:endParaRPr/>
          </a:p>
        </p:txBody>
      </p:sp>
      <p:sp>
        <p:nvSpPr>
          <p:cNvPr id="623" name="Google Shape;623;p68"/>
          <p:cNvSpPr txBox="1"/>
          <p:nvPr>
            <p:ph idx="1" type="body"/>
          </p:nvPr>
        </p:nvSpPr>
        <p:spPr>
          <a:xfrm>
            <a:off x="924362" y="1745524"/>
            <a:ext cx="4760821" cy="3949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best (linear) fit to a 2D scatter plot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the line that minimises error </a:t>
            </a:r>
            <a:br>
              <a:rPr lang="en-AU"/>
            </a:br>
            <a:r>
              <a:rPr i="1" lang="en-AU"/>
              <a:t>by some criterion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line is specified by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slope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intercept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:\My Documents\Academic\Black Cat Data\graphics\990px-Anscombe's_quartet_3.svg.png" id="624" name="Google Shape;62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3845" y="1579060"/>
            <a:ext cx="5778569" cy="4202597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68"/>
          <p:cNvSpPr/>
          <p:nvPr/>
        </p:nvSpPr>
        <p:spPr>
          <a:xfrm>
            <a:off x="4480788" y="5817450"/>
            <a:ext cx="7504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Anscombe.svg: SchutzDerivative works of this file:(label using subscripts): Avenue - Anscombe.svg, CC BY-SA 3.0, https://commons.wikimedia.org/w/index.php?curid=9838454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Least-Squares Regression</a:t>
            </a:r>
            <a:endParaRPr/>
          </a:p>
        </p:txBody>
      </p:sp>
      <p:sp>
        <p:nvSpPr>
          <p:cNvPr id="632" name="Google Shape;632;p69"/>
          <p:cNvSpPr txBox="1"/>
          <p:nvPr>
            <p:ph idx="1" type="body"/>
          </p:nvPr>
        </p:nvSpPr>
        <p:spPr>
          <a:xfrm>
            <a:off x="924362" y="1745524"/>
            <a:ext cx="5893881" cy="39495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46" r="0" t="-21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633" name="Google Shape;63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2057778"/>
            <a:ext cx="3726471" cy="27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Least-Squares Regression</a:t>
            </a:r>
            <a:endParaRPr/>
          </a:p>
        </p:txBody>
      </p:sp>
      <p:sp>
        <p:nvSpPr>
          <p:cNvPr id="640" name="Google Shape;640;p70"/>
          <p:cNvSpPr txBox="1"/>
          <p:nvPr>
            <p:ph idx="1" type="body"/>
          </p:nvPr>
        </p:nvSpPr>
        <p:spPr>
          <a:xfrm>
            <a:off x="924362" y="1745524"/>
            <a:ext cx="10296916" cy="39495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7" r="0" t="-21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grpSp>
        <p:nvGrpSpPr>
          <p:cNvPr id="641" name="Google Shape;641;p70"/>
          <p:cNvGrpSpPr/>
          <p:nvPr/>
        </p:nvGrpSpPr>
        <p:grpSpPr>
          <a:xfrm>
            <a:off x="3616334" y="3707297"/>
            <a:ext cx="4732526" cy="1938124"/>
            <a:chOff x="3616334" y="3707297"/>
            <a:chExt cx="4732526" cy="1938124"/>
          </a:xfrm>
        </p:grpSpPr>
        <p:grpSp>
          <p:nvGrpSpPr>
            <p:cNvPr id="642" name="Google Shape;642;p70"/>
            <p:cNvGrpSpPr/>
            <p:nvPr/>
          </p:nvGrpSpPr>
          <p:grpSpPr>
            <a:xfrm>
              <a:off x="3616334" y="3935924"/>
              <a:ext cx="4732526" cy="1709497"/>
              <a:chOff x="2269175" y="3125000"/>
              <a:chExt cx="3508200" cy="1311900"/>
            </a:xfrm>
          </p:grpSpPr>
          <p:pic>
            <p:nvPicPr>
              <p:cNvPr descr="pasted-image.png" id="643" name="Google Shape;643;p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69175" y="3125000"/>
                <a:ext cx="3508200" cy="1311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4" name="Google Shape;644;p70"/>
              <p:cNvSpPr/>
              <p:nvPr/>
            </p:nvSpPr>
            <p:spPr>
              <a:xfrm>
                <a:off x="5630050" y="3560300"/>
                <a:ext cx="138900" cy="20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70"/>
              <p:cNvSpPr/>
              <p:nvPr/>
            </p:nvSpPr>
            <p:spPr>
              <a:xfrm>
                <a:off x="3983600" y="4228400"/>
                <a:ext cx="138900" cy="20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6" name="Google Shape;646;p70"/>
            <p:cNvSpPr txBox="1"/>
            <p:nvPr/>
          </p:nvSpPr>
          <p:spPr>
            <a:xfrm>
              <a:off x="5158409" y="3707297"/>
              <a:ext cx="218661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1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5</a:t>
            </a:r>
            <a:endParaRPr/>
          </a:p>
        </p:txBody>
      </p:sp>
      <p:sp>
        <p:nvSpPr>
          <p:cNvPr id="652" name="Google Shape;652;p71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Random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Discrete random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Continuous random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Transforming random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Combining random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Binomial random variables, mean and standard deviation formulas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Geometric random variables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Poisson distribution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/>
              <a:t>The central limit theorem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Random Variables</a:t>
            </a:r>
            <a:endParaRPr/>
          </a:p>
        </p:txBody>
      </p:sp>
      <p:sp>
        <p:nvSpPr>
          <p:cNvPr id="659" name="Google Shape;659;p72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Vectors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924361" y="1745524"/>
            <a:ext cx="746385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def: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a directed quantity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examples: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displacement (</a:t>
            </a:r>
            <a:r>
              <a:rPr i="1" lang="en-AU"/>
              <a:t>not</a:t>
            </a:r>
            <a:r>
              <a:rPr lang="en-AU"/>
              <a:t> length)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velocity (</a:t>
            </a:r>
            <a:r>
              <a:rPr i="1" lang="en-AU"/>
              <a:t>not</a:t>
            </a:r>
            <a:r>
              <a:rPr lang="en-AU"/>
              <a:t> speed)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acceleration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force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weight (</a:t>
            </a:r>
            <a:r>
              <a:rPr i="1" lang="en-AU"/>
              <a:t>not</a:t>
            </a:r>
            <a:r>
              <a:rPr lang="en-AU"/>
              <a:t> mass)</a:t>
            </a:r>
            <a:endParaRPr/>
          </a:p>
        </p:txBody>
      </p:sp>
      <p:cxnSp>
        <p:nvCxnSpPr>
          <p:cNvPr id="154" name="Google Shape;154;p7"/>
          <p:cNvCxnSpPr/>
          <p:nvPr/>
        </p:nvCxnSpPr>
        <p:spPr>
          <a:xfrm flipH="1" rot="10800000">
            <a:off x="7879702" y="2689923"/>
            <a:ext cx="1763486" cy="86774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5" name="Google Shape;155;p7"/>
          <p:cNvSpPr txBox="1"/>
          <p:nvPr/>
        </p:nvSpPr>
        <p:spPr>
          <a:xfrm>
            <a:off x="7693090" y="4061525"/>
            <a:ext cx="2379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dimensionality &gt;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Transforming random variables</a:t>
            </a:r>
            <a:endParaRPr/>
          </a:p>
        </p:txBody>
      </p:sp>
      <p:sp>
        <p:nvSpPr>
          <p:cNvPr id="666" name="Google Shape;666;p7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Transforming random variables – cont’d</a:t>
            </a:r>
            <a:endParaRPr sz="3600"/>
          </a:p>
        </p:txBody>
      </p:sp>
      <p:sp>
        <p:nvSpPr>
          <p:cNvPr id="673" name="Google Shape;673;p7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4" r="-729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Transforming random variables – cont’d</a:t>
            </a:r>
            <a:endParaRPr sz="3600"/>
          </a:p>
        </p:txBody>
      </p:sp>
      <p:sp>
        <p:nvSpPr>
          <p:cNvPr id="680" name="Google Shape;680;p75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Transforming random variables – cont’d</a:t>
            </a:r>
            <a:endParaRPr sz="3600"/>
          </a:p>
        </p:txBody>
      </p:sp>
      <p:sp>
        <p:nvSpPr>
          <p:cNvPr id="687" name="Google Shape;687;p7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Normal Distribution</a:t>
            </a:r>
            <a:endParaRPr/>
          </a:p>
        </p:txBody>
      </p:sp>
      <p:sp>
        <p:nvSpPr>
          <p:cNvPr id="694" name="Google Shape;694;p77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695" name="Google Shape;695;p77"/>
          <p:cNvSpPr/>
          <p:nvPr/>
        </p:nvSpPr>
        <p:spPr>
          <a:xfrm>
            <a:off x="1063487" y="6130219"/>
            <a:ext cx="105707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Inductiveload - self-made, Mathematica, Inkscape, Public Domain, https://commons.wikimedia.org/w/index.php?curid=3817954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y Documents\Academic\Black Cat Data\graphics\720px-Normal_Distribution_PDF.svg.png" id="696" name="Google Shape;696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73" y="3176927"/>
            <a:ext cx="4601196" cy="2939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y Documents\Academic\Black Cat Data\graphics\720px-Normal_Distribution_CDF.svg.png" id="697" name="Google Shape;697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0070" y="3138429"/>
            <a:ext cx="4661452" cy="29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2334" y="2670435"/>
            <a:ext cx="151232" cy="19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Other types of Probability Distributions</a:t>
            </a:r>
            <a:endParaRPr/>
          </a:p>
        </p:txBody>
      </p:sp>
      <p:sp>
        <p:nvSpPr>
          <p:cNvPr id="704" name="Google Shape;704;p78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Bernoulli distribution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The outcome of a single Bernoulli trial (e.g. success/failure, yes/no)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Binomial distribution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The number of "positive occurrences" (e.g. successes, yes votes, etc.) given a fixed total number of independent occurrences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Geometric distribution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Binomial-type observations but where the quantity of interest is the number of failures before the first success; a special case of the negative binomial distribution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9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6</a:t>
            </a:r>
            <a:endParaRPr/>
          </a:p>
        </p:txBody>
      </p:sp>
      <p:sp>
        <p:nvSpPr>
          <p:cNvPr id="710" name="Google Shape;710;p79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Confidence intervals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Significance tests and hypothesis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Inference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ANOVA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p-Value</a:t>
            </a:r>
            <a:endParaRPr/>
          </a:p>
        </p:txBody>
      </p:sp>
      <p:pic>
        <p:nvPicPr>
          <p:cNvPr id="717" name="Google Shape;71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488" y="3011558"/>
            <a:ext cx="4611756" cy="33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0"/>
          <p:cNvSpPr txBox="1"/>
          <p:nvPr/>
        </p:nvSpPr>
        <p:spPr>
          <a:xfrm>
            <a:off x="669348" y="2090172"/>
            <a:ext cx="5609930" cy="1938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919" l="-1581" r="0" t="-26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Confidence Intervals</a:t>
            </a:r>
            <a:endParaRPr/>
          </a:p>
        </p:txBody>
      </p:sp>
      <p:sp>
        <p:nvSpPr>
          <p:cNvPr id="725" name="Google Shape;725;p8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2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descr="G:\My Documents\Academic\Black Cat Data\graphics\Standard_deviation_diagram.svg.png" id="726" name="Google Shape;72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433" y="3951328"/>
            <a:ext cx="4845740" cy="2422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81"/>
          <p:cNvGraphicFramePr/>
          <p:nvPr/>
        </p:nvGraphicFramePr>
        <p:xfrm>
          <a:off x="6729984" y="4421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890325"/>
                <a:gridCol w="189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mean 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% population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1 σ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68.2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2 σ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95.4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3 σ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99.7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Confidence Intervals – cont’d</a:t>
            </a:r>
            <a:endParaRPr sz="3600"/>
          </a:p>
        </p:txBody>
      </p:sp>
      <p:sp>
        <p:nvSpPr>
          <p:cNvPr id="734" name="Google Shape;734;p82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We define confidence intervals in terms of target probability bands: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</a:t>
            </a:r>
            <a:endParaRPr/>
          </a:p>
        </p:txBody>
      </p:sp>
      <p:graphicFrame>
        <p:nvGraphicFramePr>
          <p:cNvPr id="735" name="Google Shape;735;p82"/>
          <p:cNvGraphicFramePr/>
          <p:nvPr/>
        </p:nvGraphicFramePr>
        <p:xfrm>
          <a:off x="2865120" y="281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{F7F49E8D-3E60-4330-BD31-BB781A64F7FB}</a:tableStyleId>
              </a:tblPr>
              <a:tblGrid>
                <a:gridCol w="1983225"/>
                <a:gridCol w="1983225"/>
                <a:gridCol w="1983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confidence interval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mean 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p-value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0.68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∼1 σ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0.32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0.95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cap="none" strike="noStrike"/>
                        <a:t>∼2 σ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cap="none" strike="noStrike"/>
                        <a:t>0.05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cap="none" strike="noStrike"/>
                        <a:t>0.99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cap="none" strike="noStrike"/>
                        <a:t>∼3 σ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cap="none" strike="noStrike"/>
                        <a:t>0.01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Decomposition: 2D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6354147" y="3219735"/>
            <a:ext cx="4273420" cy="158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cos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sin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1" lang="en-AU" u="sng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| = 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 1/2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 flipH="1" rot="10800000">
            <a:off x="1415738" y="2883159"/>
            <a:ext cx="2773707" cy="135564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64" name="Google Shape;164;p8"/>
          <p:cNvCxnSpPr/>
          <p:nvPr/>
        </p:nvCxnSpPr>
        <p:spPr>
          <a:xfrm>
            <a:off x="1023836" y="4238805"/>
            <a:ext cx="3604131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8"/>
          <p:cNvCxnSpPr/>
          <p:nvPr/>
        </p:nvCxnSpPr>
        <p:spPr>
          <a:xfrm rot="10800000">
            <a:off x="1428173" y="2519265"/>
            <a:ext cx="0" cy="2067891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8"/>
          <p:cNvCxnSpPr/>
          <p:nvPr/>
        </p:nvCxnSpPr>
        <p:spPr>
          <a:xfrm rot="10800000">
            <a:off x="4193144" y="2883160"/>
            <a:ext cx="0" cy="1355645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8"/>
          <p:cNvCxnSpPr/>
          <p:nvPr/>
        </p:nvCxnSpPr>
        <p:spPr>
          <a:xfrm>
            <a:off x="1428173" y="2883159"/>
            <a:ext cx="2761272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8"/>
          <p:cNvSpPr txBox="1"/>
          <p:nvPr/>
        </p:nvSpPr>
        <p:spPr>
          <a:xfrm>
            <a:off x="4777273" y="3974837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A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222899" y="1898980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A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485053" y="2988903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AU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2392044" y="3744004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A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2713499" y="4326685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70150" y="3362622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Significance Tests</a:t>
            </a:r>
            <a:endParaRPr/>
          </a:p>
        </p:txBody>
      </p:sp>
      <p:sp>
        <p:nvSpPr>
          <p:cNvPr id="742" name="Google Shape;742;p8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88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743" name="Google Shape;743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8488" y="3011558"/>
            <a:ext cx="4611756" cy="33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One-Tailed Test vs Two-Tailed Test</a:t>
            </a:r>
            <a:endParaRPr/>
          </a:p>
        </p:txBody>
      </p:sp>
      <p:sp>
        <p:nvSpPr>
          <p:cNvPr id="749" name="Google Shape;749;p84"/>
          <p:cNvSpPr txBox="1"/>
          <p:nvPr>
            <p:ph idx="1" type="body"/>
          </p:nvPr>
        </p:nvSpPr>
        <p:spPr>
          <a:xfrm>
            <a:off x="924361" y="1745524"/>
            <a:ext cx="5671511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AU">
                <a:solidFill>
                  <a:schemeClr val="dk1"/>
                </a:solidFill>
              </a:rPr>
              <a:t>One-tailed test:</a:t>
            </a:r>
            <a:r>
              <a:rPr lang="en-AU">
                <a:solidFill>
                  <a:schemeClr val="dk1"/>
                </a:solidFill>
              </a:rPr>
              <a:t> is B greater than 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>
                <a:solidFill>
                  <a:schemeClr val="dk1"/>
                </a:solidFill>
              </a:rPr>
              <a:t>a 95% confidence interval would mean we are interested in the last 5% of the right tail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en-AU" sz="1900">
                <a:solidFill>
                  <a:schemeClr val="dk1"/>
                </a:solidFill>
              </a:rPr>
              <a:t>Nb. for “Is B less than A” we would be looking at the left tail instead of the right.</a:t>
            </a:r>
            <a:endParaRPr i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AU">
                <a:solidFill>
                  <a:schemeClr val="dk1"/>
                </a:solidFill>
              </a:rPr>
              <a:t>Two-tailed test:</a:t>
            </a:r>
            <a:r>
              <a:rPr lang="en-AU">
                <a:solidFill>
                  <a:schemeClr val="dk1"/>
                </a:solidFill>
              </a:rPr>
              <a:t> is B different from 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AU" sz="2000">
                <a:solidFill>
                  <a:schemeClr val="dk1"/>
                </a:solidFill>
              </a:rPr>
              <a:t>a 95% confidence interval would mean we are interested in the last 2.5% of </a:t>
            </a:r>
            <a:r>
              <a:rPr i="1" lang="en-AU" sz="2000">
                <a:solidFill>
                  <a:schemeClr val="dk1"/>
                </a:solidFill>
              </a:rPr>
              <a:t>each</a:t>
            </a:r>
            <a:r>
              <a:rPr lang="en-AU" sz="2000">
                <a:solidFill>
                  <a:schemeClr val="dk1"/>
                </a:solidFill>
              </a:rPr>
              <a:t> tail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0" name="Google Shape;75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801" y="1560167"/>
            <a:ext cx="3032300" cy="207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800" y="4043100"/>
            <a:ext cx="3068632" cy="2155933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84"/>
          <p:cNvSpPr txBox="1"/>
          <p:nvPr/>
        </p:nvSpPr>
        <p:spPr>
          <a:xfrm>
            <a:off x="10210567" y="3076233"/>
            <a:ext cx="1474000" cy="1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 normal distribution</a:t>
            </a:r>
            <a:endParaRPr b="0" i="0" sz="1800" u="none" cap="none" strike="noStrike">
              <a:solidFill>
                <a:srgbClr val="7F7F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Standard Error of the Mean</a:t>
            </a:r>
            <a:endParaRPr/>
          </a:p>
        </p:txBody>
      </p:sp>
      <p:sp>
        <p:nvSpPr>
          <p:cNvPr id="758" name="Google Shape;758;p85"/>
          <p:cNvSpPr txBox="1"/>
          <p:nvPr>
            <p:ph idx="1" type="body"/>
          </p:nvPr>
        </p:nvSpPr>
        <p:spPr>
          <a:xfrm>
            <a:off x="924361" y="1745524"/>
            <a:ext cx="104767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Student’s </a:t>
            </a:r>
            <a:r>
              <a:rPr i="1" lang="en-AU"/>
              <a:t>t</a:t>
            </a:r>
            <a:r>
              <a:rPr lang="en-AU"/>
              <a:t>-Test</a:t>
            </a:r>
            <a:endParaRPr/>
          </a:p>
        </p:txBody>
      </p:sp>
      <p:sp>
        <p:nvSpPr>
          <p:cNvPr id="764" name="Google Shape;764;p86"/>
          <p:cNvSpPr txBox="1"/>
          <p:nvPr>
            <p:ph idx="1" type="body"/>
          </p:nvPr>
        </p:nvSpPr>
        <p:spPr>
          <a:xfrm>
            <a:off x="924361" y="1745524"/>
            <a:ext cx="104767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Null Hypothesis</a:t>
            </a:r>
            <a:endParaRPr/>
          </a:p>
        </p:txBody>
      </p:sp>
      <p:sp>
        <p:nvSpPr>
          <p:cNvPr id="770" name="Google Shape;770;p87"/>
          <p:cNvSpPr txBox="1"/>
          <p:nvPr>
            <p:ph idx="1" type="body"/>
          </p:nvPr>
        </p:nvSpPr>
        <p:spPr>
          <a:xfrm>
            <a:off x="924361" y="1745524"/>
            <a:ext cx="986555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dk1"/>
                </a:solidFill>
              </a:rPr>
              <a:t>If we want to test whether </a:t>
            </a:r>
            <a:r>
              <a:rPr b="1" i="1" lang="en-AU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is different from </a:t>
            </a:r>
            <a:r>
              <a:rPr b="1" i="1" lang="en-AU">
                <a:solidFill>
                  <a:schemeClr val="dk1"/>
                </a:solidFill>
              </a:rPr>
              <a:t>A</a:t>
            </a:r>
            <a:r>
              <a:rPr lang="en-AU">
                <a:solidFill>
                  <a:schemeClr val="dk1"/>
                </a:solidFill>
              </a:rPr>
              <a:t>, we first assume that it is not.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dk1"/>
                </a:solidFill>
              </a:rPr>
              <a:t>Then we test to see if the difference between </a:t>
            </a:r>
            <a:r>
              <a:rPr b="1" i="1" lang="en-AU">
                <a:solidFill>
                  <a:schemeClr val="dk1"/>
                </a:solidFill>
              </a:rPr>
              <a:t>A</a:t>
            </a:r>
            <a:r>
              <a:rPr lang="en-AU">
                <a:solidFill>
                  <a:schemeClr val="dk1"/>
                </a:solidFill>
              </a:rPr>
              <a:t> and </a:t>
            </a:r>
            <a:r>
              <a:rPr b="1" i="1" lang="en-AU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is likely to occur by random chance.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dk1"/>
                </a:solidFill>
              </a:rPr>
              <a:t>If the difference between </a:t>
            </a:r>
            <a:r>
              <a:rPr b="1" i="1" lang="en-AU">
                <a:solidFill>
                  <a:schemeClr val="dk1"/>
                </a:solidFill>
              </a:rPr>
              <a:t>A</a:t>
            </a:r>
            <a:r>
              <a:rPr lang="en-AU">
                <a:solidFill>
                  <a:schemeClr val="dk1"/>
                </a:solidFill>
              </a:rPr>
              <a:t> and </a:t>
            </a:r>
            <a:r>
              <a:rPr b="1" i="1" lang="en-AU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exceeds the confidence interval, we reject the null hypothesis and infer that </a:t>
            </a:r>
            <a:r>
              <a:rPr b="1" i="1" lang="en-AU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is not from the same population.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ANOVA</a:t>
            </a:r>
            <a:endParaRPr/>
          </a:p>
        </p:txBody>
      </p:sp>
      <p:sp>
        <p:nvSpPr>
          <p:cNvPr id="776" name="Google Shape;776;p88"/>
          <p:cNvSpPr txBox="1"/>
          <p:nvPr>
            <p:ph idx="1" type="body"/>
          </p:nvPr>
        </p:nvSpPr>
        <p:spPr>
          <a:xfrm>
            <a:off x="924361" y="1745524"/>
            <a:ext cx="986555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chemeClr val="dk1"/>
                </a:solidFill>
              </a:rPr>
              <a:t>For comparing multiple groups, repeated application of the </a:t>
            </a:r>
            <a:r>
              <a:rPr i="1" lang="en-AU">
                <a:solidFill>
                  <a:schemeClr val="dk1"/>
                </a:solidFill>
              </a:rPr>
              <a:t>t</a:t>
            </a:r>
            <a:r>
              <a:rPr lang="en-AU">
                <a:solidFill>
                  <a:schemeClr val="dk1"/>
                </a:solidFill>
              </a:rPr>
              <a:t>-test would randomly give rise to apparent significance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chemeClr val="dk1"/>
                </a:solidFill>
              </a:rPr>
              <a:t>ANOVA avoids this error by introducing the </a:t>
            </a:r>
            <a:r>
              <a:rPr i="1" lang="en-AU">
                <a:solidFill>
                  <a:schemeClr val="dk1"/>
                </a:solidFill>
              </a:rPr>
              <a:t>F</a:t>
            </a:r>
            <a:r>
              <a:rPr lang="en-AU">
                <a:solidFill>
                  <a:schemeClr val="dk1"/>
                </a:solidFill>
              </a:rPr>
              <a:t>-test (analogous to the t-test but for more than 2 groups)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chemeClr val="dk1"/>
                </a:solidFill>
              </a:rPr>
              <a:t>You can use SciPy to estimate variations between two or more groups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9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Probability</a:t>
            </a:r>
            <a:endParaRPr/>
          </a:p>
        </p:txBody>
      </p:sp>
      <p:sp>
        <p:nvSpPr>
          <p:cNvPr id="782" name="Google Shape;782;p89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Basic theoretical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Bayesian inference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Probability using sample spaces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Basic set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Permutations and combinations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/>
              <a:t>Conditional probability and independence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Probability</a:t>
            </a:r>
            <a:endParaRPr/>
          </a:p>
        </p:txBody>
      </p:sp>
      <p:sp>
        <p:nvSpPr>
          <p:cNvPr id="788" name="Google Shape;788;p38"/>
          <p:cNvSpPr txBox="1"/>
          <p:nvPr>
            <p:ph idx="1" type="body"/>
          </p:nvPr>
        </p:nvSpPr>
        <p:spPr>
          <a:xfrm>
            <a:off x="530942" y="1825625"/>
            <a:ext cx="11425084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18" l="-1065" r="-691" t="-22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Sample Space</a:t>
            </a:r>
            <a:endParaRPr/>
          </a:p>
        </p:txBody>
      </p:sp>
      <p:sp>
        <p:nvSpPr>
          <p:cNvPr id="794" name="Google Shape;794;p91"/>
          <p:cNvSpPr txBox="1"/>
          <p:nvPr>
            <p:ph idx="1" type="body"/>
          </p:nvPr>
        </p:nvSpPr>
        <p:spPr>
          <a:xfrm>
            <a:off x="924361" y="1745524"/>
            <a:ext cx="9865559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Set Operations</a:t>
            </a:r>
            <a:endParaRPr/>
          </a:p>
        </p:txBody>
      </p:sp>
      <p:sp>
        <p:nvSpPr>
          <p:cNvPr id="800" name="Google Shape;800;p92"/>
          <p:cNvSpPr txBox="1"/>
          <p:nvPr>
            <p:ph idx="1" type="body"/>
          </p:nvPr>
        </p:nvSpPr>
        <p:spPr>
          <a:xfrm>
            <a:off x="924361" y="1745524"/>
            <a:ext cx="102660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descr="G:\My Documents\Academic\Black Cat Data\graphics\330px-Venn0110.svg.png" id="801" name="Google Shape;801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7258" y="5382774"/>
            <a:ext cx="1052894" cy="768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y Documents\Academic\Black Cat Data\graphics\155px-Venn_A_subset_B.svg.png" id="802" name="Google Shape;802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4612" y="1975705"/>
            <a:ext cx="738187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y Documents\Academic\Black Cat Data\graphics\384px-Venn0111.svg.png" id="803" name="Google Shape;803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3978" y="2805921"/>
            <a:ext cx="1067023" cy="77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y Documents\Academic\Black Cat Data\graphics\384px-Venn0100.svg.png" id="804" name="Google Shape;804;p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6108" y="4574081"/>
            <a:ext cx="1042764" cy="760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y Documents\Academic\Black Cat Data\graphics\384px-Venn0001.svg.png" id="805" name="Google Shape;805;p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67258" y="3657111"/>
            <a:ext cx="1052894" cy="7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Addition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7039947" y="2276856"/>
            <a:ext cx="4273420" cy="3424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 general: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 this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cos </a:t>
            </a:r>
            <a:r>
              <a:rPr b="1" lang="en-AU" sz="24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sin </a:t>
            </a:r>
            <a:r>
              <a:rPr b="1" lang="en-AU" sz="24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    θ 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= tan</a:t>
            </a:r>
            <a:r>
              <a:rPr baseline="30000" lang="en-AU">
                <a:latin typeface="Times New Roman"/>
                <a:ea typeface="Times New Roman"/>
                <a:cs typeface="Times New Roman"/>
                <a:sym typeface="Times New Roman"/>
              </a:rPr>
              <a:t>−1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b="1" i="1" lang="en-AU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i="1" lang="en-AU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181" name="Google Shape;181;p9"/>
          <p:cNvCxnSpPr/>
          <p:nvPr/>
        </p:nvCxnSpPr>
        <p:spPr>
          <a:xfrm flipH="1" rot="10800000">
            <a:off x="961685" y="2743140"/>
            <a:ext cx="1123147" cy="179228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82" name="Google Shape;182;p9"/>
          <p:cNvCxnSpPr/>
          <p:nvPr/>
        </p:nvCxnSpPr>
        <p:spPr>
          <a:xfrm>
            <a:off x="961685" y="4535425"/>
            <a:ext cx="333599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83" name="Google Shape;183;p9"/>
          <p:cNvCxnSpPr/>
          <p:nvPr/>
        </p:nvCxnSpPr>
        <p:spPr>
          <a:xfrm>
            <a:off x="2066544" y="2770572"/>
            <a:ext cx="3335995" cy="0"/>
          </a:xfrm>
          <a:prstGeom prst="straightConnector1">
            <a:avLst/>
          </a:prstGeom>
          <a:noFill/>
          <a:ln cap="flat" cmpd="sng" w="38100">
            <a:solidFill>
              <a:srgbClr val="BBD6EE"/>
            </a:solidFill>
            <a:prstDash val="dash"/>
            <a:miter lim="800000"/>
            <a:headEnd len="sm" w="sm" type="none"/>
            <a:tailEnd len="lg" w="lg" type="triangle"/>
          </a:ln>
        </p:spPr>
      </p:cxnSp>
      <p:cxnSp>
        <p:nvCxnSpPr>
          <p:cNvPr id="184" name="Google Shape;184;p9"/>
          <p:cNvCxnSpPr/>
          <p:nvPr/>
        </p:nvCxnSpPr>
        <p:spPr>
          <a:xfrm flipH="1" rot="10800000">
            <a:off x="4258577" y="2752284"/>
            <a:ext cx="1123147" cy="1792285"/>
          </a:xfrm>
          <a:prstGeom prst="straightConnector1">
            <a:avLst/>
          </a:prstGeom>
          <a:noFill/>
          <a:ln cap="flat" cmpd="sng" w="38100">
            <a:solidFill>
              <a:srgbClr val="BBD6EE"/>
            </a:solidFill>
            <a:prstDash val="dash"/>
            <a:miter lim="800000"/>
            <a:headEnd len="sm" w="sm" type="none"/>
            <a:tailEnd len="lg" w="lg" type="triangle"/>
          </a:ln>
        </p:spPr>
      </p:cxnSp>
      <p:cxnSp>
        <p:nvCxnSpPr>
          <p:cNvPr id="185" name="Google Shape;185;p9"/>
          <p:cNvCxnSpPr/>
          <p:nvPr/>
        </p:nvCxnSpPr>
        <p:spPr>
          <a:xfrm flipH="1" rot="10800000">
            <a:off x="961685" y="2770572"/>
            <a:ext cx="4440854" cy="1764853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86" name="Google Shape;186;p9"/>
          <p:cNvSpPr/>
          <p:nvPr/>
        </p:nvSpPr>
        <p:spPr>
          <a:xfrm>
            <a:off x="3265819" y="305966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263283" y="314932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2794790" y="409472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9"/>
          <p:cNvCxnSpPr/>
          <p:nvPr/>
        </p:nvCxnSpPr>
        <p:spPr>
          <a:xfrm>
            <a:off x="1023836" y="4522269"/>
            <a:ext cx="4672876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9"/>
          <p:cNvCxnSpPr/>
          <p:nvPr/>
        </p:nvCxnSpPr>
        <p:spPr>
          <a:xfrm rot="10800000">
            <a:off x="961685" y="2276856"/>
            <a:ext cx="0" cy="2227975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9"/>
          <p:cNvSpPr/>
          <p:nvPr/>
        </p:nvSpPr>
        <p:spPr>
          <a:xfrm>
            <a:off x="2629682" y="459764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AU" sz="1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9"/>
          <p:cNvCxnSpPr/>
          <p:nvPr/>
        </p:nvCxnSpPr>
        <p:spPr>
          <a:xfrm rot="10800000">
            <a:off x="5381724" y="2793062"/>
            <a:ext cx="0" cy="1729207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9"/>
          <p:cNvCxnSpPr/>
          <p:nvPr/>
        </p:nvCxnSpPr>
        <p:spPr>
          <a:xfrm>
            <a:off x="961685" y="2770572"/>
            <a:ext cx="1104859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9"/>
          <p:cNvSpPr/>
          <p:nvPr/>
        </p:nvSpPr>
        <p:spPr>
          <a:xfrm>
            <a:off x="1315509" y="236287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 sz="1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5402539" y="3472998"/>
            <a:ext cx="514259" cy="38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AU" sz="1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 rot="2717843">
            <a:off x="1534489" y="3998812"/>
            <a:ext cx="668746" cy="62611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2174136" y="4094726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A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952074" y="4039743"/>
            <a:ext cx="668746" cy="1025207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0754" y="3756661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Permutations and Combinations</a:t>
            </a:r>
            <a:endParaRPr/>
          </a:p>
        </p:txBody>
      </p:sp>
      <p:sp>
        <p:nvSpPr>
          <p:cNvPr id="811" name="Google Shape;811;p93"/>
          <p:cNvSpPr txBox="1"/>
          <p:nvPr>
            <p:ph idx="1" type="body"/>
          </p:nvPr>
        </p:nvSpPr>
        <p:spPr>
          <a:xfrm>
            <a:off x="924361" y="1745524"/>
            <a:ext cx="102660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4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Bayes’ inference theorem</a:t>
            </a:r>
            <a:endParaRPr/>
          </a:p>
        </p:txBody>
      </p:sp>
      <p:sp>
        <p:nvSpPr>
          <p:cNvPr id="817" name="Google Shape;817;p9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Bayes’ inference theorem used to update the probability for a hypothesis as more evidence or information becomes available.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Theorem: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P(H|E) = P(E|H).P(H)/P(E)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Definition: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P(H|E): The probability of a event H given 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1.1.4: Applying statistical thinking using Python</a:t>
            </a:r>
            <a:endParaRPr/>
          </a:p>
        </p:txBody>
      </p:sp>
      <p:sp>
        <p:nvSpPr>
          <p:cNvPr id="823" name="Google Shape;823;p95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b="1" lang="en-AU">
                <a:solidFill>
                  <a:srgbClr val="0000FF"/>
                </a:solidFill>
              </a:rPr>
              <a:t>Purpose:  </a:t>
            </a:r>
            <a:endParaRPr b="1"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solidFill>
                  <a:srgbClr val="000000"/>
                </a:solidFill>
              </a:rPr>
              <a:t>Explore how to use Python (and related packages) to apply Statistical Thinking on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b="1" lang="en-AU">
                <a:solidFill>
                  <a:srgbClr val="0000FF"/>
                </a:solidFill>
              </a:rPr>
              <a:t>Materials:</a:t>
            </a:r>
            <a:endParaRPr b="1"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000">
                <a:solidFill>
                  <a:srgbClr val="000000"/>
                </a:solidFill>
              </a:rPr>
              <a:t>Notebook: ‘Lab 1.1.4 Statistics - part 2 Lab’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1" lang="en-AU">
                <a:solidFill>
                  <a:srgbClr val="0000FF"/>
                </a:solidFill>
              </a:rPr>
              <a:t>Note:</a:t>
            </a:r>
            <a:endParaRPr b="1">
              <a:solidFill>
                <a:srgbClr val="0000FF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>
                <a:solidFill>
                  <a:srgbClr val="000000"/>
                </a:solidFill>
              </a:rPr>
              <a:t>The may not be enough time to complete this lab in the class. </a:t>
            </a:r>
            <a:endParaRPr>
              <a:solidFill>
                <a:srgbClr val="000000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>
                <a:solidFill>
                  <a:srgbClr val="000000"/>
                </a:solidFill>
              </a:rPr>
              <a:t>Please complete it as a part of you homework.</a:t>
            </a:r>
            <a:endParaRPr>
              <a:solidFill>
                <a:srgbClr val="000000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>
                <a:solidFill>
                  <a:srgbClr val="000000"/>
                </a:solidFill>
              </a:rPr>
              <a:t>This should apply to all labs.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4" name="Google Shape;82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7202" y="3044952"/>
            <a:ext cx="30289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7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30" name="Google Shape;830;p9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8"/>
          <p:cNvSpPr txBox="1"/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End of Presentation!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36" name="Google Shape;836;p9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Institute of Data</dc:creator>
</cp:coreProperties>
</file>