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6858000" cx="12192000"/>
  <p:notesSz cx="6858000" cy="9144000"/>
  <p:embeddedFontLst>
    <p:embeddedFont>
      <p:font typeface="Arial Narr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hPaoNwH8+Fmj15chJDpCcY4NDB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74794B-86B5-4E8D-88CC-786E5CA353A2}">
  <a:tblStyle styleId="{C274794B-86B5-4E8D-88CC-786E5CA353A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regular.fntdata"/><Relationship Id="rId20" Type="http://schemas.openxmlformats.org/officeDocument/2006/relationships/slide" Target="slides/slide13.xml"/><Relationship Id="rId42" Type="http://schemas.openxmlformats.org/officeDocument/2006/relationships/font" Target="fonts/ArialNarrow-italic.fntdata"/><Relationship Id="rId41" Type="http://schemas.openxmlformats.org/officeDocument/2006/relationships/font" Target="fonts/ArialNarrow-bold.fntdata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ArialNarrow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1" name="Google Shape;22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0" name="Google Shape;23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6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6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6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64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2-column">
  <p:cSld name="Section Title white 2-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8" name="Google Shape;78;p67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67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black 2-column">
  <p:cSld name="Section Title black 2-column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8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3" name="Google Shape;83;p68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4" name="Google Shape;84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747" y="275499"/>
            <a:ext cx="2152157" cy="20169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68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2-column">
  <p:cSld name="Title and Content white 2-colum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9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9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ck Title black">
  <p:cSld name="Slide Deck Title black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7200"/>
              <a:buFont typeface="Calibri"/>
              <a:buNone/>
              <a:defRPr sz="7200"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" name="Google Shape;18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3-column">
  <p:cSld name="Title and Content white 3-colum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0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0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Title 2-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7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5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AU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XX Section and Title 2-content">
  <p:cSld name="XXX Section and Title 2-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7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6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AU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7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7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7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7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AU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8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8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1-column">
  <p:cSld name="Section Title white 1-colum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53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" name="Google Shape;23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8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8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ck Title black">
  <p:cSld name="Slide Deck Title black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4"/>
          <p:cNvSpPr txBox="1"/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84"/>
          <p:cNvSpPr txBox="1"/>
          <p:nvPr>
            <p:ph idx="1" type="body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1-column">
  <p:cSld name="Section Title white 1-colum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5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85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6" name="Google Shape;176;p85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85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black 1-column">
  <p:cSld name="Section Title black 1-column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6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86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1" name="Google Shape;181;p86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2" name="Google Shape;182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747" y="275499"/>
            <a:ext cx="2152157" cy="20169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6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2-column">
  <p:cSld name="Section Title white 2-colum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7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87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7" name="Google Shape;187;p87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87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black 2-column">
  <p:cSld name="Section Title black 2-column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8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88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2" name="Google Shape;192;p88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88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1-column">
  <p:cSld name="Title and Content white 1-colum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9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89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89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2-column">
  <p:cSld name="Title and Content white 2-colum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0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90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90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1-column">
  <p:cSld name="Title and Content white 1-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5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5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" name="Google Shape;27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3-column">
  <p:cSld name="Title and Content white 3-colum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1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91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91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">
  <p:cSld name="Body Cop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2"/>
          <p:cNvSpPr txBox="1"/>
          <p:nvPr>
            <p:ph type="title"/>
          </p:nvPr>
        </p:nvSpPr>
        <p:spPr>
          <a:xfrm>
            <a:off x="427033" y="690100"/>
            <a:ext cx="11210000" cy="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92"/>
          <p:cNvSpPr txBox="1"/>
          <p:nvPr>
            <p:ph idx="1" type="subTitle"/>
          </p:nvPr>
        </p:nvSpPr>
        <p:spPr>
          <a:xfrm>
            <a:off x="427033" y="1254667"/>
            <a:ext cx="11149600" cy="5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9" name="Google Shape;209;p92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 1-column">
  <p:cSld name="Title and Content black 1-column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7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black 1-column">
  <p:cSld name="Section Title black 1-column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4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4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5" name="Google Shape;35;p54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" name="Google Shape;3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Title 2-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1" name="Google Shape;41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9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b="0" i="0" lang="en-AU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2023 Institute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0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7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scikit-learn.org/stabl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HRAnalyticRepository/employee-attrition-dat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pytest.org/en/lates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"/>
          <p:cNvSpPr txBox="1"/>
          <p:nvPr/>
        </p:nvSpPr>
        <p:spPr>
          <a:xfrm>
            <a:off x="3761616" y="470506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b="0" i="0" lang="en-AU" sz="6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6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1"/>
          <p:cNvCxnSpPr/>
          <p:nvPr/>
        </p:nvCxnSpPr>
        <p:spPr>
          <a:xfrm>
            <a:off x="4053436" y="4565538"/>
            <a:ext cx="4149912" cy="1367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7" name="Google Shape;2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514960"/>
            <a:ext cx="5918414" cy="273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1220197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Scikit-learn</a:t>
            </a:r>
            <a:endParaRPr/>
          </a:p>
        </p:txBody>
      </p:sp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1220197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biggest library of ML functions for Python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classification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regression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clustering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dimensional reduction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model selection &amp; tuning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preprocessing</a:t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8327525" y="5637826"/>
            <a:ext cx="3004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http://scikit-learn.org/stable/</a:t>
            </a: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7879976" y="4420057"/>
            <a:ext cx="3899319" cy="1217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AU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$ pip install -U scikit-learn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AU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AU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$ conda install scikit-learn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1126067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Other Python Packages for Data Science</a:t>
            </a:r>
            <a:endParaRPr/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1126067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statsmodels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statistical modelling &amp;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R-style formulae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50196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import statsmodels.api as sm</a:t>
            </a:r>
            <a:b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import statsmodels.formula.api as smf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BeautifulSoup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reading &amp; parsing XML &amp; HTML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50196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from bs4 import BeautifulSoup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Natural Language Toolkit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tokenising, tagging, analysing text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50196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import nltk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924361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Lab 1.2.1: Numpy</a:t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560797" y="-1614703"/>
            <a:ext cx="99464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AU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Explain the following Numpy methods and create working examples in Jupyter notebook using the data created for you in the beginning of the Lab notebook: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your code using functions (prepare to discuss the value of using functions.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1122783" y="4987241"/>
            <a:ext cx="99464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3.   </a:t>
            </a:r>
            <a:r>
              <a:rPr b="0" i="0" lang="en-AU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A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Stretch exercise. Use matplotlib to explore the 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1279791" y="2978755"/>
            <a:ext cx="9998974" cy="144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ndim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itemsize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linspace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cumsum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AU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AU" sz="2400" u="none" cap="none" strike="noStrik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EBA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1115432" y="1501427"/>
            <a:ext cx="1004341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AutoNum type="arabicPeriod"/>
            </a:pPr>
            <a:r>
              <a:rPr b="0" i="0" lang="en-A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the following NumPy methods and create working examples in Jupyter notebook using the data created for you in the beginning of the Lab notebook: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AutoNum type="arabicPeriod"/>
            </a:pPr>
            <a:r>
              <a:rPr b="0" i="0" lang="en-A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your code using functions (prepare to discuss the value of using functions).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924361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AU"/>
              <a:t>Lab 1.2.2: Pandas</a:t>
            </a:r>
            <a:endParaRPr/>
          </a:p>
        </p:txBody>
      </p:sp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798856" y="2563290"/>
            <a:ext cx="11265408" cy="2054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>
                <a:solidFill>
                  <a:srgbClr val="0000FF"/>
                </a:solidFill>
              </a:rPr>
              <a:t>read_csv </a:t>
            </a:r>
            <a:endParaRPr sz="16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>
                <a:solidFill>
                  <a:srgbClr val="0000FF"/>
                </a:solidFill>
              </a:rPr>
              <a:t>describe</a:t>
            </a:r>
            <a:endParaRPr sz="16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>
                <a:solidFill>
                  <a:srgbClr val="0000FF"/>
                </a:solidFill>
              </a:rPr>
              <a:t>loc</a:t>
            </a:r>
            <a:endParaRPr sz="16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>
                <a:solidFill>
                  <a:srgbClr val="0000FF"/>
                </a:solidFill>
              </a:rPr>
              <a:t>iloc</a:t>
            </a:r>
            <a:endParaRPr sz="16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>
                <a:solidFill>
                  <a:srgbClr val="0000FF"/>
                </a:solidFill>
              </a:rPr>
              <a:t>index</a:t>
            </a:r>
            <a:endParaRPr sz="16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>
                <a:solidFill>
                  <a:srgbClr val="0000FF"/>
                </a:solidFill>
              </a:rPr>
              <a:t>sort_index</a:t>
            </a:r>
            <a:endParaRPr sz="16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>
                <a:solidFill>
                  <a:srgbClr val="0000FF"/>
                </a:solidFill>
              </a:rPr>
              <a:t>set_index</a:t>
            </a:r>
            <a:endParaRPr sz="16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1600">
                <a:solidFill>
                  <a:srgbClr val="0000FF"/>
                </a:solidFill>
              </a:rPr>
              <a:t>sample</a:t>
            </a:r>
            <a:endParaRPr sz="16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AU" sz="1600">
                <a:solidFill>
                  <a:srgbClr val="1EBADD"/>
                </a:solidFill>
              </a:rPr>
              <a:t>…</a:t>
            </a:r>
            <a:endParaRPr sz="16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1EBADD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t/>
            </a:r>
            <a:endParaRPr sz="1600">
              <a:solidFill>
                <a:srgbClr val="1EBADD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t/>
            </a:r>
            <a:endParaRPr sz="1600">
              <a:solidFill>
                <a:srgbClr val="1EBADD"/>
              </a:solidFill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798856" y="1314031"/>
            <a:ext cx="10066368" cy="1682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AutoNum type="arabicPeriod"/>
            </a:pP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and download Employee Attrition file from Kaggle (</a:t>
            </a:r>
            <a:r>
              <a:rPr b="0" i="0" lang="en-AU" sz="1800" u="sng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https://www.kaggle.com/HRAnalyticRepository/employee-attrition-data</a:t>
            </a: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AutoNum type="arabicPeriod"/>
            </a:pP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following Pandas methods and create working examples in the lab Jupyter notebook.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AutoNum type="arabicPeriod"/>
            </a:pP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your code using functions (prepare to discuss the value of using functions.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873362" y="5082304"/>
            <a:ext cx="99464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AU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0" i="0" lang="en-AU" sz="20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Stretch exercise. Use matplot to explore some of the data in the data frame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Software Engineering Best Practices</a:t>
            </a:r>
            <a:endParaRPr/>
          </a:p>
        </p:txBody>
      </p:sp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Object-Oriented Programming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Refactoring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Coding for readability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Coding for testability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Documenting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1018491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Object-Oriented Programming</a:t>
            </a:r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1018491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an </a:t>
            </a:r>
            <a:r>
              <a:rPr i="1" lang="en-AU"/>
              <a:t>object</a:t>
            </a:r>
            <a:r>
              <a:rPr lang="en-AU"/>
              <a:t> encapsulates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data (</a:t>
            </a:r>
            <a:r>
              <a:rPr i="1" lang="en-AU"/>
              <a:t>attributes</a:t>
            </a:r>
            <a:r>
              <a:rPr lang="en-AU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procedures (</a:t>
            </a:r>
            <a:r>
              <a:rPr i="1" lang="en-AU"/>
              <a:t>methods</a:t>
            </a:r>
            <a:r>
              <a:rPr lang="en-AU"/>
              <a:t>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a </a:t>
            </a:r>
            <a:r>
              <a:rPr i="1" lang="en-AU"/>
              <a:t>class</a:t>
            </a:r>
            <a:r>
              <a:rPr lang="en-AU"/>
              <a:t> is a prototype for an object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i="1" lang="en-AU"/>
              <a:t>instantiation</a:t>
            </a:r>
            <a:r>
              <a:rPr lang="en-AU"/>
              <a:t>: creating an object (in memory) from a class definition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i="1" lang="en-AU"/>
              <a:t>def</a:t>
            </a:r>
            <a:r>
              <a:rPr lang="en-AU"/>
              <a:t>: </a:t>
            </a:r>
            <a:r>
              <a:rPr b="1" lang="en-AU"/>
              <a:t>encapsulation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attributes of the class should only be accessible by methods of the class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get()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set()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101301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Creating and Using a Class in Python</a:t>
            </a:r>
            <a:endParaRPr/>
          </a:p>
        </p:txBody>
      </p:sp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1013011" y="14605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class myclass: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def __init__(self, param1, …):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    # initialise class attributes</a:t>
            </a:r>
            <a:b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def method1(self, 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    # do something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    return (method1result)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b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obj1 = myclass(arg1, …)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7F7F7F"/>
              </a:solidFill>
            </a:endParaRPr>
          </a:p>
        </p:txBody>
      </p:sp>
      <p:sp>
        <p:nvSpPr>
          <p:cNvPr id="330" name="Google Shape;330;p31"/>
          <p:cNvSpPr txBox="1"/>
          <p:nvPr>
            <p:ph idx="2" type="body"/>
          </p:nvPr>
        </p:nvSpPr>
        <p:spPr>
          <a:xfrm>
            <a:off x="6347011" y="14605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define class by name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initialisation code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b="1" lang="en-A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 is mandatory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may use arguments passed from caller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define methods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b="1" lang="en-A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 is mandatory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may use arguments passed from caller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may use attributes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may return a value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invoke class name in assignment to instantiate an object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omit </a:t>
            </a:r>
            <a:r>
              <a:rPr b="1" lang="en-A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099173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Other OOP Concepts</a:t>
            </a:r>
            <a:endParaRPr/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1099173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i="1" lang="en-AU"/>
              <a:t>def</a:t>
            </a:r>
            <a:r>
              <a:rPr lang="en-AU"/>
              <a:t>: </a:t>
            </a:r>
            <a:r>
              <a:rPr b="1" lang="en-AU">
                <a:solidFill>
                  <a:srgbClr val="0000FF"/>
                </a:solidFill>
              </a:rPr>
              <a:t>abstraction</a:t>
            </a:r>
            <a:endParaRPr>
              <a:solidFill>
                <a:srgbClr val="0000FF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data and procedures that do not need to be accessible to the caller should be hidden within the class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i="1" lang="en-AU"/>
              <a:t>def</a:t>
            </a:r>
            <a:r>
              <a:rPr lang="en-AU"/>
              <a:t>: </a:t>
            </a:r>
            <a:r>
              <a:rPr b="1" lang="en-AU">
                <a:solidFill>
                  <a:srgbClr val="0000FF"/>
                </a:solidFill>
              </a:rPr>
              <a:t>inheritance</a:t>
            </a:r>
            <a:endParaRPr>
              <a:solidFill>
                <a:srgbClr val="0000FF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new classes can be based on and extend an existing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i="1" lang="en-AU"/>
              <a:t>def</a:t>
            </a:r>
            <a:r>
              <a:rPr lang="en-AU"/>
              <a:t>: </a:t>
            </a:r>
            <a:r>
              <a:rPr b="1" lang="en-AU">
                <a:solidFill>
                  <a:srgbClr val="0000FF"/>
                </a:solidFill>
              </a:rPr>
              <a:t>polymorphism</a:t>
            </a:r>
            <a:endParaRPr>
              <a:solidFill>
                <a:srgbClr val="0000FF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a class can implement multiple methods with the same name and function, but which operate on different parameters (type and/or number)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title"/>
          </p:nvPr>
        </p:nvSpPr>
        <p:spPr>
          <a:xfrm>
            <a:off x="1058832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Refactoring</a:t>
            </a:r>
            <a:endParaRPr/>
          </a:p>
        </p:txBody>
      </p:sp>
      <p:sp>
        <p:nvSpPr>
          <p:cNvPr id="344" name="Google Shape;344;p33"/>
          <p:cNvSpPr txBox="1"/>
          <p:nvPr>
            <p:ph idx="1" type="body"/>
          </p:nvPr>
        </p:nvSpPr>
        <p:spPr>
          <a:xfrm>
            <a:off x="1058832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i="1" lang="en-AU"/>
              <a:t>def</a:t>
            </a:r>
            <a:r>
              <a:rPr lang="en-AU"/>
              <a:t>: Restructuring existing code without changing its behaviour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Examples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abstract reused code to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generalise functions (polymorphism?)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use get, set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simplify structure of nested loops, logic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minimise use of global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in Python, this includes all variables defined in main program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1112620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Coding for Readability </a:t>
            </a:r>
            <a:r>
              <a:rPr lang="en-AU" sz="3600"/>
              <a:t>(Maintainability)</a:t>
            </a:r>
            <a:endParaRPr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1112620" y="1470025"/>
            <a:ext cx="632552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Examples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indent blocks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mandatory in Python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white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between groups of lines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between symbols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comments: </a:t>
            </a:r>
            <a:r>
              <a:rPr lang="en-AU" sz="2000"/>
              <a:t>inline (to explain logic, return values, etc.)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sectional (to explain functional blocks)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header (to explain program or module)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purpose, authors, date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dependences, assumptions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52" name="Google Shape;352;p34"/>
          <p:cNvSpPr txBox="1"/>
          <p:nvPr/>
        </p:nvSpPr>
        <p:spPr>
          <a:xfrm>
            <a:off x="7699402" y="2097587"/>
            <a:ext cx="3864429" cy="3374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comments are for coders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maintaining or extending your code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documentation is for users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explaining what the application is for and how to use it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"/>
          <p:cNvSpPr txBox="1"/>
          <p:nvPr>
            <p:ph type="title"/>
          </p:nvPr>
        </p:nvSpPr>
        <p:spPr>
          <a:xfrm>
            <a:off x="991596" y="275498"/>
            <a:ext cx="10709835" cy="1758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AU" sz="7200">
                <a:latin typeface="Cambria"/>
                <a:ea typeface="Cambria"/>
                <a:cs typeface="Cambria"/>
                <a:sym typeface="Cambria"/>
              </a:rPr>
              <a:t>Data Science and AI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"/>
          <p:cNvSpPr txBox="1"/>
          <p:nvPr/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Module 1</a:t>
            </a:r>
            <a:endParaRPr b="0" i="0" sz="4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Part 2:</a:t>
            </a:r>
            <a:endParaRPr b="0" i="0" sz="4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Python for Data Science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"/>
          <p:cNvCxnSpPr/>
          <p:nvPr/>
        </p:nvCxnSpPr>
        <p:spPr>
          <a:xfrm>
            <a:off x="1145402" y="5215479"/>
            <a:ext cx="5726045" cy="1542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2"/>
          <p:cNvCxnSpPr/>
          <p:nvPr/>
        </p:nvCxnSpPr>
        <p:spPr>
          <a:xfrm>
            <a:off x="1145402" y="4009726"/>
            <a:ext cx="5726045" cy="2439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type="title"/>
          </p:nvPr>
        </p:nvSpPr>
        <p:spPr>
          <a:xfrm>
            <a:off x="1099173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Coding for Testability</a:t>
            </a:r>
            <a:endParaRPr/>
          </a:p>
        </p:txBody>
      </p:sp>
      <p:sp>
        <p:nvSpPr>
          <p:cNvPr id="359" name="Google Shape;359;p35"/>
          <p:cNvSpPr txBox="1"/>
          <p:nvPr>
            <p:ph idx="1" type="body"/>
          </p:nvPr>
        </p:nvSpPr>
        <p:spPr>
          <a:xfrm>
            <a:off x="1099173" y="1470025"/>
            <a:ext cx="5998953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Examples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avoid side-effects in functions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enable testing via compiler flags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A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#define TEST_MODE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#if TEST_MODE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print(“test mode activated”)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#endif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write tests </a:t>
            </a:r>
            <a:r>
              <a:rPr i="1" lang="en-AU"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en-AU">
                <a:latin typeface="Calibri"/>
                <a:ea typeface="Calibri"/>
                <a:cs typeface="Calibri"/>
                <a:sym typeface="Calibri"/>
              </a:rPr>
              <a:t> functions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specify return type(s) supported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test return type(s), validity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pass sample data as arguments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print 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7381155" y="1913998"/>
            <a:ext cx="428897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b="0" i="1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frequently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marathon coding sessions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top-down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wireframe code to test logic, structures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in the details later</a:t>
            </a: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AU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pytest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https://docs.pytest.org/en/latest/</a:t>
            </a: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Questions?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66" name="Google Shape;366;p4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3"/>
          <p:cNvSpPr txBox="1"/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Appendices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72" name="Google Shape;372;p9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Version Control with Git &amp; GitHub</a:t>
            </a:r>
            <a:endParaRPr/>
          </a:p>
        </p:txBody>
      </p:sp>
      <p:sp>
        <p:nvSpPr>
          <p:cNvPr id="379" name="Google Shape;379;p37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Forking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Cloning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Communicating issues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Managing notifications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Creating branches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Making commits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Introducing changes with Pull Requests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1097981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 &amp; GitHub</a:t>
            </a:r>
            <a:endParaRPr/>
          </a:p>
        </p:txBody>
      </p:sp>
      <p:sp>
        <p:nvSpPr>
          <p:cNvPr id="386" name="Google Shape;386;p38"/>
          <p:cNvSpPr txBox="1"/>
          <p:nvPr>
            <p:ph idx="1" type="body"/>
          </p:nvPr>
        </p:nvSpPr>
        <p:spPr>
          <a:xfrm>
            <a:off x="1097982" y="1470025"/>
            <a:ext cx="6661426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web-based, API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host code, data, resources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version control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integrates with open-source and commercial IDE tools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share, collaborate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branching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showcase achievements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command line &amp; desktop versions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87" name="Google Shape;3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4074" y="2218642"/>
            <a:ext cx="1573857" cy="65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1549" y="721407"/>
            <a:ext cx="1502525" cy="1497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hub desktop" id="389" name="Google Shape;38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7053" y="3357957"/>
            <a:ext cx="3947238" cy="212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>
            <p:ph type="title"/>
          </p:nvPr>
        </p:nvSpPr>
        <p:spPr>
          <a:xfrm>
            <a:off x="1121131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Forking &amp; Cloning a Repo</a:t>
            </a:r>
            <a:endParaRPr/>
          </a:p>
        </p:txBody>
      </p:sp>
      <p:sp>
        <p:nvSpPr>
          <p:cNvPr id="396" name="Google Shape;396;p39"/>
          <p:cNvSpPr txBox="1"/>
          <p:nvPr>
            <p:ph idx="1" type="body"/>
          </p:nvPr>
        </p:nvSpPr>
        <p:spPr>
          <a:xfrm>
            <a:off x="1121132" y="1470025"/>
            <a:ext cx="5215182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i="1" lang="en-AU"/>
              <a:t>fork: </a:t>
            </a:r>
            <a:r>
              <a:rPr lang="en-AU"/>
              <a:t>make your own copy of someone else’s repo, on GitHub</a:t>
            </a:r>
            <a:endParaRPr/>
          </a:p>
          <a:p>
            <a:pPr indent="-342900" lvl="2" marL="800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click &lt;Fork&gt;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i="1" lang="en-AU"/>
              <a:t>clone: </a:t>
            </a:r>
            <a:r>
              <a:rPr lang="en-AU"/>
              <a:t>create a (working) copy of the repo on your computer</a:t>
            </a:r>
            <a:br>
              <a:rPr lang="en-AU"/>
            </a:br>
            <a:br>
              <a:rPr lang="en-AU"/>
            </a:br>
            <a:br>
              <a:rPr lang="en-AU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>
                <a:solidFill>
                  <a:srgbClr val="7F7F7F"/>
                </a:solidFill>
              </a:rPr>
              <a:t>GitHub Desktop procedure: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click &lt;Clone or download&gt;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click &lt;Open in Desktop&gt;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navigate to target (local) folder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click &lt;Clone&gt;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</p:txBody>
      </p:sp>
      <p:pic>
        <p:nvPicPr>
          <p:cNvPr id="397" name="Google Shape;3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2581" y="1892822"/>
            <a:ext cx="5371615" cy="284851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9"/>
          <p:cNvSpPr/>
          <p:nvPr/>
        </p:nvSpPr>
        <p:spPr>
          <a:xfrm>
            <a:off x="6781450" y="4872096"/>
            <a:ext cx="433387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0" i="0" lang="en-AU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command-line procedure: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b="0" i="0" lang="en-AU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cd yourpath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b="0" i="0" lang="en-AU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clone https://github.com/</a:t>
            </a:r>
            <a:br>
              <a:rPr b="0" i="0" lang="en-AU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AU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yourgithubname/yourgithubrepo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9"/>
          <p:cNvSpPr/>
          <p:nvPr/>
        </p:nvSpPr>
        <p:spPr>
          <a:xfrm rot="-6020793">
            <a:off x="7837779" y="1385879"/>
            <a:ext cx="222357" cy="6038682"/>
          </a:xfrm>
          <a:prstGeom prst="downArrow">
            <a:avLst>
              <a:gd fmla="val 50000" name="adj1"/>
              <a:gd fmla="val 441060" name="adj2"/>
            </a:avLst>
          </a:prstGeom>
          <a:solidFill>
            <a:srgbClr val="FFC000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>
            <p:ph type="title"/>
          </p:nvPr>
        </p:nvSpPr>
        <p:spPr>
          <a:xfrm>
            <a:off x="1121133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Creating a New Repo</a:t>
            </a:r>
            <a:endParaRPr/>
          </a:p>
        </p:txBody>
      </p:sp>
      <p:sp>
        <p:nvSpPr>
          <p:cNvPr id="406" name="Google Shape;406;p40"/>
          <p:cNvSpPr txBox="1"/>
          <p:nvPr>
            <p:ph idx="1" type="body"/>
          </p:nvPr>
        </p:nvSpPr>
        <p:spPr>
          <a:xfrm>
            <a:off x="1121134" y="1470025"/>
            <a:ext cx="10384340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from your GitHub home page</a:t>
            </a:r>
            <a:endParaRPr/>
          </a:p>
          <a:p>
            <a:pPr indent="-342900" lvl="2" marL="800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&lt;New repository&gt;</a:t>
            </a:r>
            <a:endParaRPr/>
          </a:p>
          <a:p>
            <a:pPr indent="-342900" lvl="2" marL="800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clone the repo to your local drive</a:t>
            </a:r>
            <a:endParaRPr/>
          </a:p>
          <a:p>
            <a:pPr indent="-342900" lvl="2" marL="800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copy files, folders into it</a:t>
            </a:r>
            <a:endParaRPr/>
          </a:p>
          <a:p>
            <a:pPr indent="-342900" lvl="2" marL="800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commit changes</a:t>
            </a:r>
            <a:endParaRPr/>
          </a:p>
          <a:p>
            <a:pPr indent="-342900" lvl="2" marL="800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generate a </a:t>
            </a:r>
            <a:r>
              <a:rPr i="1" lang="en-AU" sz="1800">
                <a:solidFill>
                  <a:srgbClr val="7F7F7F"/>
                </a:solidFill>
              </a:rPr>
              <a:t>pull </a:t>
            </a:r>
            <a:r>
              <a:rPr lang="en-AU" sz="1800">
                <a:solidFill>
                  <a:srgbClr val="7F7F7F"/>
                </a:solidFill>
              </a:rPr>
              <a:t>request</a:t>
            </a:r>
            <a:endParaRPr/>
          </a:p>
          <a:p>
            <a:pPr indent="-228600" lvl="2" marL="800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-342900" lvl="1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Creating a branch</a:t>
            </a:r>
            <a:endParaRPr/>
          </a:p>
          <a:p>
            <a:pPr indent="-342900" lvl="2" marL="800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to allow development in isolation from source repo </a:t>
            </a:r>
            <a:endParaRPr/>
          </a:p>
          <a:p>
            <a:pPr indent="-342900" lvl="3" marL="1257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protects your changes from changes to source</a:t>
            </a:r>
            <a:endParaRPr/>
          </a:p>
          <a:p>
            <a:pPr indent="-342900" lvl="3" marL="1257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rejoin main branch when ready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</p:txBody>
      </p:sp>
      <p:pic>
        <p:nvPicPr>
          <p:cNvPr id="407" name="Google Shape;4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8992" y="1927918"/>
            <a:ext cx="2286826" cy="1694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>
            <p:ph type="title"/>
          </p:nvPr>
        </p:nvSpPr>
        <p:spPr>
          <a:xfrm>
            <a:off x="1115993" y="-23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Refreshing Local Repo from Source</a:t>
            </a:r>
            <a:endParaRPr/>
          </a:p>
        </p:txBody>
      </p:sp>
      <p:sp>
        <p:nvSpPr>
          <p:cNvPr id="414" name="Google Shape;414;p41"/>
          <p:cNvSpPr txBox="1"/>
          <p:nvPr>
            <p:ph idx="1" type="body"/>
          </p:nvPr>
        </p:nvSpPr>
        <p:spPr>
          <a:xfrm>
            <a:off x="1115993" y="1860431"/>
            <a:ext cx="5181600" cy="370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Desktop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&lt;Fetch origin&gt;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Command-line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checkout master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fetch upstream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merge upstream/master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15" name="Google Shape;415;p41"/>
          <p:cNvSpPr txBox="1"/>
          <p:nvPr>
            <p:ph idx="2" type="body"/>
          </p:nvPr>
        </p:nvSpPr>
        <p:spPr>
          <a:xfrm>
            <a:off x="5635690" y="3489885"/>
            <a:ext cx="5181600" cy="205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00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you’re in the master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000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 the latest changes from the master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000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the master changes with your repo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109" y="2306451"/>
            <a:ext cx="5885484" cy="104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 txBox="1"/>
          <p:nvPr>
            <p:ph type="title"/>
          </p:nvPr>
        </p:nvSpPr>
        <p:spPr>
          <a:xfrm>
            <a:off x="1104419" y="-11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Commit &amp; Pull Request</a:t>
            </a:r>
            <a:endParaRPr/>
          </a:p>
        </p:txBody>
      </p:sp>
      <p:sp>
        <p:nvSpPr>
          <p:cNvPr id="423" name="Google Shape;423;p42"/>
          <p:cNvSpPr txBox="1"/>
          <p:nvPr>
            <p:ph idx="1" type="body"/>
          </p:nvPr>
        </p:nvSpPr>
        <p:spPr>
          <a:xfrm>
            <a:off x="1104419" y="1448925"/>
            <a:ext cx="5181600" cy="2895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/>
              <a:t>Desktop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/>
              <a:t>enter comments in text box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/>
              <a:t>&lt;Commit to master&gt;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AU"/>
              <a:t>Repository &gt; Push</a:t>
            </a:r>
            <a:br>
              <a:rPr lang="en-AU"/>
            </a:br>
            <a:r>
              <a:rPr i="1" lang="en-AU"/>
              <a:t>or</a:t>
            </a:r>
            <a:br>
              <a:rPr lang="en-AU"/>
            </a:br>
            <a:r>
              <a:rPr lang="en-AU"/>
              <a:t>&lt;Push origin&gt;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24" name="Google Shape;4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704" y="1448925"/>
            <a:ext cx="5981315" cy="420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 txBox="1"/>
          <p:nvPr>
            <p:ph type="title"/>
          </p:nvPr>
        </p:nvSpPr>
        <p:spPr>
          <a:xfrm>
            <a:off x="1104419" y="-11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Commit &amp; Pull Request</a:t>
            </a:r>
            <a:endParaRPr/>
          </a:p>
        </p:txBody>
      </p:sp>
      <p:sp>
        <p:nvSpPr>
          <p:cNvPr id="430" name="Google Shape;430;p43"/>
          <p:cNvSpPr txBox="1"/>
          <p:nvPr>
            <p:ph idx="1" type="body"/>
          </p:nvPr>
        </p:nvSpPr>
        <p:spPr>
          <a:xfrm>
            <a:off x="1104419" y="14489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Command-line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commit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add filename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add 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commit -m your_comments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status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pull request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push origin master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31" name="Google Shape;431;p43"/>
          <p:cNvSpPr txBox="1"/>
          <p:nvPr>
            <p:ph idx="2" type="body"/>
          </p:nvPr>
        </p:nvSpPr>
        <p:spPr>
          <a:xfrm>
            <a:off x="5697638" y="1566362"/>
            <a:ext cx="5181600" cy="3545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show changes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stage one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stage all change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commit file(s), with comments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origin = your GitHub repo (forked from source repo)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master = source repo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Agenda: Module 1 Part 2</a:t>
            </a:r>
            <a:endParaRPr/>
          </a:p>
        </p:txBody>
      </p:sp>
      <p:sp>
        <p:nvSpPr>
          <p:cNvPr id="233" name="Google Shape;233;p3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Python Fundamentals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Software Engineering Best Practices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Using Git &amp; GitHub for Version Control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 txBox="1"/>
          <p:nvPr>
            <p:ph type="title"/>
          </p:nvPr>
        </p:nvSpPr>
        <p:spPr>
          <a:xfrm>
            <a:off x="1109560" y="11575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Issues</a:t>
            </a:r>
            <a:endParaRPr/>
          </a:p>
        </p:txBody>
      </p:sp>
      <p:sp>
        <p:nvSpPr>
          <p:cNvPr id="437" name="Google Shape;437;p45"/>
          <p:cNvSpPr txBox="1"/>
          <p:nvPr>
            <p:ph idx="1" type="body"/>
          </p:nvPr>
        </p:nvSpPr>
        <p:spPr>
          <a:xfrm>
            <a:off x="1109560" y="1481600"/>
            <a:ext cx="6754733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track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issues / bugs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to-do items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feature requests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search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filter</a:t>
            </a:r>
            <a:endParaRPr/>
          </a:p>
        </p:txBody>
      </p:sp>
      <p:pic>
        <p:nvPicPr>
          <p:cNvPr id="438" name="Google Shape;43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955" y="1314071"/>
            <a:ext cx="7662440" cy="41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/>
          <p:nvPr>
            <p:ph type="title"/>
          </p:nvPr>
        </p:nvSpPr>
        <p:spPr>
          <a:xfrm>
            <a:off x="1097980" y="11575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Notifications</a:t>
            </a:r>
            <a:endParaRPr/>
          </a:p>
        </p:txBody>
      </p:sp>
      <p:sp>
        <p:nvSpPr>
          <p:cNvPr id="445" name="Google Shape;445;p46"/>
          <p:cNvSpPr txBox="1"/>
          <p:nvPr>
            <p:ph idx="1" type="body"/>
          </p:nvPr>
        </p:nvSpPr>
        <p:spPr>
          <a:xfrm>
            <a:off x="1097980" y="1481600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Triggers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you, a team member, or a parent team are mentioned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you're assigned to an issue or pull request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a comment is added in a conversation you're subscribed 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a commit is made to a pull request you're subscribed 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you open, comment on, or close an issue or pull request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a review is submitted that approves or requests changes to a pull request you're subscribed 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you or a team member are requested to review a pull request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you or a team member are the designated owner of a file affected by a pull request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AU" sz="2000"/>
              <a:t>you create or reply to a team discussion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>
            <p:ph type="ctrTitle"/>
          </p:nvPr>
        </p:nvSpPr>
        <p:spPr>
          <a:xfrm>
            <a:off x="1524000" y="14908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End of Presentation!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51" name="Google Shape;451;p4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Python versions: 2.7 vs 3.x</a:t>
            </a:r>
            <a:endParaRPr/>
          </a:p>
        </p:txBody>
      </p:sp>
      <p:sp>
        <p:nvSpPr>
          <p:cNvPr id="239" name="Google Shape;239;p6"/>
          <p:cNvSpPr txBox="1"/>
          <p:nvPr>
            <p:ph idx="1" type="body"/>
          </p:nvPr>
        </p:nvSpPr>
        <p:spPr>
          <a:xfrm>
            <a:off x="924361" y="1897924"/>
            <a:ext cx="10709700" cy="4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version 2.x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large code base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last version = 2.7 (no more releases!)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version 3.x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i="1" lang="en-AU"/>
              <a:t>print</a:t>
            </a:r>
            <a:r>
              <a:rPr lang="en-AU"/>
              <a:t> is a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raising &amp; catching exceptions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integer division (2.x truncates; 3.x converts to float)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short → long integers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octal constants: 0</a:t>
            </a:r>
            <a:r>
              <a:rPr i="1" lang="en-AU"/>
              <a:t>nnn</a:t>
            </a:r>
            <a:r>
              <a:rPr lang="en-AU"/>
              <a:t> → 0o</a:t>
            </a:r>
            <a:r>
              <a:rPr i="1" lang="en-AU"/>
              <a:t>nnn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unicode strings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Developing and running Python </a:t>
            </a:r>
            <a:endParaRPr/>
          </a:p>
        </p:txBody>
      </p:sp>
      <p:sp>
        <p:nvSpPr>
          <p:cNvPr id="245" name="Google Shape;245;p7"/>
          <p:cNvSpPr txBox="1"/>
          <p:nvPr>
            <p:ph idx="1" type="body"/>
          </p:nvPr>
        </p:nvSpPr>
        <p:spPr>
          <a:xfrm>
            <a:off x="924362" y="1745524"/>
            <a:ext cx="4944594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Jupyter notebook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Visual Studio Code (VSC)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 sz="1800"/>
              <a:t>VSC now has built-in Jupyter notebook support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Jupyter Lab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Command prompt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Anaconda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 sz="1800"/>
              <a:t>Anaconda distribution is </a:t>
            </a:r>
            <a:r>
              <a:rPr b="1" lang="en-AU" sz="1800">
                <a:solidFill>
                  <a:srgbClr val="0000FF"/>
                </a:solidFill>
              </a:rPr>
              <a:t>the recommended way</a:t>
            </a:r>
            <a:r>
              <a:rPr lang="en-AU" sz="1800"/>
              <a:t> to configure and manage your Python development and running environment(s). </a:t>
            </a:r>
            <a:endParaRPr sz="1800"/>
          </a:p>
          <a:p>
            <a:pPr indent="-101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46" name="Google Shape;2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9278" y="1945357"/>
            <a:ext cx="4731372" cy="2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924362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Jupyter Notebooks</a:t>
            </a:r>
            <a:endParaRPr/>
          </a:p>
        </p:txBody>
      </p:sp>
      <p:sp>
        <p:nvSpPr>
          <p:cNvPr id="252" name="Google Shape;252;p13"/>
          <p:cNvSpPr txBox="1"/>
          <p:nvPr>
            <p:ph idx="1" type="body"/>
          </p:nvPr>
        </p:nvSpPr>
        <p:spPr>
          <a:xfrm>
            <a:off x="924362" y="1745524"/>
            <a:ext cx="3526340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shareable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environment-based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interactive or batch execution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&gt; 40 languages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Python, R, Scala,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Big Data support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Spark</a:t>
            </a:r>
            <a:endParaRPr/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531" y="1745524"/>
            <a:ext cx="7084079" cy="3306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14"/>
          <p:cNvGraphicFramePr/>
          <p:nvPr/>
        </p:nvGraphicFramePr>
        <p:xfrm>
          <a:off x="538817" y="15779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{C274794B-86B5-4E8D-88CC-786E5CA353A2}</a:tableStyleId>
              </a:tblPr>
              <a:tblGrid>
                <a:gridCol w="3359200"/>
                <a:gridCol w="4606175"/>
                <a:gridCol w="3072425"/>
              </a:tblGrid>
              <a:tr h="4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AU" sz="2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1" sz="2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8000" marL="108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Proxima Nova"/>
                        <a:buNone/>
                      </a:pPr>
                      <a:r>
                        <a:rPr b="1" lang="en-AU" sz="2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b="1" sz="2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8000" marL="108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100"/>
                        <a:buFont typeface="Proxima Nova"/>
                        <a:buNone/>
                      </a:pPr>
                      <a:r>
                        <a:rPr b="1" lang="en-AU" sz="2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 b="1" sz="2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8000" marL="108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23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signed, unsigned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8000" marL="108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unicode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8000" marL="108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true, false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aseline="30000"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aseline="3000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8000" marL="108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floating-point (‘float’)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= 2 x float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8000" marL="108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 array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0-based </a:t>
                      </a:r>
                      <a:r>
                        <a:rPr i="1"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1-based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null-terminated </a:t>
                      </a:r>
                      <a:r>
                        <a:rPr i="1"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length-encoded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usually </a:t>
                      </a: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immutable in OOP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8000" marL="108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unassigned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undefined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+, − infinity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8000" marL="108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x double</a:t>
                      </a:r>
                      <a:b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(real, imaginary)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8000" marL="108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key-value pairs </a:t>
                      </a:r>
                      <a:b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A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(JSON strings)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8000" marL="108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BLOB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images, video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signals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08000" marL="108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14"/>
          <p:cNvSpPr txBox="1"/>
          <p:nvPr>
            <p:ph type="title"/>
          </p:nvPr>
        </p:nvSpPr>
        <p:spPr>
          <a:xfrm>
            <a:off x="866782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Generic Data Types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1101866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Classes</a:t>
            </a:r>
            <a:endParaRPr/>
          </a:p>
        </p:txBody>
      </p:sp>
      <p:sp>
        <p:nvSpPr>
          <p:cNvPr id="266" name="Google Shape;266;p17"/>
          <p:cNvSpPr txBox="1"/>
          <p:nvPr>
            <p:ph idx="1" type="body"/>
          </p:nvPr>
        </p:nvSpPr>
        <p:spPr>
          <a:xfrm>
            <a:off x="1101867" y="1470025"/>
            <a:ext cx="5373802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class phasor: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def __init</a:t>
            </a:r>
            <a:r>
              <a:rPr lang="en-AU"/>
              <a:t>__(self, </a:t>
            </a:r>
            <a:r>
              <a:rPr lang="en-AU">
                <a:latin typeface="Calibri"/>
                <a:ea typeface="Calibri"/>
                <a:cs typeface="Calibri"/>
                <a:sym typeface="Calibri"/>
              </a:rPr>
              <a:t>r=0, p=0):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    self.r = 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    self.p = 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def real(self):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    return (self.r * math.cos(self.p))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def imag(self):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    return (self.r * math.sin(self.p))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z = phasor(2.7, 0.4 * math.pi)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6456783" y="1203218"/>
            <a:ext cx="4976326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 underscores before/after init</a:t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AU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b="0" i="0" lang="en-AU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AU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parameter is not explicitly mapped to the function call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1085726" y="8006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Pandas</a:t>
            </a:r>
            <a:endParaRPr/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1085726" y="1478031"/>
            <a:ext cx="959123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high-performance, easy-to-use data structures and data analysis tools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DataFrame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IO tools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data alignment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handling of missing data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manipulating data sets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reshaping, pivoting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slicing, dicing, subsetting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AU"/>
              <a:t>merging, joining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8233131" y="5112214"/>
            <a:ext cx="2941831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AU" sz="2400" u="none" cap="none" strike="noStrik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pandas as pd</a:t>
            </a:r>
            <a:endParaRPr b="0" i="0" sz="2400" u="none" cap="none" strike="noStrike">
              <a:solidFill>
                <a:srgbClr val="3F3F3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8744928" y="5936405"/>
            <a:ext cx="2795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https://pandas.pydata.org/</a:t>
            </a: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CD Curriculum Template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Institute of Data</dc:creator>
</cp:coreProperties>
</file>