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12192000"/>
  <p:notesSz cx="6858000" cy="9144000"/>
  <p:embeddedFontLst>
    <p:embeddedFont>
      <p:font typeface="Arial Narrow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8" roundtripDataSignature="AMtx7mix8ok7Sc48xyio1CJsqbiOv3mT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20B2AA-DF42-4434-9DBE-238958E65812}">
  <a:tblStyle styleId="{7520B2AA-DF42-4434-9DBE-238958E6581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ArialNarrow-bold.fntdata"/><Relationship Id="rId10" Type="http://schemas.openxmlformats.org/officeDocument/2006/relationships/slide" Target="slides/slide5.xml"/><Relationship Id="rId54" Type="http://schemas.openxmlformats.org/officeDocument/2006/relationships/font" Target="fonts/ArialNarrow-regular.fntdata"/><Relationship Id="rId13" Type="http://schemas.openxmlformats.org/officeDocument/2006/relationships/slide" Target="slides/slide8.xml"/><Relationship Id="rId57" Type="http://schemas.openxmlformats.org/officeDocument/2006/relationships/font" Target="fonts/ArialNarrow-boldItalic.fntdata"/><Relationship Id="rId12" Type="http://schemas.openxmlformats.org/officeDocument/2006/relationships/slide" Target="slides/slide7.xml"/><Relationship Id="rId56" Type="http://schemas.openxmlformats.org/officeDocument/2006/relationships/font" Target="fonts/ArialNarrow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Google Shape;293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p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0" name="Google Shape;320;p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Google Shape;32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p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5" name="Google Shape;345;p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1" name="Google Shape;351;p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7" name="Google Shape;357;p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Google Shape;365;p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Add detailed learning outcomes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3" name="Google Shape;373;p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Google Shape;381;p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Google Shape;389;p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7" name="Google Shape;39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3" name="Google Shape;403;p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8" name="Google Shape;408;p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6" name="Google Shape;416;p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2" name="Google Shape;422;p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7" name="Google Shape;427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 txBox="1"/>
          <p:nvPr/>
        </p:nvSpPr>
        <p:spPr>
          <a:xfrm>
            <a:off x="159709" y="6244421"/>
            <a:ext cx="514307" cy="47705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showMasterSp="0" type="vertTx">
  <p:cSld name="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" type="body"/>
          </p:nvPr>
        </p:nvSpPr>
        <p:spPr>
          <a:xfrm rot="5400000">
            <a:off x="3920330" y="-1256506"/>
            <a:ext cx="4351339" cy="10515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11095216" y="6404312"/>
            <a:ext cx="258585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showMasterSp="0" type="vertTitleAndTx">
  <p:cSld name="VERTICAL_TITLE_AND_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 rot="5400000">
            <a:off x="7133431" y="1956593"/>
            <a:ext cx="5811839" cy="2628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 rot="5400000">
            <a:off x="1799431" y="-596107"/>
            <a:ext cx="5811838" cy="7734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11095216" y="6404312"/>
            <a:ext cx="258585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white 1-column" showMasterSp="0">
  <p:cSld name="Section Title white 1-colum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cxnSp>
        <p:nvCxnSpPr>
          <p:cNvPr id="61" name="Google Shape;61;p25"/>
          <p:cNvCxnSpPr/>
          <p:nvPr/>
        </p:nvCxnSpPr>
        <p:spPr>
          <a:xfrm flipH="1">
            <a:off x="2842477" y="276934"/>
            <a:ext cx="1" cy="629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2" name="Google Shape;62;p25"/>
          <p:cNvSpPr txBox="1"/>
          <p:nvPr>
            <p:ph idx="12" type="sldNum"/>
          </p:nvPr>
        </p:nvSpPr>
        <p:spPr>
          <a:xfrm>
            <a:off x="39841" y="6457965"/>
            <a:ext cx="386626" cy="375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white 2-column" showMasterSp="0">
  <p:cSld name="Section Title white 2-colum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/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" type="body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cxnSp>
        <p:nvCxnSpPr>
          <p:cNvPr id="66" name="Google Shape;66;p26"/>
          <p:cNvCxnSpPr/>
          <p:nvPr/>
        </p:nvCxnSpPr>
        <p:spPr>
          <a:xfrm flipH="1">
            <a:off x="2842477" y="276934"/>
            <a:ext cx="1" cy="629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39841" y="6457965"/>
            <a:ext cx="386626" cy="375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hite 2-column" showMasterSp="0">
  <p:cSld name="Title and Content white 2-colum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" type="body"/>
          </p:nvPr>
        </p:nvSpPr>
        <p:spPr>
          <a:xfrm>
            <a:off x="924361" y="1745524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39841" y="6457965"/>
            <a:ext cx="386626" cy="375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hite 3-column" showMasterSp="0">
  <p:cSld name="Title and Content white 3-colum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" type="body"/>
          </p:nvPr>
        </p:nvSpPr>
        <p:spPr>
          <a:xfrm>
            <a:off x="924361" y="1745524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2" type="sldNum"/>
          </p:nvPr>
        </p:nvSpPr>
        <p:spPr>
          <a:xfrm>
            <a:off x="39841" y="6457965"/>
            <a:ext cx="386626" cy="375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black 1-column" showMasterSp="0">
  <p:cSld name="Title and Content black 1-column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/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" type="body"/>
          </p:nvPr>
        </p:nvSpPr>
        <p:spPr>
          <a:xfrm>
            <a:off x="1267261" y="1523224"/>
            <a:ext cx="10709835" cy="4721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2" type="sldNum"/>
          </p:nvPr>
        </p:nvSpPr>
        <p:spPr>
          <a:xfrm>
            <a:off x="167080" y="6334462"/>
            <a:ext cx="425942" cy="48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16" name="Google Shape;16;p12"/>
          <p:cNvSpPr txBox="1"/>
          <p:nvPr/>
        </p:nvSpPr>
        <p:spPr>
          <a:xfrm>
            <a:off x="159709" y="6244421"/>
            <a:ext cx="514307" cy="47705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 txBox="1"/>
          <p:nvPr/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2023 Institute of Data</a:t>
            </a:r>
            <a:endParaRPr b="0" i="0" sz="1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tline white 1-column" showMasterSp="0">
  <p:cSld name="Outline white 1-colum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body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cxnSp>
        <p:nvCxnSpPr>
          <p:cNvPr id="22" name="Google Shape;22;p13"/>
          <p:cNvCxnSpPr/>
          <p:nvPr/>
        </p:nvCxnSpPr>
        <p:spPr>
          <a:xfrm flipH="1">
            <a:off x="2842477" y="276934"/>
            <a:ext cx="1" cy="6296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3" name="Google Shape;23;p13"/>
          <p:cNvSpPr txBox="1"/>
          <p:nvPr/>
        </p:nvSpPr>
        <p:spPr>
          <a:xfrm>
            <a:off x="159709" y="6244421"/>
            <a:ext cx="514307" cy="47705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3"/>
          <p:cNvSpPr txBox="1"/>
          <p:nvPr/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2023 Institute of Data</a:t>
            </a:r>
            <a:endParaRPr b="0" i="0" sz="1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39483" y="275093"/>
            <a:ext cx="3158750" cy="1457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-column" showMasterSp="0">
  <p:cSld name="Title and Content 1-colum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/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" type="body"/>
          </p:nvPr>
        </p:nvSpPr>
        <p:spPr>
          <a:xfrm>
            <a:off x="1267261" y="1524000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29" name="Google Shape;29;p15"/>
          <p:cNvSpPr txBox="1"/>
          <p:nvPr/>
        </p:nvSpPr>
        <p:spPr>
          <a:xfrm>
            <a:off x="159709" y="6244421"/>
            <a:ext cx="514307" cy="47705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5"/>
          <p:cNvSpPr txBox="1"/>
          <p:nvPr/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2023 Institute of Data</a:t>
            </a:r>
            <a:endParaRPr b="0" i="0" sz="1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showMasterSp="0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" type="body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indent="-228600" lvl="1" marL="914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indent="-228600" lvl="2" marL="1371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indent="-228600" lvl="3" marL="18288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indent="-228600" lvl="4" marL="22860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2" type="sldNum"/>
          </p:nvPr>
        </p:nvSpPr>
        <p:spPr>
          <a:xfrm>
            <a:off x="11095216" y="6404312"/>
            <a:ext cx="258585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showMasterSp="0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" type="body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318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2pPr>
            <a:lvl3pPr indent="-4318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3pPr>
            <a:lvl4pPr indent="-4318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4pPr>
            <a:lvl5pPr indent="-4318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2" type="body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showMasterSp="0" type="picTx">
  <p:cSld name="PICTURE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22"/>
          <p:cNvSpPr/>
          <p:nvPr>
            <p:ph idx="2" type="pic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22"/>
          <p:cNvSpPr txBox="1"/>
          <p:nvPr>
            <p:ph idx="1" type="body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609600" y="1600200"/>
            <a:ext cx="10972800" cy="4350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159709" y="6244421"/>
            <a:ext cx="514307" cy="47705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" name="Google Shape;9;p10"/>
          <p:cNvSpPr txBox="1"/>
          <p:nvPr/>
        </p:nvSpPr>
        <p:spPr>
          <a:xfrm>
            <a:off x="4038600" y="6356349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2023 Institute of Data</a:t>
            </a:r>
            <a:endParaRPr b="0" i="0" sz="1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scipy.org/" TargetMode="External"/><Relationship Id="rId4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 txBox="1"/>
          <p:nvPr/>
        </p:nvSpPr>
        <p:spPr>
          <a:xfrm>
            <a:off x="3780623" y="4705060"/>
            <a:ext cx="4721092" cy="1018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30"/>
          <p:cNvCxnSpPr/>
          <p:nvPr/>
        </p:nvCxnSpPr>
        <p:spPr>
          <a:xfrm>
            <a:off x="4044088" y="4565537"/>
            <a:ext cx="4149912" cy="1367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82" name="Google Shape;8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1514960"/>
            <a:ext cx="5918413" cy="273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1"/>
          <p:cNvSpPr txBox="1"/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 sz="3600"/>
              <a:t>Programming is a fundamental skill for data science</a:t>
            </a:r>
            <a:endParaRPr sz="3600"/>
          </a:p>
        </p:txBody>
      </p:sp>
      <p:sp>
        <p:nvSpPr>
          <p:cNvPr id="136" name="Google Shape;136;p41"/>
          <p:cNvSpPr txBox="1"/>
          <p:nvPr>
            <p:ph idx="1" type="body"/>
          </p:nvPr>
        </p:nvSpPr>
        <p:spPr>
          <a:xfrm>
            <a:off x="1267261" y="1524000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Data science involves </a:t>
            </a:r>
            <a:r>
              <a:rPr lang="en-US" sz="2000">
                <a:solidFill>
                  <a:srgbClr val="0000FF"/>
                </a:solidFill>
              </a:rPr>
              <a:t>problem solving </a:t>
            </a:r>
            <a:r>
              <a:rPr lang="en-US" sz="2000"/>
              <a:t>at many levels and in each step of a project in an implicit (conceptual) or explicit form (programs)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000FF"/>
                </a:solidFill>
              </a:rPr>
              <a:t>Programming</a:t>
            </a:r>
            <a:r>
              <a:rPr lang="en-US" sz="2000"/>
              <a:t>, which is the main tool for data science, can be defined in its essential form as a problem-solving technique for data-driven problems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000FF"/>
                </a:solidFill>
              </a:rPr>
              <a:t>Python</a:t>
            </a:r>
            <a:r>
              <a:rPr lang="en-US" sz="2000"/>
              <a:t> is the most popular programming language for data science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2"/>
          <p:cNvSpPr txBox="1"/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Problem solving</a:t>
            </a:r>
            <a:endParaRPr/>
          </a:p>
        </p:txBody>
      </p:sp>
      <p:sp>
        <p:nvSpPr>
          <p:cNvPr id="142" name="Google Shape;142;p42"/>
          <p:cNvSpPr txBox="1"/>
          <p:nvPr>
            <p:ph idx="1" type="body"/>
          </p:nvPr>
        </p:nvSpPr>
        <p:spPr>
          <a:xfrm>
            <a:off x="1267261" y="1524000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US" sz="2000"/>
              <a:t>Problem solving is the </a:t>
            </a:r>
            <a:r>
              <a:rPr lang="en-US" sz="2000">
                <a:solidFill>
                  <a:srgbClr val="0000FF"/>
                </a:solidFill>
              </a:rPr>
              <a:t>process</a:t>
            </a:r>
            <a:r>
              <a:rPr lang="en-US" sz="2000"/>
              <a:t> of finding solutions to difficult or complex issue</a:t>
            </a:r>
            <a:endParaRPr/>
          </a:p>
          <a:p>
            <a:pPr indent="0" lvl="0" marL="76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US" sz="2000"/>
              <a:t>Scientific method involves stating problems in a manner that facilitate solving them </a:t>
            </a:r>
            <a:r>
              <a:rPr i="1" lang="en-US" sz="2000">
                <a:solidFill>
                  <a:srgbClr val="0000FF"/>
                </a:solidFill>
              </a:rPr>
              <a:t>mathematically</a:t>
            </a:r>
            <a:r>
              <a:rPr lang="en-US" sz="2000"/>
              <a:t> and verify them </a:t>
            </a:r>
            <a:r>
              <a:rPr i="1" lang="en-US" sz="2000">
                <a:solidFill>
                  <a:srgbClr val="0000FF"/>
                </a:solidFill>
              </a:rPr>
              <a:t>empirically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 sz="2000"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US" sz="2000"/>
              <a:t>Problems can be solved using techniques that include a combination of the following actions: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000FF"/>
                </a:solidFill>
              </a:rPr>
              <a:t>Define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000FF"/>
                </a:solidFill>
              </a:rPr>
              <a:t>Decompose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000FF"/>
                </a:solidFill>
              </a:rPr>
              <a:t>Search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000FF"/>
                </a:solidFill>
              </a:rPr>
              <a:t>Validate</a:t>
            </a:r>
            <a:endParaRPr/>
          </a:p>
          <a:p>
            <a: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 sz="2000"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 sz="4000"/>
              <a:t>An approach for problem solving</a:t>
            </a:r>
            <a:endParaRPr/>
          </a:p>
        </p:txBody>
      </p:sp>
      <p:grpSp>
        <p:nvGrpSpPr>
          <p:cNvPr id="148" name="Google Shape;148;p43"/>
          <p:cNvGrpSpPr/>
          <p:nvPr/>
        </p:nvGrpSpPr>
        <p:grpSpPr>
          <a:xfrm>
            <a:off x="2132436" y="886728"/>
            <a:ext cx="8954500" cy="5759893"/>
            <a:chOff x="367862" y="409902"/>
            <a:chExt cx="10087304" cy="6213477"/>
          </a:xfrm>
        </p:grpSpPr>
        <p:sp>
          <p:nvSpPr>
            <p:cNvPr id="149" name="Google Shape;149;p43"/>
            <p:cNvSpPr/>
            <p:nvPr/>
          </p:nvSpPr>
          <p:spPr>
            <a:xfrm>
              <a:off x="367862" y="767255"/>
              <a:ext cx="935421" cy="430924"/>
            </a:xfrm>
            <a:prstGeom prst="roundRect">
              <a:avLst>
                <a:gd fmla="val 50000" name="adj"/>
              </a:avLst>
            </a:prstGeom>
            <a:solidFill>
              <a:srgbClr val="7F6000"/>
            </a:solidFill>
            <a:ln cap="flat" cmpd="sng" w="25400">
              <a:solidFill>
                <a:srgbClr val="0C0C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3"/>
            <p:cNvSpPr/>
            <p:nvPr/>
          </p:nvSpPr>
          <p:spPr>
            <a:xfrm>
              <a:off x="2112578" y="409902"/>
              <a:ext cx="1734207" cy="1124607"/>
            </a:xfrm>
            <a:prstGeom prst="diamond">
              <a:avLst/>
            </a:prstGeom>
            <a:solidFill>
              <a:srgbClr val="D8E2F3"/>
            </a:solidFill>
            <a:ln cap="flat" cmpd="sng" w="25400">
              <a:solidFill>
                <a:srgbClr val="0C0C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Is there a problem?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3"/>
            <p:cNvSpPr/>
            <p:nvPr/>
          </p:nvSpPr>
          <p:spPr>
            <a:xfrm>
              <a:off x="4340776" y="4409088"/>
              <a:ext cx="1550276" cy="746232"/>
            </a:xfrm>
            <a:prstGeom prst="rect">
              <a:avLst/>
            </a:prstGeom>
            <a:solidFill>
              <a:srgbClr val="E1EFD8"/>
            </a:solidFill>
            <a:ln cap="flat" cmpd="sng" w="25400">
              <a:solidFill>
                <a:srgbClr val="0C0C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Search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(Trial &amp; error, analogy, …)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3"/>
            <p:cNvSpPr/>
            <p:nvPr/>
          </p:nvSpPr>
          <p:spPr>
            <a:xfrm>
              <a:off x="2112579" y="4219901"/>
              <a:ext cx="1734207" cy="1124607"/>
            </a:xfrm>
            <a:prstGeom prst="diamond">
              <a:avLst/>
            </a:prstGeom>
            <a:solidFill>
              <a:srgbClr val="D8E2F3"/>
            </a:solidFill>
            <a:ln cap="flat" cmpd="sng" w="25400">
              <a:solidFill>
                <a:srgbClr val="0C0C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Is the problem simple enough?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3"/>
            <p:cNvSpPr/>
            <p:nvPr/>
          </p:nvSpPr>
          <p:spPr>
            <a:xfrm>
              <a:off x="8546261" y="733849"/>
              <a:ext cx="1266474" cy="430924"/>
            </a:xfrm>
            <a:prstGeom prst="roundRect">
              <a:avLst>
                <a:gd fmla="val 50000" name="adj"/>
              </a:avLst>
            </a:prstGeom>
            <a:solidFill>
              <a:srgbClr val="548135"/>
            </a:solidFill>
            <a:ln cap="flat" cmpd="sng" w="25400">
              <a:solidFill>
                <a:srgbClr val="0C0C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Problem solved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3"/>
            <p:cNvSpPr/>
            <p:nvPr/>
          </p:nvSpPr>
          <p:spPr>
            <a:xfrm>
              <a:off x="2204543" y="5680844"/>
              <a:ext cx="1550276" cy="746232"/>
            </a:xfrm>
            <a:prstGeom prst="rect">
              <a:avLst/>
            </a:prstGeom>
            <a:solidFill>
              <a:srgbClr val="E1EFD8"/>
            </a:solidFill>
            <a:ln cap="flat" cmpd="sng" w="25400">
              <a:solidFill>
                <a:srgbClr val="0C0C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Decompose</a:t>
              </a:r>
              <a:endPara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(and iterate)</a:t>
              </a:r>
              <a:endPara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3"/>
            <p:cNvSpPr/>
            <p:nvPr/>
          </p:nvSpPr>
          <p:spPr>
            <a:xfrm>
              <a:off x="6198817" y="4219901"/>
              <a:ext cx="1734207" cy="1124607"/>
            </a:xfrm>
            <a:prstGeom prst="diamond">
              <a:avLst/>
            </a:prstGeom>
            <a:solidFill>
              <a:srgbClr val="D8E2F3"/>
            </a:solidFill>
            <a:ln cap="flat" cmpd="sng" w="25400">
              <a:solidFill>
                <a:srgbClr val="0C0C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Solution found?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3"/>
            <p:cNvSpPr/>
            <p:nvPr/>
          </p:nvSpPr>
          <p:spPr>
            <a:xfrm>
              <a:off x="6279942" y="5680844"/>
              <a:ext cx="1550276" cy="746232"/>
            </a:xfrm>
            <a:prstGeom prst="rect">
              <a:avLst/>
            </a:prstGeom>
            <a:solidFill>
              <a:srgbClr val="E1EFD8"/>
            </a:solidFill>
            <a:ln cap="flat" cmpd="sng" w="25400">
              <a:solidFill>
                <a:srgbClr val="0C0C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Verify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(Proof, diagnose, …)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3"/>
            <p:cNvSpPr/>
            <p:nvPr/>
          </p:nvSpPr>
          <p:spPr>
            <a:xfrm>
              <a:off x="8313691" y="5498772"/>
              <a:ext cx="1734207" cy="1124607"/>
            </a:xfrm>
            <a:prstGeom prst="diamond">
              <a:avLst/>
            </a:prstGeom>
            <a:solidFill>
              <a:srgbClr val="D8E2F3"/>
            </a:solidFill>
            <a:ln cap="flat" cmpd="sng" w="25400">
              <a:solidFill>
                <a:srgbClr val="0C0C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Solution verified?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8" name="Google Shape;158;p43"/>
            <p:cNvCxnSpPr>
              <a:stCxn id="154" idx="1"/>
              <a:endCxn id="150" idx="1"/>
            </p:cNvCxnSpPr>
            <p:nvPr/>
          </p:nvCxnSpPr>
          <p:spPr>
            <a:xfrm rot="10800000">
              <a:off x="2112443" y="972260"/>
              <a:ext cx="92100" cy="5081700"/>
            </a:xfrm>
            <a:prstGeom prst="bentConnector3">
              <a:avLst>
                <a:gd fmla="val 2720958" name="adj1"/>
              </a:avLst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59" name="Google Shape;159;p43"/>
            <p:cNvSpPr/>
            <p:nvPr/>
          </p:nvSpPr>
          <p:spPr>
            <a:xfrm>
              <a:off x="2112578" y="1763712"/>
              <a:ext cx="1734207" cy="1124607"/>
            </a:xfrm>
            <a:prstGeom prst="diamond">
              <a:avLst/>
            </a:prstGeom>
            <a:solidFill>
              <a:srgbClr val="D8E2F3"/>
            </a:solidFill>
            <a:ln cap="flat" cmpd="sng" w="25400">
              <a:solidFill>
                <a:srgbClr val="0C0C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Is the problem well-defined?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43"/>
            <p:cNvSpPr/>
            <p:nvPr/>
          </p:nvSpPr>
          <p:spPr>
            <a:xfrm>
              <a:off x="2204543" y="3225361"/>
              <a:ext cx="1550276" cy="746232"/>
            </a:xfrm>
            <a:prstGeom prst="rect">
              <a:avLst/>
            </a:prstGeom>
            <a:solidFill>
              <a:srgbClr val="E1EFD8"/>
            </a:solidFill>
            <a:ln cap="flat" cmpd="sng" w="1905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Define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(Shape, refine, reframe)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" name="Google Shape;161;p43"/>
            <p:cNvCxnSpPr>
              <a:stCxn id="149" idx="3"/>
              <a:endCxn id="150" idx="1"/>
            </p:cNvCxnSpPr>
            <p:nvPr/>
          </p:nvCxnSpPr>
          <p:spPr>
            <a:xfrm flipH="1" rot="10800000">
              <a:off x="1303283" y="972217"/>
              <a:ext cx="809400" cy="10500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62" name="Google Shape;162;p43"/>
            <p:cNvCxnSpPr>
              <a:stCxn id="150" idx="2"/>
              <a:endCxn id="159" idx="0"/>
            </p:cNvCxnSpPr>
            <p:nvPr/>
          </p:nvCxnSpPr>
          <p:spPr>
            <a:xfrm>
              <a:off x="2979682" y="1534509"/>
              <a:ext cx="0" cy="229200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63" name="Google Shape;163;p43"/>
            <p:cNvCxnSpPr>
              <a:stCxn id="150" idx="3"/>
              <a:endCxn id="153" idx="1"/>
            </p:cNvCxnSpPr>
            <p:nvPr/>
          </p:nvCxnSpPr>
          <p:spPr>
            <a:xfrm flipH="1" rot="10800000">
              <a:off x="3846785" y="949406"/>
              <a:ext cx="4699500" cy="22800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64" name="Google Shape;164;p43"/>
            <p:cNvSpPr txBox="1"/>
            <p:nvPr/>
          </p:nvSpPr>
          <p:spPr>
            <a:xfrm>
              <a:off x="3800802" y="692580"/>
              <a:ext cx="375744" cy="2490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43"/>
            <p:cNvSpPr txBox="1"/>
            <p:nvPr/>
          </p:nvSpPr>
          <p:spPr>
            <a:xfrm>
              <a:off x="2603937" y="1480639"/>
              <a:ext cx="496614" cy="2490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3"/>
            <p:cNvSpPr txBox="1"/>
            <p:nvPr/>
          </p:nvSpPr>
          <p:spPr>
            <a:xfrm>
              <a:off x="3761056" y="2851849"/>
              <a:ext cx="496614" cy="2490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7" name="Google Shape;167;p43"/>
            <p:cNvCxnSpPr>
              <a:stCxn id="159" idx="2"/>
              <a:endCxn id="160" idx="0"/>
            </p:cNvCxnSpPr>
            <p:nvPr/>
          </p:nvCxnSpPr>
          <p:spPr>
            <a:xfrm>
              <a:off x="2979682" y="2888319"/>
              <a:ext cx="0" cy="336900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68" name="Google Shape;168;p43"/>
            <p:cNvSpPr txBox="1"/>
            <p:nvPr/>
          </p:nvSpPr>
          <p:spPr>
            <a:xfrm>
              <a:off x="2649921" y="2895599"/>
              <a:ext cx="375744" cy="2490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9" name="Google Shape;169;p43"/>
            <p:cNvCxnSpPr>
              <a:stCxn id="160" idx="3"/>
              <a:endCxn id="159" idx="3"/>
            </p:cNvCxnSpPr>
            <p:nvPr/>
          </p:nvCxnSpPr>
          <p:spPr>
            <a:xfrm flipH="1" rot="10800000">
              <a:off x="3754819" y="2325877"/>
              <a:ext cx="92100" cy="1272600"/>
            </a:xfrm>
            <a:prstGeom prst="bentConnector3">
              <a:avLst>
                <a:gd fmla="val 722796" name="adj1"/>
              </a:avLst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70" name="Google Shape;170;p43"/>
            <p:cNvSpPr txBox="1"/>
            <p:nvPr/>
          </p:nvSpPr>
          <p:spPr>
            <a:xfrm>
              <a:off x="2603937" y="5339254"/>
              <a:ext cx="375744" cy="2490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1" name="Google Shape;171;p43"/>
            <p:cNvCxnSpPr>
              <a:stCxn id="152" idx="2"/>
              <a:endCxn id="154" idx="0"/>
            </p:cNvCxnSpPr>
            <p:nvPr/>
          </p:nvCxnSpPr>
          <p:spPr>
            <a:xfrm>
              <a:off x="2979683" y="5344508"/>
              <a:ext cx="0" cy="336300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72" name="Google Shape;172;p43"/>
            <p:cNvCxnSpPr>
              <a:stCxn id="152" idx="3"/>
              <a:endCxn id="151" idx="1"/>
            </p:cNvCxnSpPr>
            <p:nvPr/>
          </p:nvCxnSpPr>
          <p:spPr>
            <a:xfrm>
              <a:off x="3846786" y="4782205"/>
              <a:ext cx="494100" cy="0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73" name="Google Shape;173;p43"/>
            <p:cNvCxnSpPr>
              <a:endCxn id="155" idx="1"/>
            </p:cNvCxnSpPr>
            <p:nvPr/>
          </p:nvCxnSpPr>
          <p:spPr>
            <a:xfrm flipH="1" rot="10800000">
              <a:off x="5891317" y="4782205"/>
              <a:ext cx="307500" cy="7800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74" name="Google Shape;174;p43"/>
            <p:cNvCxnSpPr>
              <a:stCxn id="155" idx="2"/>
              <a:endCxn id="156" idx="0"/>
            </p:cNvCxnSpPr>
            <p:nvPr/>
          </p:nvCxnSpPr>
          <p:spPr>
            <a:xfrm flipH="1">
              <a:off x="7055121" y="5344508"/>
              <a:ext cx="10800" cy="336300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75" name="Google Shape;175;p43"/>
            <p:cNvSpPr txBox="1"/>
            <p:nvPr/>
          </p:nvSpPr>
          <p:spPr>
            <a:xfrm>
              <a:off x="7830218" y="4409088"/>
              <a:ext cx="375744" cy="2490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6" name="Google Shape;176;p43"/>
            <p:cNvCxnSpPr/>
            <p:nvPr/>
          </p:nvCxnSpPr>
          <p:spPr>
            <a:xfrm flipH="1" rot="5400000">
              <a:off x="6386465" y="3538152"/>
              <a:ext cx="1358700" cy="4800"/>
            </a:xfrm>
            <a:prstGeom prst="bentConnector3">
              <a:avLst>
                <a:gd fmla="val 90970" name="adj1"/>
              </a:avLst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77" name="Google Shape;177;p43"/>
            <p:cNvCxnSpPr>
              <a:stCxn id="156" idx="3"/>
              <a:endCxn id="157" idx="1"/>
            </p:cNvCxnSpPr>
            <p:nvPr/>
          </p:nvCxnSpPr>
          <p:spPr>
            <a:xfrm>
              <a:off x="7830218" y="6053960"/>
              <a:ext cx="483600" cy="7200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78" name="Google Shape;178;p43"/>
            <p:cNvCxnSpPr>
              <a:stCxn id="157" idx="0"/>
              <a:endCxn id="179" idx="2"/>
            </p:cNvCxnSpPr>
            <p:nvPr/>
          </p:nvCxnSpPr>
          <p:spPr>
            <a:xfrm flipH="1" rot="5400000">
              <a:off x="6817995" y="3135972"/>
              <a:ext cx="2610600" cy="2115000"/>
            </a:xfrm>
            <a:prstGeom prst="bentConnector3">
              <a:avLst>
                <a:gd fmla="val 95341" name="adj1"/>
              </a:avLst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80" name="Google Shape;180;p43"/>
            <p:cNvSpPr txBox="1"/>
            <p:nvPr/>
          </p:nvSpPr>
          <p:spPr>
            <a:xfrm>
              <a:off x="7101060" y="5337938"/>
              <a:ext cx="496614" cy="2490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3"/>
            <p:cNvSpPr txBox="1"/>
            <p:nvPr/>
          </p:nvSpPr>
          <p:spPr>
            <a:xfrm>
              <a:off x="9958552" y="6065228"/>
              <a:ext cx="496614" cy="2490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2" name="Google Shape;182;p43"/>
            <p:cNvCxnSpPr>
              <a:stCxn id="157" idx="3"/>
              <a:endCxn id="153" idx="3"/>
            </p:cNvCxnSpPr>
            <p:nvPr/>
          </p:nvCxnSpPr>
          <p:spPr>
            <a:xfrm rot="10800000">
              <a:off x="9812698" y="949375"/>
              <a:ext cx="235200" cy="5111700"/>
            </a:xfrm>
            <a:prstGeom prst="bentConnector3">
              <a:avLst>
                <a:gd fmla="val -122312" name="adj1"/>
              </a:avLst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83" name="Google Shape;183;p43"/>
            <p:cNvSpPr txBox="1"/>
            <p:nvPr/>
          </p:nvSpPr>
          <p:spPr>
            <a:xfrm>
              <a:off x="8789286" y="5221773"/>
              <a:ext cx="375744" cy="2490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3"/>
            <p:cNvSpPr txBox="1"/>
            <p:nvPr/>
          </p:nvSpPr>
          <p:spPr>
            <a:xfrm>
              <a:off x="3837589" y="4482658"/>
              <a:ext cx="496614" cy="2490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3"/>
            <p:cNvSpPr/>
            <p:nvPr/>
          </p:nvSpPr>
          <p:spPr>
            <a:xfrm>
              <a:off x="8579080" y="2110553"/>
              <a:ext cx="1266474" cy="430924"/>
            </a:xfrm>
            <a:prstGeom prst="roundRect">
              <a:avLst>
                <a:gd fmla="val 50000" name="adj"/>
              </a:avLst>
            </a:prstGeom>
            <a:solidFill>
              <a:srgbClr val="FF0000"/>
            </a:solidFill>
            <a:ln cap="flat" cmpd="sng" w="25400">
              <a:solidFill>
                <a:srgbClr val="0C0C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Problem not solved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43"/>
            <p:cNvSpPr/>
            <p:nvPr/>
          </p:nvSpPr>
          <p:spPr>
            <a:xfrm>
              <a:off x="6198817" y="1763712"/>
              <a:ext cx="1734207" cy="1124607"/>
            </a:xfrm>
            <a:prstGeom prst="diamond">
              <a:avLst/>
            </a:prstGeom>
            <a:solidFill>
              <a:srgbClr val="D8E2F3"/>
            </a:solidFill>
            <a:ln cap="flat" cmpd="sng" w="25400">
              <a:solidFill>
                <a:srgbClr val="0C0C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Give up?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6" name="Google Shape;186;p43"/>
            <p:cNvCxnSpPr>
              <a:endCxn id="159" idx="3"/>
            </p:cNvCxnSpPr>
            <p:nvPr/>
          </p:nvCxnSpPr>
          <p:spPr>
            <a:xfrm flipH="1">
              <a:off x="3846785" y="2299016"/>
              <a:ext cx="2352000" cy="27000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7" name="Google Shape;187;p43"/>
            <p:cNvCxnSpPr>
              <a:stCxn id="159" idx="1"/>
              <a:endCxn id="152" idx="1"/>
            </p:cNvCxnSpPr>
            <p:nvPr/>
          </p:nvCxnSpPr>
          <p:spPr>
            <a:xfrm>
              <a:off x="2112578" y="2326016"/>
              <a:ext cx="600" cy="2456100"/>
            </a:xfrm>
            <a:prstGeom prst="bentConnector3">
              <a:avLst>
                <a:gd fmla="val -368110543" name="adj1"/>
              </a:avLst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88" name="Google Shape;188;p43"/>
            <p:cNvSpPr txBox="1"/>
            <p:nvPr/>
          </p:nvSpPr>
          <p:spPr>
            <a:xfrm>
              <a:off x="1839462" y="2386058"/>
              <a:ext cx="496614" cy="2490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9" name="Google Shape;189;p43"/>
            <p:cNvCxnSpPr>
              <a:stCxn id="179" idx="3"/>
              <a:endCxn id="185" idx="1"/>
            </p:cNvCxnSpPr>
            <p:nvPr/>
          </p:nvCxnSpPr>
          <p:spPr>
            <a:xfrm>
              <a:off x="7933024" y="2326016"/>
              <a:ext cx="646200" cy="0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90" name="Google Shape;190;p43"/>
            <p:cNvSpPr txBox="1"/>
            <p:nvPr/>
          </p:nvSpPr>
          <p:spPr>
            <a:xfrm>
              <a:off x="5909959" y="2022032"/>
              <a:ext cx="375744" cy="2490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3"/>
            <p:cNvSpPr txBox="1"/>
            <p:nvPr/>
          </p:nvSpPr>
          <p:spPr>
            <a:xfrm>
              <a:off x="7917108" y="2056133"/>
              <a:ext cx="496614" cy="2490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4"/>
          <p:cNvSpPr txBox="1"/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Python programming language</a:t>
            </a:r>
            <a:endParaRPr/>
          </a:p>
        </p:txBody>
      </p:sp>
      <p:sp>
        <p:nvSpPr>
          <p:cNvPr id="197" name="Google Shape;197;p44"/>
          <p:cNvSpPr txBox="1"/>
          <p:nvPr>
            <p:ph idx="1" type="body"/>
          </p:nvPr>
        </p:nvSpPr>
        <p:spPr>
          <a:xfrm>
            <a:off x="1267261" y="1524000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Python is a </a:t>
            </a:r>
            <a:r>
              <a:rPr lang="en-US" sz="2000">
                <a:solidFill>
                  <a:srgbClr val="0000FF"/>
                </a:solidFill>
              </a:rPr>
              <a:t>high-level programming language</a:t>
            </a:r>
            <a:r>
              <a:rPr lang="en-US" sz="2000"/>
              <a:t>, and its core design philosophy is all about code </a:t>
            </a:r>
            <a:r>
              <a:rPr lang="en-US" sz="2000">
                <a:solidFill>
                  <a:srgbClr val="0000FF"/>
                </a:solidFill>
              </a:rPr>
              <a:t>readability</a:t>
            </a:r>
            <a:r>
              <a:rPr lang="en-US" sz="2000"/>
              <a:t> and a syntax which allows programmers to express concepts in a few lines of code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Python is used for developing many different types of computer programs including: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000FF"/>
                </a:solidFill>
              </a:rPr>
              <a:t>Data analysis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000FF"/>
                </a:solidFill>
              </a:rPr>
              <a:t>Data visualisation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000FF"/>
                </a:solidFill>
              </a:rPr>
              <a:t>Machine learning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5"/>
          <p:cNvSpPr txBox="1"/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Python comments</a:t>
            </a:r>
            <a:endParaRPr/>
          </a:p>
        </p:txBody>
      </p:sp>
      <p:sp>
        <p:nvSpPr>
          <p:cNvPr id="203" name="Google Shape;203;p45"/>
          <p:cNvSpPr txBox="1"/>
          <p:nvPr>
            <p:ph idx="1" type="body"/>
          </p:nvPr>
        </p:nvSpPr>
        <p:spPr>
          <a:xfrm>
            <a:off x="1267261" y="1524000"/>
            <a:ext cx="6925269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Single line comment</a:t>
            </a:r>
            <a:endParaRPr/>
          </a:p>
          <a:p>
            <a:pPr indent="0" lvl="1" marL="533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0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# This is a comment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Multiple line comments</a:t>
            </a:r>
            <a:endParaRPr/>
          </a:p>
          <a:p>
            <a:pPr indent="0" lvl="1" marL="533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0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“””</a:t>
            </a:r>
            <a:endParaRPr/>
          </a:p>
          <a:p>
            <a:pPr indent="0" lvl="1" marL="533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0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Multiple line comment</a:t>
            </a:r>
            <a:endParaRPr/>
          </a:p>
          <a:p>
            <a:pPr indent="0" lvl="1" marL="533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0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“””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6"/>
          <p:cNvSpPr txBox="1"/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Python input and output functions</a:t>
            </a:r>
            <a:endParaRPr/>
          </a:p>
        </p:txBody>
      </p:sp>
      <p:sp>
        <p:nvSpPr>
          <p:cNvPr id="209" name="Google Shape;209;p46"/>
          <p:cNvSpPr txBox="1"/>
          <p:nvPr>
            <p:ph idx="1" type="body"/>
          </p:nvPr>
        </p:nvSpPr>
        <p:spPr>
          <a:xfrm>
            <a:off x="1267260" y="1524000"/>
            <a:ext cx="10125669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C0C0C"/>
                </a:solidFill>
              </a:rPr>
              <a:t>Input function receives an input from the user</a:t>
            </a:r>
            <a:endParaRPr sz="2000"/>
          </a:p>
          <a:p>
            <a:pPr indent="0" lvl="1" marL="533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000">
                <a:solidFill>
                  <a:srgbClr val="0C0C0C"/>
                </a:solidFill>
                <a:latin typeface="Courier"/>
                <a:ea typeface="Courier"/>
                <a:cs typeface="Courier"/>
                <a:sym typeface="Courier"/>
              </a:rPr>
              <a:t>Data = input(‘Please enter your name:’)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C0C0C"/>
                </a:solidFill>
              </a:rPr>
              <a:t>Print function prints formatted text and variables</a:t>
            </a:r>
            <a:endParaRPr sz="2000"/>
          </a:p>
          <a:p>
            <a:pPr indent="0" lvl="1" marL="533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000">
                <a:solidFill>
                  <a:srgbClr val="0C0C0C"/>
                </a:solidFill>
                <a:latin typeface="Courier"/>
                <a:ea typeface="Courier"/>
                <a:cs typeface="Courier"/>
                <a:sym typeface="Courier"/>
              </a:rPr>
              <a:t>A = 100</a:t>
            </a:r>
            <a:endParaRPr/>
          </a:p>
          <a:p>
            <a:pPr indent="0" lvl="1" marL="533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000">
                <a:solidFill>
                  <a:srgbClr val="0C0C0C"/>
                </a:solidFill>
                <a:latin typeface="Courier"/>
                <a:ea typeface="Courier"/>
                <a:cs typeface="Courier"/>
                <a:sym typeface="Courier"/>
              </a:rPr>
              <a:t>Print(f”This is a text and embedded variable {A}”)</a:t>
            </a:r>
            <a:endParaRPr/>
          </a:p>
          <a:p>
            <a:pPr indent="0" lvl="0" marL="76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7"/>
          <p:cNvSpPr txBox="1"/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Python variables and data types</a:t>
            </a:r>
            <a:endParaRPr/>
          </a:p>
        </p:txBody>
      </p:sp>
      <p:sp>
        <p:nvSpPr>
          <p:cNvPr id="215" name="Google Shape;215;p47"/>
          <p:cNvSpPr txBox="1"/>
          <p:nvPr>
            <p:ph idx="1" type="body"/>
          </p:nvPr>
        </p:nvSpPr>
        <p:spPr>
          <a:xfrm>
            <a:off x="1267260" y="1524000"/>
            <a:ext cx="10125669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000FF"/>
                </a:solidFill>
              </a:rPr>
              <a:t>Variables</a:t>
            </a:r>
            <a:r>
              <a:rPr lang="en-US" sz="2000"/>
              <a:t> are used to store </a:t>
            </a:r>
            <a:r>
              <a:rPr lang="en-US" sz="2000">
                <a:solidFill>
                  <a:srgbClr val="0000FF"/>
                </a:solidFill>
              </a:rPr>
              <a:t>information</a:t>
            </a:r>
            <a:r>
              <a:rPr lang="en-US" sz="2000"/>
              <a:t> to be referenced and manipulated in a computer program.</a:t>
            </a:r>
            <a:endParaRPr sz="2000"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Common data types</a:t>
            </a:r>
            <a:endParaRPr sz="2000"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000FF"/>
                </a:solidFill>
              </a:rPr>
              <a:t>Integer</a:t>
            </a:r>
            <a:r>
              <a:rPr lang="en-US" sz="2000"/>
              <a:t> &lt;int&gt; examples: 1, 1095, -2</a:t>
            </a:r>
            <a:endParaRPr sz="2000"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000FF"/>
                </a:solidFill>
              </a:rPr>
              <a:t>Float</a:t>
            </a:r>
            <a:r>
              <a:rPr lang="en-US" sz="2000"/>
              <a:t> &lt;float&gt; examples: 1.2, - 2974.074</a:t>
            </a:r>
            <a:endParaRPr sz="2000"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000FF"/>
                </a:solidFill>
              </a:rPr>
              <a:t>String</a:t>
            </a:r>
            <a:r>
              <a:rPr lang="en-US" sz="2000"/>
              <a:t> &lt;str&gt; examples: ‘Bob, “This is a longer string \t with special char’s”</a:t>
            </a:r>
            <a:endParaRPr sz="2000"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000FF"/>
                </a:solidFill>
              </a:rPr>
              <a:t>Boolean</a:t>
            </a:r>
            <a:r>
              <a:rPr lang="en-US" sz="2000"/>
              <a:t> &lt;bool&gt; examples: True, False</a:t>
            </a:r>
            <a:endParaRPr sz="2000"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Python allows you to </a:t>
            </a:r>
            <a:r>
              <a:rPr lang="en-US" sz="2000">
                <a:solidFill>
                  <a:srgbClr val="0000FF"/>
                </a:solidFill>
              </a:rPr>
              <a:t>convert</a:t>
            </a:r>
            <a:r>
              <a:rPr lang="en-US" sz="2000"/>
              <a:t> variables between these types when needed</a:t>
            </a:r>
            <a:endParaRPr sz="2000"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000FF"/>
                </a:solidFill>
              </a:rPr>
              <a:t>Type</a:t>
            </a:r>
            <a:r>
              <a:rPr lang="en-US" sz="2000"/>
              <a:t> command </a:t>
            </a:r>
            <a:endParaRPr sz="2000"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type(12.65) -&gt; &lt;class 'float'&gt;</a:t>
            </a:r>
            <a:endParaRPr sz="2000"/>
          </a:p>
          <a:p>
            <a:pPr indent="0" lvl="0" marL="76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8"/>
          <p:cNvSpPr txBox="1"/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Python operations</a:t>
            </a:r>
            <a:endParaRPr/>
          </a:p>
        </p:txBody>
      </p:sp>
      <p:sp>
        <p:nvSpPr>
          <p:cNvPr id="221" name="Google Shape;221;p48"/>
          <p:cNvSpPr txBox="1"/>
          <p:nvPr>
            <p:ph idx="1" type="body"/>
          </p:nvPr>
        </p:nvSpPr>
        <p:spPr>
          <a:xfrm>
            <a:off x="1267261" y="1524000"/>
            <a:ext cx="6925269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Math operations</a:t>
            </a:r>
            <a:endParaRPr sz="2000"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000FF"/>
                </a:solidFill>
              </a:rPr>
              <a:t>+ plus	- minus 	/ divide   * multiply</a:t>
            </a:r>
            <a:endParaRPr sz="2000">
              <a:solidFill>
                <a:srgbClr val="0000FF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000">
                <a:solidFill>
                  <a:srgbClr val="0000FF"/>
                </a:solidFill>
              </a:rPr>
              <a:t>&lt; less-than	&gt; greater-than	&lt;= less-than-equal</a:t>
            </a:r>
            <a:endParaRPr sz="2000">
              <a:solidFill>
                <a:srgbClr val="0000FF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000">
                <a:solidFill>
                  <a:srgbClr val="0000FF"/>
                </a:solidFill>
              </a:rPr>
              <a:t>&gt;= greater-than-equal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Logic operations</a:t>
            </a:r>
            <a:endParaRPr sz="2000"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000FF"/>
                </a:solidFill>
              </a:rPr>
              <a:t>and, or, not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9"/>
          <p:cNvSpPr txBox="1"/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If/else, for loops, while loops</a:t>
            </a:r>
            <a:endParaRPr/>
          </a:p>
        </p:txBody>
      </p:sp>
      <p:sp>
        <p:nvSpPr>
          <p:cNvPr id="227" name="Google Shape;227;p49"/>
          <p:cNvSpPr txBox="1"/>
          <p:nvPr>
            <p:ph idx="1" type="body"/>
          </p:nvPr>
        </p:nvSpPr>
        <p:spPr>
          <a:xfrm>
            <a:off x="1267261" y="1524000"/>
            <a:ext cx="5071755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The </a:t>
            </a:r>
            <a:r>
              <a:rPr b="1" lang="en-US" sz="2000">
                <a:solidFill>
                  <a:srgbClr val="0000FF"/>
                </a:solidFill>
              </a:rPr>
              <a:t>if/else</a:t>
            </a:r>
            <a:r>
              <a:rPr lang="en-US" sz="2000">
                <a:solidFill>
                  <a:srgbClr val="0000FF"/>
                </a:solidFill>
              </a:rPr>
              <a:t> </a:t>
            </a:r>
            <a:r>
              <a:rPr lang="en-US" sz="2000"/>
              <a:t>statement executes a block of code if a </a:t>
            </a:r>
            <a:r>
              <a:rPr b="1" lang="en-US" sz="2000">
                <a:solidFill>
                  <a:srgbClr val="0000FF"/>
                </a:solidFill>
              </a:rPr>
              <a:t>specified condition</a:t>
            </a:r>
            <a:r>
              <a:rPr lang="en-US" sz="2000">
                <a:solidFill>
                  <a:srgbClr val="0000FF"/>
                </a:solidFill>
              </a:rPr>
              <a:t> </a:t>
            </a:r>
            <a:r>
              <a:rPr lang="en-US" sz="2000"/>
              <a:t>is true. If condition is not met, another block of code can be executed.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000FF"/>
                </a:solidFill>
              </a:rPr>
              <a:t>Loops</a:t>
            </a:r>
            <a:r>
              <a:rPr lang="en-US" sz="2000"/>
              <a:t> through a block of code a </a:t>
            </a:r>
            <a:r>
              <a:rPr lang="en-US" sz="2000">
                <a:solidFill>
                  <a:srgbClr val="0000FF"/>
                </a:solidFill>
              </a:rPr>
              <a:t>number of times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000FF"/>
                </a:solidFill>
              </a:rPr>
              <a:t>Loops</a:t>
            </a:r>
            <a:r>
              <a:rPr lang="en-US" sz="2000"/>
              <a:t> through a block of code while a specified </a:t>
            </a:r>
            <a:r>
              <a:rPr lang="en-US" sz="2000">
                <a:solidFill>
                  <a:srgbClr val="0000FF"/>
                </a:solidFill>
              </a:rPr>
              <a:t>condition</a:t>
            </a:r>
            <a:r>
              <a:rPr lang="en-US" sz="2000"/>
              <a:t> is met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continue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break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pass</a:t>
            </a:r>
            <a:endParaRPr sz="2000"/>
          </a:p>
        </p:txBody>
      </p:sp>
      <p:sp>
        <p:nvSpPr>
          <p:cNvPr id="228" name="Google Shape;228;p49"/>
          <p:cNvSpPr txBox="1"/>
          <p:nvPr/>
        </p:nvSpPr>
        <p:spPr>
          <a:xfrm>
            <a:off x="6622178" y="1524000"/>
            <a:ext cx="541225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var = 10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if (var &gt;= 5): 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   print('var is greater than or equal 5') 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   elif (var &lt; 0): 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      print('var is negative') 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   elif (var == 0): 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      print('var is zero') 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else: 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   print('var is less than 5')</a:t>
            </a:r>
            <a:endParaRPr b="1" i="0" sz="1600" u="none" cap="none" strike="noStrike">
              <a:solidFill>
                <a:srgbClr val="0000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29" name="Google Shape;229;p49"/>
          <p:cNvSpPr txBox="1"/>
          <p:nvPr/>
        </p:nvSpPr>
        <p:spPr>
          <a:xfrm>
            <a:off x="6622177" y="3872648"/>
            <a:ext cx="541225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for i in range(10): 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   print(i)</a:t>
            </a:r>
            <a:endParaRPr b="1" i="0" sz="1600" u="none" cap="none" strike="noStrike">
              <a:solidFill>
                <a:srgbClr val="0000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30" name="Google Shape;230;p49"/>
          <p:cNvSpPr txBox="1"/>
          <p:nvPr/>
        </p:nvSpPr>
        <p:spPr>
          <a:xfrm>
            <a:off x="6622176" y="4928635"/>
            <a:ext cx="541225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var = 10 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while(var &lt; 20): 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   print('var is less than 20')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   var+=2</a:t>
            </a:r>
            <a:endParaRPr b="1" i="0" sz="1600" u="none" cap="none" strike="noStrike">
              <a:solidFill>
                <a:srgbClr val="0000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0"/>
          <p:cNvSpPr txBox="1"/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Data structures</a:t>
            </a:r>
            <a:endParaRPr/>
          </a:p>
        </p:txBody>
      </p:sp>
      <p:sp>
        <p:nvSpPr>
          <p:cNvPr id="236" name="Google Shape;236;p50"/>
          <p:cNvSpPr txBox="1"/>
          <p:nvPr>
            <p:ph idx="1" type="body"/>
          </p:nvPr>
        </p:nvSpPr>
        <p:spPr>
          <a:xfrm>
            <a:off x="1267261" y="1524000"/>
            <a:ext cx="7258901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00FF"/>
                </a:solidFill>
              </a:rPr>
              <a:t>lists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A list is the Python equivalent of an array, but is resizable and can contain elements of different types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Functions: append, extend, insert, remove, pop, clear, index, count, sort, reverse, copy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comprehensions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00FF"/>
                </a:solidFill>
              </a:rPr>
              <a:t>tuples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A tuple is an (immutable) ordered list of values.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00FF"/>
                </a:solidFill>
              </a:rPr>
              <a:t>sets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A set is an unordered collection with no duplicate elements.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00FF"/>
                </a:solidFill>
              </a:rPr>
              <a:t>dictionaries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A dictionary stores (key, value) pairs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37" name="Google Shape;237;p50"/>
          <p:cNvSpPr txBox="1"/>
          <p:nvPr/>
        </p:nvSpPr>
        <p:spPr>
          <a:xfrm>
            <a:off x="8822724" y="2067697"/>
            <a:ext cx="3039762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Tuple_x = (2, 7)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List_y = [2, 4, 6, 8]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Dictionary_z = {”id”: 123, “name”: “Item 123”}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1"/>
          <p:cNvSpPr txBox="1"/>
          <p:nvPr>
            <p:ph type="title"/>
          </p:nvPr>
        </p:nvSpPr>
        <p:spPr>
          <a:xfrm>
            <a:off x="958939" y="2441755"/>
            <a:ext cx="10709835" cy="1758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7200"/>
              <a:buFont typeface="Cambria"/>
              <a:buNone/>
            </a:pPr>
            <a:r>
              <a:rPr lang="en-US" sz="6000">
                <a:latin typeface="Cambria"/>
                <a:ea typeface="Cambria"/>
                <a:cs typeface="Cambria"/>
                <a:sym typeface="Cambria"/>
              </a:rPr>
              <a:t>Introductory Python for Data Science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1"/>
          <p:cNvSpPr txBox="1"/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243" name="Google Shape;243;p51"/>
          <p:cNvSpPr txBox="1"/>
          <p:nvPr>
            <p:ph idx="1" type="body"/>
          </p:nvPr>
        </p:nvSpPr>
        <p:spPr>
          <a:xfrm>
            <a:off x="1267261" y="1524000"/>
            <a:ext cx="9544901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def funcName(param1, param2, defArg1 = 0, defArg2 = 100):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0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	# code here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0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	return someResult</a:t>
            </a:r>
            <a:endParaRPr sz="2000">
              <a:solidFill>
                <a:srgbClr val="0000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000FF"/>
                </a:solidFill>
              </a:rPr>
              <a:t>Optional parameters </a:t>
            </a:r>
            <a:r>
              <a:rPr lang="en-US" sz="2000"/>
              <a:t>take default arguments if missing from function call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000FF"/>
                </a:solidFill>
              </a:rPr>
              <a:t>Arguments</a:t>
            </a:r>
            <a:r>
              <a:rPr lang="en-US" sz="2000"/>
              <a:t> are assigned to parameters in defined sequence unless named in call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000FF"/>
                </a:solidFill>
              </a:rPr>
              <a:t>return</a:t>
            </a:r>
            <a:r>
              <a:rPr lang="en-US" sz="2000"/>
              <a:t> statement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optional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can return multiple items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000FF"/>
                </a:solidFill>
              </a:rPr>
              <a:t>scope</a:t>
            </a:r>
            <a:r>
              <a:rPr lang="en-US" sz="2000"/>
              <a:t> is inherited from main (but not from a calling function)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2"/>
          <p:cNvSpPr txBox="1"/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Jupyter notebook</a:t>
            </a:r>
            <a:endParaRPr/>
          </a:p>
        </p:txBody>
      </p:sp>
      <p:sp>
        <p:nvSpPr>
          <p:cNvPr id="249" name="Google Shape;249;p52"/>
          <p:cNvSpPr txBox="1"/>
          <p:nvPr>
            <p:ph idx="1" type="body"/>
          </p:nvPr>
        </p:nvSpPr>
        <p:spPr>
          <a:xfrm>
            <a:off x="1267262" y="1524000"/>
            <a:ext cx="5504241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The </a:t>
            </a:r>
            <a:r>
              <a:rPr b="1" lang="en-US" sz="2000">
                <a:solidFill>
                  <a:srgbClr val="0000FF"/>
                </a:solidFill>
              </a:rPr>
              <a:t>Jupyter</a:t>
            </a:r>
            <a:r>
              <a:rPr lang="en-US" sz="2000"/>
              <a:t> notebook is an open-source web application that allows you to create and share documents that contain live code, equations, visualisations and narrative text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US" sz="2000"/>
              <a:t>We will use Jupyter notebooks for exercises in this course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</p:txBody>
      </p:sp>
      <p:pic>
        <p:nvPicPr>
          <p:cNvPr id="250" name="Google Shape;25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3348" y="1655805"/>
            <a:ext cx="5003748" cy="3546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3"/>
          <p:cNvSpPr txBox="1"/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Lab 1: First Python program</a:t>
            </a:r>
            <a:endParaRPr/>
          </a:p>
        </p:txBody>
      </p:sp>
      <p:sp>
        <p:nvSpPr>
          <p:cNvPr id="256" name="Google Shape;256;p53"/>
          <p:cNvSpPr txBox="1"/>
          <p:nvPr>
            <p:ph idx="1" type="body"/>
          </p:nvPr>
        </p:nvSpPr>
        <p:spPr>
          <a:xfrm>
            <a:off x="1267261" y="1524000"/>
            <a:ext cx="9742609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>
              <a:solidFill>
                <a:srgbClr val="0C0C0C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C0C0C"/>
                </a:solidFill>
              </a:rPr>
              <a:t>Read and follow the instructions in the notebook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"/>
          <p:cNvSpPr txBox="1"/>
          <p:nvPr>
            <p:ph type="title"/>
          </p:nvPr>
        </p:nvSpPr>
        <p:spPr>
          <a:xfrm>
            <a:off x="991596" y="275498"/>
            <a:ext cx="10709835" cy="1758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7200"/>
              <a:buFont typeface="Cambria"/>
              <a:buNone/>
            </a:pPr>
            <a:r>
              <a:rPr lang="en-US" sz="6000">
                <a:latin typeface="Cambria"/>
                <a:ea typeface="Cambria"/>
                <a:cs typeface="Cambria"/>
                <a:sym typeface="Cambria"/>
              </a:rPr>
              <a:t>Introductory Python for Data Science</a:t>
            </a:r>
            <a:endParaRPr sz="3600"/>
          </a:p>
        </p:txBody>
      </p:sp>
      <p:sp>
        <p:nvSpPr>
          <p:cNvPr id="262" name="Google Shape;262;p2"/>
          <p:cNvSpPr txBox="1"/>
          <p:nvPr>
            <p:ph idx="1" type="body"/>
          </p:nvPr>
        </p:nvSpPr>
        <p:spPr>
          <a:xfrm>
            <a:off x="1040108" y="2324268"/>
            <a:ext cx="10709835" cy="3820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>
                <a:latin typeface="Cambria"/>
                <a:ea typeface="Cambria"/>
                <a:cs typeface="Cambria"/>
                <a:sym typeface="Cambria"/>
              </a:rPr>
              <a:t>Part </a:t>
            </a:r>
            <a:r>
              <a:rPr lang="en-US" sz="4400">
                <a:latin typeface="Cambria"/>
                <a:ea typeface="Cambria"/>
                <a:cs typeface="Cambria"/>
                <a:sym typeface="Cambria"/>
              </a:rPr>
              <a:t>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r>
              <a:t/>
            </a:r>
            <a:endParaRPr sz="4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r>
              <a:t/>
            </a:r>
            <a:endParaRPr sz="4400">
              <a:solidFill>
                <a:srgbClr val="DD475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r>
              <a:rPr lang="en-US" sz="4000">
                <a:solidFill>
                  <a:srgbClr val="DD4755"/>
                </a:solidFill>
                <a:latin typeface="Cambria"/>
                <a:ea typeface="Cambria"/>
                <a:cs typeface="Cambria"/>
                <a:sym typeface="Cambria"/>
              </a:rPr>
              <a:t>Python environment, tools and libraries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r>
              <a:t/>
            </a:r>
            <a:endParaRPr sz="4400">
              <a:solidFill>
                <a:srgbClr val="DD475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r>
              <a:t/>
            </a:r>
            <a:endParaRPr sz="2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3" name="Google Shape;263;p2"/>
          <p:cNvCxnSpPr/>
          <p:nvPr/>
        </p:nvCxnSpPr>
        <p:spPr>
          <a:xfrm>
            <a:off x="1089130" y="5269266"/>
            <a:ext cx="6156352" cy="20286"/>
          </a:xfrm>
          <a:prstGeom prst="straightConnector1">
            <a:avLst/>
          </a:prstGeom>
          <a:noFill/>
          <a:ln cap="flat" cmpd="sng" w="28575">
            <a:solidFill>
              <a:srgbClr val="DD4755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64" name="Google Shape;264;p2"/>
          <p:cNvCxnSpPr/>
          <p:nvPr/>
        </p:nvCxnSpPr>
        <p:spPr>
          <a:xfrm>
            <a:off x="1089130" y="4117302"/>
            <a:ext cx="6156352" cy="20286"/>
          </a:xfrm>
          <a:prstGeom prst="straightConnector1">
            <a:avLst/>
          </a:prstGeom>
          <a:noFill/>
          <a:ln cap="flat" cmpd="sng" w="28575">
            <a:solidFill>
              <a:srgbClr val="DD4755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"/>
          <p:cNvSpPr txBox="1"/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270" name="Google Shape;270;p6"/>
          <p:cNvSpPr txBox="1"/>
          <p:nvPr>
            <p:ph idx="1" type="body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tools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libraries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4"/>
          <p:cNvSpPr txBox="1"/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Environments</a:t>
            </a:r>
            <a:endParaRPr/>
          </a:p>
        </p:txBody>
      </p:sp>
      <p:sp>
        <p:nvSpPr>
          <p:cNvPr id="276" name="Google Shape;276;p54"/>
          <p:cNvSpPr txBox="1"/>
          <p:nvPr>
            <p:ph idx="1" type="body"/>
          </p:nvPr>
        </p:nvSpPr>
        <p:spPr>
          <a:xfrm>
            <a:off x="1267261" y="1524000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0C0C0C"/>
                </a:solidFill>
              </a:rPr>
              <a:t>What is an environment?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0000FF"/>
                </a:solidFill>
              </a:rPr>
              <a:t>A practical way to deal with Python’s packages (libraries)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US" sz="2000">
                <a:solidFill>
                  <a:srgbClr val="0C0C0C"/>
                </a:solidFill>
              </a:rPr>
              <a:t>Issues: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C0C0C"/>
                </a:solidFill>
              </a:rPr>
              <a:t>Many packages have not been around long enough to be tested with other packages that you might want to use with them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C0C0C"/>
                </a:solidFill>
              </a:rPr>
              <a:t>Packages don’t always get updated quickly in response to updated dependencies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b="1" lang="en-US" sz="2000">
                <a:solidFill>
                  <a:srgbClr val="0C0C0C"/>
                </a:solidFill>
              </a:rPr>
              <a:t>Solution: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C0C0C"/>
                </a:solidFill>
              </a:rPr>
              <a:t>Create virtual environments for hosting isolated projects using </a:t>
            </a:r>
            <a:r>
              <a:rPr lang="en-US" sz="2000">
                <a:solidFill>
                  <a:srgbClr val="0000FF"/>
                </a:solidFill>
              </a:rPr>
              <a:t>Anaconda</a:t>
            </a:r>
            <a:r>
              <a:rPr lang="en-US" sz="2000">
                <a:solidFill>
                  <a:srgbClr val="0C0C0C"/>
                </a:solidFill>
              </a:rPr>
              <a:t> Navigator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5"/>
          <p:cNvSpPr txBox="1"/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Installing Packages with pip</a:t>
            </a:r>
            <a:endParaRPr/>
          </a:p>
        </p:txBody>
      </p:sp>
      <p:sp>
        <p:nvSpPr>
          <p:cNvPr id="282" name="Google Shape;282;p55"/>
          <p:cNvSpPr txBox="1"/>
          <p:nvPr>
            <p:ph idx="1" type="body"/>
          </p:nvPr>
        </p:nvSpPr>
        <p:spPr>
          <a:xfrm>
            <a:off x="1267261" y="1524000"/>
            <a:ext cx="4436853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install a package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upgrade a package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install a specific version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install a set of requirements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install from an alternate index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install from a local archive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83" name="Google Shape;283;p55"/>
          <p:cNvSpPr txBox="1"/>
          <p:nvPr/>
        </p:nvSpPr>
        <p:spPr>
          <a:xfrm>
            <a:off x="6226628" y="1393100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pip install anypkg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pip install --upgrade anypkg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pip install anypkg==1.0.4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pip install -r reqsfile.txt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pip install --index-url http://my.package.repo/simple/ anypkg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$ pip install ./downloads/anypkg-1.0.1.tar.gz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"/>
          <p:cNvSpPr txBox="1"/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Anaconda</a:t>
            </a:r>
            <a:endParaRPr/>
          </a:p>
        </p:txBody>
      </p:sp>
      <p:sp>
        <p:nvSpPr>
          <p:cNvPr id="289" name="Google Shape;289;p7"/>
          <p:cNvSpPr txBox="1"/>
          <p:nvPr>
            <p:ph idx="1" type="body"/>
          </p:nvPr>
        </p:nvSpPr>
        <p:spPr>
          <a:xfrm>
            <a:off x="1267261" y="1524000"/>
            <a:ext cx="5613041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Anaconda Distribution is </a:t>
            </a:r>
            <a:r>
              <a:rPr lang="en-US" sz="2000">
                <a:solidFill>
                  <a:srgbClr val="0000FF"/>
                </a:solidFill>
              </a:rPr>
              <a:t>the recommended way </a:t>
            </a:r>
            <a:r>
              <a:rPr lang="en-US" sz="2000"/>
              <a:t>to configure and manage your Python development and running environment(s).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90" name="Google Shape;29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8620" y="1524000"/>
            <a:ext cx="4731372" cy="272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6"/>
          <p:cNvSpPr txBox="1"/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SciPy</a:t>
            </a:r>
            <a:endParaRPr/>
          </a:p>
        </p:txBody>
      </p:sp>
      <p:sp>
        <p:nvSpPr>
          <p:cNvPr id="296" name="Google Shape;296;p56"/>
          <p:cNvSpPr txBox="1"/>
          <p:nvPr>
            <p:ph idx="1" type="body"/>
          </p:nvPr>
        </p:nvSpPr>
        <p:spPr>
          <a:xfrm>
            <a:off x="1267261" y="1524000"/>
            <a:ext cx="4436853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SciPy (pronounced “Sigh Pie”) is a Python-based ecosystem of open-source software for mathematics, science, and engineering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Main libraries (packages) include numpy, scipy, matplotlib, ipython, jupyter, pandas, sympy, nose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97" name="Google Shape;297;p56"/>
          <p:cNvSpPr/>
          <p:nvPr/>
        </p:nvSpPr>
        <p:spPr>
          <a:xfrm>
            <a:off x="7648419" y="4862099"/>
            <a:ext cx="24670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https://www.scipy.org/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9979" y="1400306"/>
            <a:ext cx="4803902" cy="3102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7"/>
          <p:cNvSpPr txBox="1"/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Numpy</a:t>
            </a:r>
            <a:endParaRPr/>
          </a:p>
        </p:txBody>
      </p:sp>
      <p:sp>
        <p:nvSpPr>
          <p:cNvPr id="304" name="Google Shape;304;p57"/>
          <p:cNvSpPr txBox="1"/>
          <p:nvPr>
            <p:ph idx="1" type="body"/>
          </p:nvPr>
        </p:nvSpPr>
        <p:spPr>
          <a:xfrm>
            <a:off x="1267261" y="1524000"/>
            <a:ext cx="10095832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Numpy is the fundamental package for scientific computing with Python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 powerful N-dimensional array object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Tools for integrating C/C++ and Fortran code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Useful linear algebra, Fourier transform, and random number capabilities and many, many more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3"/>
          <p:cNvSpPr txBox="1"/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3" name="Google Shape;93;p33"/>
          <p:cNvSpPr txBox="1"/>
          <p:nvPr>
            <p:ph idx="1" type="body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Learning outcomes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rgbClr val="0000FF"/>
                </a:solidFill>
              </a:rPr>
              <a:t>Course contents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rgbClr val="0000FF"/>
                </a:solidFill>
              </a:rPr>
              <a:t>Questions</a:t>
            </a:r>
            <a:endParaRPr>
              <a:solidFill>
                <a:srgbClr val="0000FF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8"/>
          <p:cNvSpPr txBox="1"/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Numpy data types</a:t>
            </a:r>
            <a:endParaRPr/>
          </a:p>
        </p:txBody>
      </p:sp>
      <p:graphicFrame>
        <p:nvGraphicFramePr>
          <p:cNvPr id="310" name="Google Shape;310;p58"/>
          <p:cNvGraphicFramePr/>
          <p:nvPr/>
        </p:nvGraphicFramePr>
        <p:xfrm>
          <a:off x="538817" y="16608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{7520B2AA-DF42-4434-9DBE-238958E65812}</a:tableStyleId>
              </a:tblPr>
              <a:tblGrid>
                <a:gridCol w="2302900"/>
                <a:gridCol w="2231800"/>
                <a:gridCol w="2587175"/>
                <a:gridCol w="3915925"/>
              </a:tblGrid>
              <a:tr h="485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b="1" sz="2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36000" marR="108000" marL="108000" anchor="ctr">
                    <a:solidFill>
                      <a:srgbClr val="1EBA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100"/>
                        <a:buFont typeface="Proxima Nova"/>
                        <a:buNone/>
                      </a:pPr>
                      <a:r>
                        <a:rPr b="1" lang="en-US" sz="2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Python</a:t>
                      </a:r>
                      <a:endParaRPr b="1" sz="2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36000" marR="108000" marL="108000" anchor="ctr">
                    <a:solidFill>
                      <a:srgbClr val="1EBA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100"/>
                        <a:buFont typeface="Proxima Nova"/>
                        <a:buNone/>
                      </a:pPr>
                      <a:r>
                        <a:rPr b="1" lang="en-US" sz="2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Numpy</a:t>
                      </a:r>
                      <a:endParaRPr b="1" sz="2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36000" marR="108000" marL="108000" anchor="ctr">
                    <a:solidFill>
                      <a:srgbClr val="1EBA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100"/>
                        <a:buFont typeface="Proxima Nova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Usage</a:t>
                      </a:r>
                      <a:endParaRPr b="1" sz="2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36000" marR="108000" marL="108000" anchor="ctr">
                    <a:solidFill>
                      <a:srgbClr val="1EBADD"/>
                    </a:solidFill>
                  </a:tcPr>
                </a:tc>
              </a:tr>
              <a:tr h="731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byte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byte array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36000" marR="108000" marL="108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729"/>
                        </a:buClr>
                        <a:buSzPts val="1600"/>
                        <a:buFont typeface="Bitter"/>
                        <a:buNone/>
                      </a:pPr>
                      <a:r>
                        <a:rPr lang="en-US" sz="1600" u="none" cap="none" strike="noStrike">
                          <a:solidFill>
                            <a:srgbClr val="242729"/>
                          </a:solidFill>
                          <a:highlight>
                            <a:srgbClr val="EFF0F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b‘any string’</a:t>
                      </a:r>
                      <a:endParaRPr sz="1600" u="none" cap="none" strike="noStrike">
                        <a:solidFill>
                          <a:srgbClr val="242729"/>
                        </a:solidFill>
                        <a:highlight>
                          <a:srgbClr val="EFF0F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729"/>
                        </a:buClr>
                        <a:buSzPts val="1600"/>
                        <a:buFont typeface="Bitter"/>
                        <a:buNone/>
                      </a:pPr>
                      <a:r>
                        <a:rPr lang="en-US" sz="1600" u="none" cap="none" strike="noStrike">
                          <a:solidFill>
                            <a:srgbClr val="242729"/>
                          </a:solidFill>
                          <a:highlight>
                            <a:srgbClr val="EFF0F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bytearray()</a:t>
                      </a:r>
                      <a:endParaRPr sz="1600" u="none" cap="none" strike="noStrike">
                        <a:solidFill>
                          <a:srgbClr val="242729"/>
                        </a:solidFill>
                        <a:highlight>
                          <a:srgbClr val="EFF0F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36000" marR="108000" marL="108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36000" marR="108000" marL="108000" anchor="ctr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immutable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mutable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36000" marR="108000" marL="108000" anchor="ctr"/>
                </a:tc>
              </a:tr>
              <a:tr h="10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36000" marR="108000" marL="108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729"/>
                        </a:buClr>
                        <a:buSzPts val="1600"/>
                        <a:buFont typeface="Bitter"/>
                        <a:buNone/>
                      </a:pPr>
                      <a:r>
                        <a:rPr lang="en-US" sz="1600" u="none" cap="none" strike="noStrike">
                          <a:solidFill>
                            <a:srgbClr val="242729"/>
                          </a:solidFill>
                          <a:highlight>
                            <a:srgbClr val="EFF0F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int()</a:t>
                      </a:r>
                      <a:endParaRPr sz="1600" u="none" cap="none" strike="noStrike">
                        <a:solidFill>
                          <a:srgbClr val="242729"/>
                        </a:solidFill>
                        <a:highlight>
                          <a:srgbClr val="EFF0F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36000" marR="108000" marL="108000" anchor="ctr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 types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36000" marR="108000" marL="108000" anchor="ctr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signed, unsigned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8, 16, 32, 64 bits, </a:t>
                      </a: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unlimited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36000" marR="108000" marL="108000" anchor="ctr"/>
                </a:tc>
              </a:tr>
              <a:tr h="45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floating-point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36000" marR="108000" marL="108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729"/>
                        </a:buClr>
                        <a:buSzPts val="1600"/>
                        <a:buFont typeface="Bitter"/>
                        <a:buNone/>
                      </a:pPr>
                      <a:r>
                        <a:rPr lang="en-US" sz="1600" u="none" cap="none" strike="noStrike">
                          <a:solidFill>
                            <a:srgbClr val="242729"/>
                          </a:solidFill>
                          <a:highlight>
                            <a:srgbClr val="EFF0F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float()</a:t>
                      </a:r>
                      <a:endParaRPr sz="1600" u="none" cap="none" strike="noStrike">
                        <a:solidFill>
                          <a:srgbClr val="242729"/>
                        </a:solidFill>
                        <a:highlight>
                          <a:srgbClr val="EFF0F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36000" marR="108000" marL="108000" anchor="ctr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types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36000" marR="108000" marL="108000" anchor="ctr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16, 32, 64 bits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36000" marR="108000" marL="108000" anchor="ctr"/>
                </a:tc>
              </a:tr>
              <a:tr h="45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complex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36000" marR="108000" marL="108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242729"/>
                          </a:solidFill>
                          <a:highlight>
                            <a:srgbClr val="EFF0F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complex()</a:t>
                      </a:r>
                      <a:endParaRPr sz="1600" u="none" cap="none" strike="noStrike">
                        <a:solidFill>
                          <a:srgbClr val="242729"/>
                        </a:solidFill>
                        <a:highlight>
                          <a:srgbClr val="EFF0F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36000" marR="108000" marL="108000" anchor="ctr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types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36000" marR="108000" marL="108000" anchor="ctr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64, 128 bits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36000" marR="108000" marL="108000" anchor="ctr"/>
                </a:tc>
              </a:tr>
              <a:tr h="64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unassigned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36000" marR="108000" marL="108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729"/>
                        </a:buClr>
                        <a:buSzPts val="1600"/>
                        <a:buFont typeface="Bitter"/>
                        <a:buNone/>
                      </a:pPr>
                      <a:r>
                        <a:rPr lang="en-US" sz="1600" u="none" cap="none" strike="noStrike">
                          <a:solidFill>
                            <a:srgbClr val="242729"/>
                          </a:solidFill>
                          <a:highlight>
                            <a:srgbClr val="EFF0F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None</a:t>
                      </a:r>
                      <a:endParaRPr sz="1600" u="none" cap="none" strike="noStrike">
                        <a:solidFill>
                          <a:srgbClr val="242729"/>
                        </a:solidFill>
                        <a:highlight>
                          <a:srgbClr val="EFF0F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36000" marR="108000" marL="108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36000" marR="108000" marL="108000" anchor="ctr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object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US" sz="1600" u="none" cap="none" strike="noStrike">
                          <a:solidFill>
                            <a:srgbClr val="242729"/>
                          </a:solidFill>
                          <a:highlight>
                            <a:srgbClr val="EFF0F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myVar is not None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36000" marR="108000" marL="108000" anchor="ctr"/>
                </a:tc>
              </a:tr>
              <a:tr h="45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missing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36000" marR="108000" marL="108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729"/>
                        </a:buClr>
                        <a:buSzPts val="1600"/>
                        <a:buFont typeface="Bitter"/>
                        <a:buNone/>
                      </a:pPr>
                      <a:r>
                        <a:rPr lang="en-US" sz="1600" u="none" cap="none" strike="noStrike">
                          <a:solidFill>
                            <a:srgbClr val="242729"/>
                          </a:solidFill>
                          <a:highlight>
                            <a:srgbClr val="EFF0F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nan</a:t>
                      </a:r>
                      <a:endParaRPr sz="1600" u="none" cap="none" strike="noStrike">
                        <a:solidFill>
                          <a:srgbClr val="242729"/>
                        </a:solidFill>
                        <a:highlight>
                          <a:srgbClr val="EFF0F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36000" marR="108000" marL="108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729"/>
                        </a:buClr>
                        <a:buSzPts val="1600"/>
                        <a:buFont typeface="Bitter"/>
                        <a:buNone/>
                      </a:pPr>
                      <a:r>
                        <a:rPr lang="en-US" sz="1600" u="none" cap="none" strike="noStrike">
                          <a:solidFill>
                            <a:srgbClr val="242729"/>
                          </a:solidFill>
                          <a:highlight>
                            <a:srgbClr val="EFF0F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isnull()</a:t>
                      </a: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en-US" sz="1600" u="none" cap="none" strike="noStrike">
                          <a:solidFill>
                            <a:srgbClr val="242729"/>
                          </a:solidFill>
                          <a:highlight>
                            <a:srgbClr val="EFF0F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notnull()</a:t>
                      </a: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en-US" sz="1600" u="none" cap="none" strike="noStrike">
                          <a:solidFill>
                            <a:srgbClr val="242729"/>
                          </a:solidFill>
                          <a:highlight>
                            <a:srgbClr val="EFF0F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isnan()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36000" marR="108000" marL="108000" anchor="ctr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roxima Nova"/>
                        <a:buChar char="●"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float, object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36000" marR="108000" marL="1080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9"/>
          <p:cNvSpPr txBox="1"/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Visualisation libraries</a:t>
            </a:r>
            <a:endParaRPr/>
          </a:p>
        </p:txBody>
      </p:sp>
      <p:sp>
        <p:nvSpPr>
          <p:cNvPr id="316" name="Google Shape;316;p59"/>
          <p:cNvSpPr txBox="1"/>
          <p:nvPr/>
        </p:nvSpPr>
        <p:spPr>
          <a:xfrm>
            <a:off x="1033747" y="175415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histograms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curves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surfaces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contours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legends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annotations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primitives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59"/>
          <p:cNvSpPr txBox="1"/>
          <p:nvPr/>
        </p:nvSpPr>
        <p:spPr>
          <a:xfrm>
            <a:off x="6367747" y="175415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Seaborn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extLst>
                <a:ext uri="http://customooxmlschemas.google.com/">
                  <go:slidesCustomData xmlns:go="http://customooxmlschemas.google.com/" textRoundtripDataId="3"/>
                </a:ext>
              </a:extLst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based on matplotlib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extLst>
                <a:ext uri="http://customooxmlschemas.google.com/">
                  <go:slidesCustomData xmlns:go="http://customooxmlschemas.google.com/" textRoundtripDataId="5"/>
                </a:ext>
              </a:extLst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6"/>
                  </a:ext>
                </a:extLst>
              </a:rPr>
              <a:t>prettier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extLst>
                <a:ext uri="http://customooxmlschemas.google.com/">
                  <go:slidesCustomData xmlns:go="http://customooxmlschemas.google.com/" textRoundtripDataId="7"/>
                </a:ext>
              </a:extLst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8"/>
                  </a:ext>
                </a:extLst>
              </a:rPr>
              <a:t>more informative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extLst>
                <a:ext uri="http://customooxmlschemas.google.com/">
                  <go:slidesCustomData xmlns:go="http://customooxmlschemas.google.com/" textRoundtripDataId="9"/>
                </a:ext>
              </a:extLst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10"/>
                  </a:ext>
                </a:extLst>
              </a:rPr>
              <a:t>more specialised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0"/>
          <p:cNvSpPr txBox="1"/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Lab 2: Python libraries</a:t>
            </a:r>
            <a:endParaRPr/>
          </a:p>
        </p:txBody>
      </p:sp>
      <p:sp>
        <p:nvSpPr>
          <p:cNvPr id="323" name="Google Shape;323;p60"/>
          <p:cNvSpPr txBox="1"/>
          <p:nvPr>
            <p:ph idx="1" type="body"/>
          </p:nvPr>
        </p:nvSpPr>
        <p:spPr>
          <a:xfrm>
            <a:off x="1267261" y="1524000"/>
            <a:ext cx="9742609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C0C0C"/>
                </a:solidFill>
              </a:rPr>
              <a:t>Read and follow the instructions in the notebook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1"/>
          <p:cNvSpPr txBox="1"/>
          <p:nvPr>
            <p:ph type="title"/>
          </p:nvPr>
        </p:nvSpPr>
        <p:spPr>
          <a:xfrm>
            <a:off x="991596" y="275498"/>
            <a:ext cx="10709835" cy="1758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7200"/>
              <a:buFont typeface="Cambria"/>
              <a:buNone/>
            </a:pPr>
            <a:r>
              <a:rPr lang="en-US" sz="6000">
                <a:latin typeface="Cambria"/>
                <a:ea typeface="Cambria"/>
                <a:cs typeface="Cambria"/>
                <a:sym typeface="Cambria"/>
              </a:rPr>
              <a:t>Introductory Python for Data Science</a:t>
            </a:r>
            <a:endParaRPr sz="3600"/>
          </a:p>
        </p:txBody>
      </p:sp>
      <p:sp>
        <p:nvSpPr>
          <p:cNvPr id="334" name="Google Shape;334;p61"/>
          <p:cNvSpPr txBox="1"/>
          <p:nvPr>
            <p:ph idx="1" type="body"/>
          </p:nvPr>
        </p:nvSpPr>
        <p:spPr>
          <a:xfrm>
            <a:off x="1040108" y="2324268"/>
            <a:ext cx="10709835" cy="3820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>
                <a:latin typeface="Cambria"/>
                <a:ea typeface="Cambria"/>
                <a:cs typeface="Cambria"/>
                <a:sym typeface="Cambria"/>
              </a:rPr>
              <a:t>Part </a:t>
            </a:r>
            <a:r>
              <a:rPr lang="en-US" sz="4400">
                <a:latin typeface="Cambria"/>
                <a:ea typeface="Cambria"/>
                <a:cs typeface="Cambria"/>
                <a:sym typeface="Cambria"/>
              </a:rPr>
              <a:t>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r>
              <a:t/>
            </a:r>
            <a:endParaRPr sz="4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r>
              <a:t/>
            </a:r>
            <a:endParaRPr sz="4400">
              <a:solidFill>
                <a:srgbClr val="DD475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r>
              <a:rPr lang="en-US" sz="4000">
                <a:solidFill>
                  <a:srgbClr val="DD4755"/>
                </a:solidFill>
                <a:latin typeface="Cambria"/>
                <a:ea typeface="Cambria"/>
                <a:cs typeface="Cambria"/>
                <a:sym typeface="Cambria"/>
              </a:rPr>
              <a:t>Data analysis in Python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r>
              <a:t/>
            </a:r>
            <a:endParaRPr sz="4400">
              <a:solidFill>
                <a:srgbClr val="DD475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r>
              <a:t/>
            </a:r>
            <a:endParaRPr sz="2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5" name="Google Shape;335;p61"/>
          <p:cNvCxnSpPr/>
          <p:nvPr/>
        </p:nvCxnSpPr>
        <p:spPr>
          <a:xfrm>
            <a:off x="1089130" y="5269266"/>
            <a:ext cx="6156352" cy="20286"/>
          </a:xfrm>
          <a:prstGeom prst="straightConnector1">
            <a:avLst/>
          </a:prstGeom>
          <a:noFill/>
          <a:ln cap="flat" cmpd="sng" w="28575">
            <a:solidFill>
              <a:srgbClr val="DD4755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36" name="Google Shape;336;p61"/>
          <p:cNvCxnSpPr/>
          <p:nvPr/>
        </p:nvCxnSpPr>
        <p:spPr>
          <a:xfrm>
            <a:off x="1089130" y="4117302"/>
            <a:ext cx="6156352" cy="20286"/>
          </a:xfrm>
          <a:prstGeom prst="straightConnector1">
            <a:avLst/>
          </a:prstGeom>
          <a:noFill/>
          <a:ln cap="flat" cmpd="sng" w="28575">
            <a:solidFill>
              <a:srgbClr val="DD4755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2"/>
          <p:cNvSpPr txBox="1"/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342" name="Google Shape;342;p62"/>
          <p:cNvSpPr txBox="1"/>
          <p:nvPr>
            <p:ph idx="1" type="body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Introduction to 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Data sources and shapes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Data analysis operations</a:t>
            </a:r>
            <a:endParaRPr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Pandas library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loading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visualisation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statistics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3"/>
          <p:cNvSpPr txBox="1"/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Data sources and shapes</a:t>
            </a:r>
            <a:endParaRPr/>
          </a:p>
        </p:txBody>
      </p:sp>
      <p:sp>
        <p:nvSpPr>
          <p:cNvPr id="348" name="Google Shape;348;p63"/>
          <p:cNvSpPr txBox="1"/>
          <p:nvPr>
            <p:ph idx="1" type="body"/>
          </p:nvPr>
        </p:nvSpPr>
        <p:spPr>
          <a:xfrm>
            <a:off x="1267261" y="1524000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Where does data come from?</a:t>
            </a:r>
            <a:endParaRPr/>
          </a:p>
          <a:p>
            <a:pPr indent="-342900" lvl="1" marL="800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00FF"/>
                </a:solidFill>
              </a:rPr>
              <a:t>Databases</a:t>
            </a:r>
            <a:r>
              <a:rPr lang="en-US"/>
              <a:t> </a:t>
            </a:r>
            <a:endParaRPr/>
          </a:p>
          <a:p>
            <a:pPr indent="-342900" lvl="1" marL="800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Transaction systems</a:t>
            </a:r>
            <a:endParaRPr/>
          </a:p>
          <a:p>
            <a:pPr indent="-342900" lvl="1" marL="800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00FF"/>
                </a:solidFill>
              </a:rPr>
              <a:t>Websites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What data looks like?</a:t>
            </a:r>
            <a:endParaRPr/>
          </a:p>
          <a:p>
            <a:pPr indent="-342900" lvl="1" marL="800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Database tables</a:t>
            </a:r>
            <a:endParaRPr/>
          </a:p>
          <a:p>
            <a:pPr indent="-342900" lvl="1" marL="800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00FF"/>
                </a:solidFill>
              </a:rPr>
              <a:t>Spreadsheets</a:t>
            </a:r>
            <a:endParaRPr/>
          </a:p>
          <a:p>
            <a:pPr indent="-342900" lvl="1" marL="800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Structured or semi-structured files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4"/>
          <p:cNvSpPr txBox="1"/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Data analysis operations</a:t>
            </a:r>
            <a:endParaRPr/>
          </a:p>
        </p:txBody>
      </p:sp>
      <p:sp>
        <p:nvSpPr>
          <p:cNvPr id="354" name="Google Shape;354;p64"/>
          <p:cNvSpPr txBox="1"/>
          <p:nvPr>
            <p:ph idx="1" type="body"/>
          </p:nvPr>
        </p:nvSpPr>
        <p:spPr>
          <a:xfrm>
            <a:off x="1267261" y="1524000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00FF"/>
                </a:solidFill>
              </a:rPr>
              <a:t>Wrangling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Sourcing, loading, and precleaning the data so we can see what it really looks like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00FF"/>
                </a:solidFill>
              </a:rPr>
              <a:t>Profiling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Visualising and understanding the essential characteristics of the data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00FF"/>
                </a:solidFill>
              </a:rPr>
              <a:t>Munging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reshaping the data to prepare it for analysis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5"/>
          <p:cNvSpPr txBox="1"/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Pandas library</a:t>
            </a:r>
            <a:endParaRPr/>
          </a:p>
        </p:txBody>
      </p:sp>
      <p:sp>
        <p:nvSpPr>
          <p:cNvPr id="360" name="Google Shape;360;p65"/>
          <p:cNvSpPr txBox="1"/>
          <p:nvPr>
            <p:ph idx="1" type="body"/>
          </p:nvPr>
        </p:nvSpPr>
        <p:spPr>
          <a:xfrm>
            <a:off x="1267262" y="1524000"/>
            <a:ext cx="4194424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Rich relational data analysis tool built on top of NumPy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extLst>
                <a:ext uri="http://customooxmlschemas.google.com/">
                  <go:slidesCustomData xmlns:go="http://customooxmlschemas.google.com/" textRoundtripDataId="11"/>
                </a:ext>
              </a:extLst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Easy to use and highly performing APIs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A foundation for data wrangling, munging, preparation, etc in Python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361" name="Google Shape;361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6119" y="1856265"/>
            <a:ext cx="6639442" cy="238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65"/>
          <p:cNvSpPr/>
          <p:nvPr/>
        </p:nvSpPr>
        <p:spPr>
          <a:xfrm>
            <a:off x="7200755" y="4359196"/>
            <a:ext cx="2941831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al Narrow"/>
                <a:ea typeface="Arial Narrow"/>
                <a:cs typeface="Arial Narrow"/>
                <a:sym typeface="Arial Narrow"/>
              </a:rPr>
              <a:t>Pandas Data Frame</a:t>
            </a:r>
            <a:endParaRPr b="0" i="0" sz="2000" u="none" cap="none" strike="noStrike">
              <a:solidFill>
                <a:srgbClr val="3F3F3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6"/>
          <p:cNvSpPr txBox="1"/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Loading and exploring data</a:t>
            </a:r>
            <a:endParaRPr/>
          </a:p>
        </p:txBody>
      </p:sp>
      <p:sp>
        <p:nvSpPr>
          <p:cNvPr id="368" name="Google Shape;368;p66"/>
          <p:cNvSpPr txBox="1"/>
          <p:nvPr>
            <p:ph idx="1" type="body"/>
          </p:nvPr>
        </p:nvSpPr>
        <p:spPr>
          <a:xfrm>
            <a:off x="952301" y="1524000"/>
            <a:ext cx="5189295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Pandas can load data from many sources including csv files, websites and databases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Pandas load data into a data structure called a Data Frame which looks like a spreadsheet</a:t>
            </a:r>
            <a:endParaRPr/>
          </a:p>
          <a:p>
            <a:pPr indent="-1333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</p:txBody>
      </p:sp>
      <p:sp>
        <p:nvSpPr>
          <p:cNvPr id="369" name="Google Shape;369;p66"/>
          <p:cNvSpPr txBox="1"/>
          <p:nvPr/>
        </p:nvSpPr>
        <p:spPr>
          <a:xfrm>
            <a:off x="6238240" y="1393101"/>
            <a:ext cx="5831840" cy="20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import numpy as np</a:t>
            </a:r>
            <a:endParaRPr b="1" i="0" sz="1400" u="none" cap="none" strike="noStrike">
              <a:solidFill>
                <a:srgbClr val="0000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import pandas as pd</a:t>
            </a:r>
            <a:endParaRPr b="1" i="0" sz="1400" u="none" cap="none" strike="noStrike">
              <a:solidFill>
                <a:srgbClr val="0000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import matplotlib.pyplot as plt</a:t>
            </a:r>
            <a:endParaRPr b="1" i="0" sz="1600" u="none" cap="none" strike="noStrike">
              <a:solidFill>
                <a:srgbClr val="0000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weather = pd.read_csv('https://raw.githubusercontent.com/alanjones2/dataviz/master/london2018.csv')</a:t>
            </a:r>
            <a:endParaRPr b="1" i="0" sz="1400" u="none" cap="none" strike="noStrike">
              <a:solidFill>
                <a:srgbClr val="0000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print(weather.head())</a:t>
            </a:r>
            <a:endParaRPr b="1" i="0" sz="1400" u="none" cap="none" strike="noStrike">
              <a:solidFill>
                <a:srgbClr val="0000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C0C0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C0C0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0" name="Google Shape;370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2178" y="3746655"/>
            <a:ext cx="4559300" cy="12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5"/>
          <p:cNvSpPr txBox="1"/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Learning outcomes</a:t>
            </a:r>
            <a:endParaRPr/>
          </a:p>
        </p:txBody>
      </p:sp>
      <p:sp>
        <p:nvSpPr>
          <p:cNvPr id="99" name="Google Shape;99;p35"/>
          <p:cNvSpPr txBox="1"/>
          <p:nvPr>
            <p:ph idx="1" type="body"/>
          </p:nvPr>
        </p:nvSpPr>
        <p:spPr>
          <a:xfrm>
            <a:off x="1267261" y="1524000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000FF"/>
                </a:solidFill>
              </a:rPr>
              <a:t>Basic skills in programming </a:t>
            </a:r>
            <a:r>
              <a:rPr lang="en-US" sz="2000"/>
              <a:t>in Python for data science including:</a:t>
            </a:r>
            <a:endParaRPr sz="2000"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Use Jupyter Notebook to write and run Python code</a:t>
            </a:r>
            <a:endParaRPr sz="2000"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Find and read the </a:t>
            </a:r>
            <a:r>
              <a:rPr lang="en-US" sz="2000">
                <a:solidFill>
                  <a:srgbClr val="0000FF"/>
                </a:solidFill>
              </a:rPr>
              <a:t>Python documentation </a:t>
            </a:r>
            <a:r>
              <a:rPr lang="en-US" sz="2000"/>
              <a:t>for libraries and functions</a:t>
            </a:r>
            <a:endParaRPr sz="2000"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Work with basic </a:t>
            </a:r>
            <a:r>
              <a:rPr lang="en-US" sz="2000">
                <a:solidFill>
                  <a:srgbClr val="0000FF"/>
                </a:solidFill>
              </a:rPr>
              <a:t>Python data types </a:t>
            </a:r>
            <a:r>
              <a:rPr lang="en-US" sz="2000"/>
              <a:t>(string, float, integer, list, etc.)</a:t>
            </a:r>
            <a:endParaRPr sz="2000"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Write </a:t>
            </a:r>
            <a:r>
              <a:rPr lang="en-US" sz="2000">
                <a:solidFill>
                  <a:srgbClr val="0000FF"/>
                </a:solidFill>
              </a:rPr>
              <a:t>Python expressions </a:t>
            </a:r>
            <a:r>
              <a:rPr lang="en-US" sz="2000"/>
              <a:t>that involve variables, variable assignment, operators and functions</a:t>
            </a:r>
            <a:endParaRPr sz="2000"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Use </a:t>
            </a:r>
            <a:r>
              <a:rPr lang="en-US" sz="2000">
                <a:solidFill>
                  <a:srgbClr val="0000FF"/>
                </a:solidFill>
              </a:rPr>
              <a:t>Python conditional and loop</a:t>
            </a:r>
            <a:r>
              <a:rPr lang="en-US" sz="2000"/>
              <a:t> functions</a:t>
            </a:r>
            <a:endParaRPr sz="2000"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Resolve coding errors</a:t>
            </a:r>
            <a:endParaRPr sz="2000"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Create basic graphs</a:t>
            </a:r>
            <a:endParaRPr sz="2000"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>
                <a:solidFill>
                  <a:srgbClr val="0000FF"/>
                </a:solidFill>
              </a:rPr>
              <a:t>Read, clean and manage data</a:t>
            </a:r>
            <a:endParaRPr sz="2000"/>
          </a:p>
          <a:p>
            <a: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7"/>
          <p:cNvSpPr txBox="1"/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Data visualisation</a:t>
            </a:r>
            <a:endParaRPr/>
          </a:p>
        </p:txBody>
      </p:sp>
      <p:sp>
        <p:nvSpPr>
          <p:cNvPr id="376" name="Google Shape;376;p67"/>
          <p:cNvSpPr txBox="1"/>
          <p:nvPr>
            <p:ph idx="1" type="body"/>
          </p:nvPr>
        </p:nvSpPr>
        <p:spPr>
          <a:xfrm>
            <a:off x="1267261" y="1524000"/>
            <a:ext cx="4828739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Data can be plotted directly from pandas’ data frames using matplotlib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There are many plot types available including: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Line chart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Bar chart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Scatter plot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Pie chart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Histograms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</p:txBody>
      </p:sp>
      <p:sp>
        <p:nvSpPr>
          <p:cNvPr id="377" name="Google Shape;377;p67"/>
          <p:cNvSpPr txBox="1"/>
          <p:nvPr/>
        </p:nvSpPr>
        <p:spPr>
          <a:xfrm>
            <a:off x="6727642" y="1524000"/>
            <a:ext cx="5249454" cy="1734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weather.plot(y=['Tmax','Tmin'], x='Month')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8" name="Google Shape;378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3924" y="2309076"/>
            <a:ext cx="4324606" cy="302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8"/>
          <p:cNvSpPr txBox="1"/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Data statistics</a:t>
            </a:r>
            <a:endParaRPr/>
          </a:p>
        </p:txBody>
      </p:sp>
      <p:sp>
        <p:nvSpPr>
          <p:cNvPr id="384" name="Google Shape;384;p68"/>
          <p:cNvSpPr txBox="1"/>
          <p:nvPr>
            <p:ph idx="1" type="body"/>
          </p:nvPr>
        </p:nvSpPr>
        <p:spPr>
          <a:xfrm>
            <a:off x="1267261" y="1524000"/>
            <a:ext cx="4828739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Pandas provides many functions that allow you to explore statistics of the data including: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Mean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Standard deviation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Minimum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Maximum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</p:txBody>
      </p:sp>
      <p:sp>
        <p:nvSpPr>
          <p:cNvPr id="385" name="Google Shape;385;p68"/>
          <p:cNvSpPr txBox="1"/>
          <p:nvPr/>
        </p:nvSpPr>
        <p:spPr>
          <a:xfrm>
            <a:off x="6727642" y="1524000"/>
            <a:ext cx="5249454" cy="1734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from sklearn.datasets import load_iris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dataset=load_iris()</a:t>
            </a:r>
            <a:endParaRPr b="1" i="0" sz="1400" u="none" cap="none" strike="noStrike">
              <a:solidFill>
                <a:srgbClr val="0000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data=pd.DataFrame(dataset["data"],columns=["Petal length","Petal Width","Sepal Length","Sepal Width"])</a:t>
            </a:r>
            <a:endParaRPr b="1" i="0" sz="1400" u="none" cap="none" strike="noStrike">
              <a:solidFill>
                <a:srgbClr val="0000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data["Species"]=dataset["target"]</a:t>
            </a:r>
            <a:endParaRPr b="1" i="0" sz="1400" u="none" cap="none" strike="noStrike">
              <a:solidFill>
                <a:srgbClr val="0000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data["Species"]=data["Species"].apply(lambda x: dataset["target_names"][x])</a:t>
            </a:r>
            <a:endParaRPr b="1" i="0" sz="1400" u="none" cap="none" strike="noStrike">
              <a:solidFill>
                <a:srgbClr val="0000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print(data.head())</a:t>
            </a:r>
            <a:endParaRPr b="1" i="0" sz="1400" u="none" cap="none" strike="noStrike">
              <a:solidFill>
                <a:srgbClr val="0000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print(data.describe())</a:t>
            </a:r>
            <a:endParaRPr b="1" i="0" sz="1400" u="none" cap="none" strike="noStrike">
              <a:solidFill>
                <a:srgbClr val="0000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6" name="Google Shape;386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7642" y="3937853"/>
            <a:ext cx="5212413" cy="22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9"/>
          <p:cNvSpPr txBox="1"/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Analytical insights</a:t>
            </a:r>
            <a:endParaRPr/>
          </a:p>
        </p:txBody>
      </p:sp>
      <p:sp>
        <p:nvSpPr>
          <p:cNvPr id="392" name="Google Shape;392;p69"/>
          <p:cNvSpPr txBox="1"/>
          <p:nvPr>
            <p:ph idx="1" type="body"/>
          </p:nvPr>
        </p:nvSpPr>
        <p:spPr>
          <a:xfrm>
            <a:off x="1267261" y="1524000"/>
            <a:ext cx="4828739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Using pandas, numpy and matplotlib you can not just describe and visualise the data. You can obtain insights that show deeper relationships between various data elements.</a:t>
            </a:r>
            <a:endParaRPr/>
          </a:p>
          <a:p>
            <a:pPr indent="-1333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</p:txBody>
      </p:sp>
      <p:sp>
        <p:nvSpPr>
          <p:cNvPr id="393" name="Google Shape;393;p69"/>
          <p:cNvSpPr txBox="1"/>
          <p:nvPr/>
        </p:nvSpPr>
        <p:spPr>
          <a:xfrm>
            <a:off x="6727642" y="1524000"/>
            <a:ext cx="5249454" cy="41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sns.pairplot(data, hue="Species")</a:t>
            </a:r>
            <a:endParaRPr b="1" i="0" sz="18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4" name="Google Shape;394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2178" y="1940312"/>
            <a:ext cx="5077569" cy="4404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"/>
          <p:cNvSpPr txBox="1"/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Lab 3: Data analysis in Python</a:t>
            </a:r>
            <a:endParaRPr/>
          </a:p>
        </p:txBody>
      </p:sp>
      <p:sp>
        <p:nvSpPr>
          <p:cNvPr id="400" name="Google Shape;400;p1"/>
          <p:cNvSpPr txBox="1"/>
          <p:nvPr>
            <p:ph idx="1" type="body"/>
          </p:nvPr>
        </p:nvSpPr>
        <p:spPr>
          <a:xfrm>
            <a:off x="1267261" y="1524000"/>
            <a:ext cx="9742609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C0C0C"/>
                </a:solidFill>
              </a:rPr>
              <a:t>Read and follow the instructions in the notebook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1"/>
          <p:cNvSpPr txBox="1"/>
          <p:nvPr>
            <p:ph type="title"/>
          </p:nvPr>
        </p:nvSpPr>
        <p:spPr>
          <a:xfrm>
            <a:off x="991596" y="275498"/>
            <a:ext cx="10709835" cy="1758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7200"/>
              <a:buFont typeface="Cambria"/>
              <a:buNone/>
            </a:pPr>
            <a:r>
              <a:rPr lang="en-US" sz="6000">
                <a:latin typeface="Cambria"/>
                <a:ea typeface="Cambria"/>
                <a:cs typeface="Cambria"/>
                <a:sym typeface="Cambria"/>
              </a:rPr>
              <a:t>Introductory Python for Data Science</a:t>
            </a:r>
            <a:endParaRPr sz="3600"/>
          </a:p>
        </p:txBody>
      </p:sp>
      <p:sp>
        <p:nvSpPr>
          <p:cNvPr id="411" name="Google Shape;411;p71"/>
          <p:cNvSpPr txBox="1"/>
          <p:nvPr>
            <p:ph idx="1" type="body"/>
          </p:nvPr>
        </p:nvSpPr>
        <p:spPr>
          <a:xfrm>
            <a:off x="1040108" y="2324268"/>
            <a:ext cx="10709835" cy="3820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>
                <a:latin typeface="Cambria"/>
                <a:ea typeface="Cambria"/>
                <a:cs typeface="Cambria"/>
                <a:sym typeface="Cambria"/>
              </a:rPr>
              <a:t>Part </a:t>
            </a:r>
            <a:r>
              <a:rPr lang="en-US" sz="4400">
                <a:latin typeface="Cambria"/>
                <a:ea typeface="Cambria"/>
                <a:cs typeface="Cambria"/>
                <a:sym typeface="Cambria"/>
              </a:rPr>
              <a:t>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r>
              <a:t/>
            </a:r>
            <a:endParaRPr sz="4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r>
              <a:t/>
            </a:r>
            <a:endParaRPr sz="4400">
              <a:solidFill>
                <a:srgbClr val="DD475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r>
              <a:rPr lang="en-US" sz="4000">
                <a:solidFill>
                  <a:srgbClr val="DD4755"/>
                </a:solidFill>
                <a:latin typeface="Cambria"/>
                <a:ea typeface="Cambria"/>
                <a:cs typeface="Cambria"/>
                <a:sym typeface="Cambria"/>
              </a:rPr>
              <a:t>Summary and call for action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r>
              <a:t/>
            </a:r>
            <a:endParaRPr sz="4400">
              <a:solidFill>
                <a:srgbClr val="DD475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r>
              <a:t/>
            </a:r>
            <a:endParaRPr sz="2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2" name="Google Shape;412;p71"/>
          <p:cNvCxnSpPr/>
          <p:nvPr/>
        </p:nvCxnSpPr>
        <p:spPr>
          <a:xfrm>
            <a:off x="1089130" y="5269266"/>
            <a:ext cx="6156352" cy="20286"/>
          </a:xfrm>
          <a:prstGeom prst="straightConnector1">
            <a:avLst/>
          </a:prstGeom>
          <a:noFill/>
          <a:ln cap="flat" cmpd="sng" w="28575">
            <a:solidFill>
              <a:srgbClr val="DD4755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13" name="Google Shape;413;p71"/>
          <p:cNvCxnSpPr/>
          <p:nvPr/>
        </p:nvCxnSpPr>
        <p:spPr>
          <a:xfrm>
            <a:off x="1089130" y="4117302"/>
            <a:ext cx="6156352" cy="20286"/>
          </a:xfrm>
          <a:prstGeom prst="straightConnector1">
            <a:avLst/>
          </a:prstGeom>
          <a:noFill/>
          <a:ln cap="flat" cmpd="sng" w="28575">
            <a:solidFill>
              <a:srgbClr val="DD4755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2"/>
          <p:cNvSpPr txBox="1"/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None/>
            </a:pPr>
            <a:r>
              <a:rPr lang="en-US"/>
              <a:t>Summary and call for action</a:t>
            </a:r>
            <a:endParaRPr/>
          </a:p>
        </p:txBody>
      </p:sp>
      <p:sp>
        <p:nvSpPr>
          <p:cNvPr id="419" name="Google Shape;419;p72"/>
          <p:cNvSpPr txBox="1"/>
          <p:nvPr>
            <p:ph idx="1" type="body"/>
          </p:nvPr>
        </p:nvSpPr>
        <p:spPr>
          <a:xfrm>
            <a:off x="1267261" y="1524000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We explored what is </a:t>
            </a:r>
            <a:r>
              <a:rPr lang="en-US">
                <a:solidFill>
                  <a:srgbClr val="0000FF"/>
                </a:solidFill>
              </a:rPr>
              <a:t>programming</a:t>
            </a:r>
            <a:r>
              <a:rPr lang="en-US"/>
              <a:t> and how it can be viewed as a </a:t>
            </a:r>
            <a:r>
              <a:rPr lang="en-US">
                <a:solidFill>
                  <a:srgbClr val="0000FF"/>
                </a:solidFill>
              </a:rPr>
              <a:t>problem-solving </a:t>
            </a:r>
            <a:r>
              <a:rPr lang="en-US"/>
              <a:t>technique.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We introduced </a:t>
            </a:r>
            <a:r>
              <a:rPr lang="en-US">
                <a:solidFill>
                  <a:srgbClr val="0000FF"/>
                </a:solidFill>
              </a:rPr>
              <a:t>Python</a:t>
            </a:r>
            <a:r>
              <a:rPr lang="en-US"/>
              <a:t> as a suitable programming language for implementing data science projects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We applied programming and data analysis techniques in a number of lab </a:t>
            </a:r>
            <a:r>
              <a:rPr lang="en-US">
                <a:solidFill>
                  <a:srgbClr val="0000FF"/>
                </a:solidFill>
              </a:rPr>
              <a:t>exercises</a:t>
            </a:r>
            <a:r>
              <a:rPr lang="en-US"/>
              <a:t> that hopefully gave you a flavour of how data analysts, scientists and engineers use Python to perform </a:t>
            </a:r>
            <a:r>
              <a:rPr lang="en-US">
                <a:solidFill>
                  <a:srgbClr val="0000FF"/>
                </a:solidFill>
              </a:rPr>
              <a:t>data-driven</a:t>
            </a:r>
            <a:r>
              <a:rPr lang="en-US"/>
              <a:t> projects.</a:t>
            </a:r>
            <a:endParaRPr/>
          </a:p>
          <a:p>
            <a:pPr indent="-1905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End of presentation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6"/>
          <p:cNvSpPr txBox="1"/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Course contents</a:t>
            </a:r>
            <a:endParaRPr/>
          </a:p>
        </p:txBody>
      </p:sp>
      <p:sp>
        <p:nvSpPr>
          <p:cNvPr id="105" name="Google Shape;105;p36"/>
          <p:cNvSpPr txBox="1"/>
          <p:nvPr>
            <p:ph idx="1" type="body"/>
          </p:nvPr>
        </p:nvSpPr>
        <p:spPr>
          <a:xfrm>
            <a:off x="1267261" y="1524000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Overview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00FF"/>
                </a:solidFill>
              </a:rPr>
              <a:t>Programming</a:t>
            </a:r>
            <a:r>
              <a:rPr lang="en-US"/>
              <a:t> as a </a:t>
            </a:r>
            <a:r>
              <a:rPr lang="en-US">
                <a:solidFill>
                  <a:srgbClr val="0000FF"/>
                </a:solidFill>
              </a:rPr>
              <a:t>problem-solving</a:t>
            </a:r>
            <a:r>
              <a:rPr lang="en-US"/>
              <a:t> technique 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Lab 1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Python </a:t>
            </a:r>
            <a:r>
              <a:rPr lang="en-US">
                <a:solidFill>
                  <a:srgbClr val="0000FF"/>
                </a:solidFill>
              </a:rPr>
              <a:t>environments, tools and key libraries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Lab 2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US">
                <a:solidFill>
                  <a:srgbClr val="0000FF"/>
                </a:solidFill>
              </a:rPr>
              <a:t>Data analysis </a:t>
            </a:r>
            <a:r>
              <a:rPr lang="en-US"/>
              <a:t>in Python and data analysis projects 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Lab 3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US"/>
              <a:t>Summary and call for action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8"/>
          <p:cNvSpPr txBox="1"/>
          <p:nvPr>
            <p:ph type="title"/>
          </p:nvPr>
        </p:nvSpPr>
        <p:spPr>
          <a:xfrm>
            <a:off x="991596" y="275498"/>
            <a:ext cx="10709835" cy="1758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7200"/>
              <a:buFont typeface="Cambria"/>
              <a:buNone/>
            </a:pPr>
            <a:r>
              <a:rPr lang="en-US" sz="6000">
                <a:latin typeface="Cambria"/>
                <a:ea typeface="Cambria"/>
                <a:cs typeface="Cambria"/>
                <a:sym typeface="Cambria"/>
              </a:rPr>
              <a:t>Introductory Python for Data Science</a:t>
            </a:r>
            <a:endParaRPr sz="3600"/>
          </a:p>
        </p:txBody>
      </p:sp>
      <p:sp>
        <p:nvSpPr>
          <p:cNvPr id="116" name="Google Shape;116;p38"/>
          <p:cNvSpPr txBox="1"/>
          <p:nvPr>
            <p:ph idx="1" type="body"/>
          </p:nvPr>
        </p:nvSpPr>
        <p:spPr>
          <a:xfrm>
            <a:off x="1040108" y="2324268"/>
            <a:ext cx="10709835" cy="3820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>
                <a:latin typeface="Cambria"/>
                <a:ea typeface="Cambria"/>
                <a:cs typeface="Cambria"/>
                <a:sym typeface="Cambria"/>
              </a:rPr>
              <a:t>Module 1</a:t>
            </a:r>
            <a:endParaRPr sz="4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>
                <a:latin typeface="Cambria"/>
                <a:ea typeface="Cambria"/>
                <a:cs typeface="Cambria"/>
                <a:sym typeface="Cambria"/>
              </a:rPr>
              <a:t>Part 1</a:t>
            </a:r>
            <a:endParaRPr sz="4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r>
              <a:t/>
            </a:r>
            <a:endParaRPr sz="4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r>
              <a:t/>
            </a:r>
            <a:endParaRPr sz="4400">
              <a:solidFill>
                <a:srgbClr val="DD475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r>
              <a:rPr lang="en-US" sz="4000">
                <a:solidFill>
                  <a:srgbClr val="DD4755"/>
                </a:solidFill>
                <a:latin typeface="Cambria"/>
                <a:ea typeface="Cambria"/>
                <a:cs typeface="Cambria"/>
                <a:sym typeface="Cambria"/>
              </a:rPr>
              <a:t>Programming as problem-solving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r>
              <a:t/>
            </a:r>
            <a:endParaRPr sz="4400">
              <a:solidFill>
                <a:srgbClr val="DD475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r>
              <a:t/>
            </a:r>
            <a:endParaRPr sz="2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38"/>
          <p:cNvCxnSpPr/>
          <p:nvPr/>
        </p:nvCxnSpPr>
        <p:spPr>
          <a:xfrm>
            <a:off x="1089130" y="5269266"/>
            <a:ext cx="6156352" cy="20286"/>
          </a:xfrm>
          <a:prstGeom prst="straightConnector1">
            <a:avLst/>
          </a:prstGeom>
          <a:noFill/>
          <a:ln cap="flat" cmpd="sng" w="28575">
            <a:solidFill>
              <a:srgbClr val="DD4755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8" name="Google Shape;118;p38"/>
          <p:cNvCxnSpPr/>
          <p:nvPr/>
        </p:nvCxnSpPr>
        <p:spPr>
          <a:xfrm>
            <a:off x="1089130" y="4117302"/>
            <a:ext cx="6156352" cy="20286"/>
          </a:xfrm>
          <a:prstGeom prst="straightConnector1">
            <a:avLst/>
          </a:prstGeom>
          <a:noFill/>
          <a:ln cap="flat" cmpd="sng" w="28575">
            <a:solidFill>
              <a:srgbClr val="DD4755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9"/>
          <p:cNvSpPr txBox="1"/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24" name="Google Shape;124;p39"/>
          <p:cNvSpPr txBox="1"/>
          <p:nvPr>
            <p:ph idx="1" type="body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What is programming?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Importance of programming for 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data science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Python Fundamentals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Developing and running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Python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Input and output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function options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Data structures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in Python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Writing 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in Python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Iterating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in Python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0"/>
          <p:cNvSpPr txBox="1"/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What is programming?</a:t>
            </a:r>
            <a:endParaRPr/>
          </a:p>
        </p:txBody>
      </p:sp>
      <p:sp>
        <p:nvSpPr>
          <p:cNvPr id="130" name="Google Shape;130;p40"/>
          <p:cNvSpPr txBox="1"/>
          <p:nvPr>
            <p:ph idx="1" type="body"/>
          </p:nvPr>
        </p:nvSpPr>
        <p:spPr>
          <a:xfrm>
            <a:off x="1267261" y="1524000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Programming is: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the process of creating a set of </a:t>
            </a:r>
            <a:r>
              <a:rPr lang="en-US" sz="2000">
                <a:solidFill>
                  <a:srgbClr val="0000FF"/>
                </a:solidFill>
              </a:rPr>
              <a:t>instructions</a:t>
            </a:r>
            <a:r>
              <a:rPr lang="en-US" sz="2000"/>
              <a:t> that tell a computer how to perform a </a:t>
            </a:r>
            <a:r>
              <a:rPr lang="en-US" sz="2000">
                <a:solidFill>
                  <a:srgbClr val="0000FF"/>
                </a:solidFill>
              </a:rPr>
              <a:t>task</a:t>
            </a:r>
            <a:r>
              <a:rPr lang="en-US" sz="2000"/>
              <a:t>. 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thinking </a:t>
            </a:r>
            <a:r>
              <a:rPr lang="en-US" sz="2000">
                <a:solidFill>
                  <a:srgbClr val="0000FF"/>
                </a:solidFill>
              </a:rPr>
              <a:t>systematically</a:t>
            </a:r>
            <a:r>
              <a:rPr lang="en-US" sz="2000"/>
              <a:t> and </a:t>
            </a:r>
            <a:r>
              <a:rPr lang="en-US" sz="2000">
                <a:solidFill>
                  <a:srgbClr val="0000FF"/>
                </a:solidFill>
              </a:rPr>
              <a:t>critically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breaking a task into steps. Examples include: a </a:t>
            </a:r>
            <a:r>
              <a:rPr lang="en-US" sz="2000">
                <a:solidFill>
                  <a:srgbClr val="0000FF"/>
                </a:solidFill>
              </a:rPr>
              <a:t>recipe</a:t>
            </a:r>
            <a:r>
              <a:rPr lang="en-US" sz="2000"/>
              <a:t>, </a:t>
            </a:r>
            <a:r>
              <a:rPr lang="en-US" sz="2000">
                <a:solidFill>
                  <a:srgbClr val="0000FF"/>
                </a:solidFill>
              </a:rPr>
              <a:t>directions</a:t>
            </a:r>
            <a:r>
              <a:rPr lang="en-US" sz="2000"/>
              <a:t> to a destination and </a:t>
            </a:r>
            <a:r>
              <a:rPr lang="en-US" sz="2000">
                <a:solidFill>
                  <a:srgbClr val="0000FF"/>
                </a:solidFill>
              </a:rPr>
              <a:t>mathematical</a:t>
            </a:r>
            <a:r>
              <a:rPr lang="en-US" sz="2000"/>
              <a:t> problem solving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A program usually takes an </a:t>
            </a:r>
            <a:r>
              <a:rPr lang="en-US" sz="2000">
                <a:solidFill>
                  <a:srgbClr val="0000FF"/>
                </a:solidFill>
              </a:rPr>
              <a:t>input</a:t>
            </a:r>
            <a:r>
              <a:rPr lang="en-US" sz="2000"/>
              <a:t> and produce an </a:t>
            </a:r>
            <a:r>
              <a:rPr lang="en-US" sz="2000">
                <a:solidFill>
                  <a:srgbClr val="0000FF"/>
                </a:solidFill>
              </a:rPr>
              <a:t>output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You can think of programming as a way to </a:t>
            </a:r>
            <a:r>
              <a:rPr lang="en-US" sz="2000">
                <a:solidFill>
                  <a:srgbClr val="0000FF"/>
                </a:solidFill>
              </a:rPr>
              <a:t>solve a problem </a:t>
            </a:r>
            <a:r>
              <a:rPr lang="en-US" sz="2000"/>
              <a:t>to generate the </a:t>
            </a:r>
            <a:r>
              <a:rPr lang="en-US" sz="2000">
                <a:solidFill>
                  <a:srgbClr val="0000FF"/>
                </a:solidFill>
              </a:rPr>
              <a:t>required output </a:t>
            </a:r>
            <a:r>
              <a:rPr lang="en-US" sz="2000"/>
              <a:t>from a </a:t>
            </a:r>
            <a:r>
              <a:rPr lang="en-US" sz="2000">
                <a:solidFill>
                  <a:srgbClr val="0000FF"/>
                </a:solidFill>
              </a:rPr>
              <a:t>given input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Difference between </a:t>
            </a:r>
            <a:r>
              <a:rPr lang="en-US" sz="2000">
                <a:solidFill>
                  <a:srgbClr val="0000FF"/>
                </a:solidFill>
              </a:rPr>
              <a:t>programming</a:t>
            </a:r>
            <a:r>
              <a:rPr lang="en-US" sz="2000"/>
              <a:t> and </a:t>
            </a:r>
            <a:r>
              <a:rPr lang="en-US" sz="2000">
                <a:solidFill>
                  <a:srgbClr val="0000FF"/>
                </a:solidFill>
              </a:rPr>
              <a:t>coding</a:t>
            </a:r>
            <a:r>
              <a:rPr lang="en-US" sz="2000"/>
              <a:t>?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Programming is the skill to specify a program </a:t>
            </a:r>
            <a:r>
              <a:rPr lang="en-US" sz="2000">
                <a:solidFill>
                  <a:srgbClr val="0000FF"/>
                </a:solidFill>
              </a:rPr>
              <a:t>independent</a:t>
            </a:r>
            <a:r>
              <a:rPr lang="en-US" sz="2000"/>
              <a:t> of any programming language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Coding is writing the program in a specific </a:t>
            </a:r>
            <a:r>
              <a:rPr lang="en-US" sz="2000">
                <a:solidFill>
                  <a:srgbClr val="0000FF"/>
                </a:solidFill>
              </a:rPr>
              <a:t>programming language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Institute of Data</dc:creator>
</cp:coreProperties>
</file>