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58" r:id="rId8"/>
    <p:sldId id="267" r:id="rId9"/>
    <p:sldId id="269" r:id="rId10"/>
    <p:sldId id="262" r:id="rId11"/>
    <p:sldId id="276" r:id="rId12"/>
    <p:sldId id="273" r:id="rId13"/>
    <p:sldId id="274" r:id="rId14"/>
    <p:sldId id="279" r:id="rId15"/>
    <p:sldId id="283" r:id="rId16"/>
    <p:sldId id="282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14D"/>
    <a:srgbClr val="044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9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5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0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98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1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3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5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8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6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82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B490EE-680C-4ADA-B7C3-E6A4F3553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Predictive Model &amp; Present by Ricky Nguyen</a:t>
            </a:r>
          </a:p>
          <a:p>
            <a:r>
              <a:rPr lang="en-US" dirty="0"/>
              <a:t>19/9/2020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2DE8FB-9EDD-462F-8504-7EAB23FD9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42912"/>
            <a:ext cx="7315200" cy="29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4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B0F-1F0C-4782-8CA4-36DEA42A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45" y="-97757"/>
            <a:ext cx="11512744" cy="970450"/>
          </a:xfrm>
        </p:spPr>
        <p:txBody>
          <a:bodyPr/>
          <a:lstStyle/>
          <a:p>
            <a:pPr algn="ctr"/>
            <a:r>
              <a:rPr lang="en-US" sz="3600" dirty="0"/>
              <a:t>Distributions &amp; Summary Statistics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1255950-A745-4977-91AA-6E0E14229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36" y="974294"/>
            <a:ext cx="5407892" cy="5148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F5DDB6-A3DF-491A-B354-0CFC351B7361}"/>
              </a:ext>
            </a:extLst>
          </p:cNvPr>
          <p:cNvSpPr txBox="1"/>
          <p:nvPr/>
        </p:nvSpPr>
        <p:spPr>
          <a:xfrm>
            <a:off x="5142345" y="6224545"/>
            <a:ext cx="237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AFE35-DFDA-4E32-9B95-898E75A75870}"/>
              </a:ext>
            </a:extLst>
          </p:cNvPr>
          <p:cNvSpPr txBox="1"/>
          <p:nvPr/>
        </p:nvSpPr>
        <p:spPr>
          <a:xfrm rot="16200000">
            <a:off x="1754910" y="2983345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6259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47188"/>
            <a:ext cx="3755281" cy="57028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Feature Selection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2BBD74-6CF5-4B83-8E1F-6164E222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81652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Correlation to Target</a:t>
            </a:r>
          </a:p>
          <a:p>
            <a:endParaRPr lang="en-US" sz="1600" dirty="0"/>
          </a:p>
          <a:p>
            <a:r>
              <a:rPr lang="en-US" sz="1600" dirty="0"/>
              <a:t>Correlation between features</a:t>
            </a:r>
          </a:p>
          <a:p>
            <a:endParaRPr lang="en-US" sz="1600" dirty="0"/>
          </a:p>
          <a:p>
            <a:r>
              <a:rPr lang="en-US" sz="1600" dirty="0"/>
              <a:t>9 Features Selected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46FDA-A016-4E64-A672-45A7AA8DA032}"/>
              </a:ext>
            </a:extLst>
          </p:cNvPr>
          <p:cNvSpPr txBox="1"/>
          <p:nvPr/>
        </p:nvSpPr>
        <p:spPr>
          <a:xfrm>
            <a:off x="7282586" y="248954"/>
            <a:ext cx="245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Pearson Correlation between features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D77731E-BBF6-4ED5-A8D7-2F5B1C498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05" y="1017470"/>
            <a:ext cx="5787670" cy="482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581592"/>
          </a:xfrm>
        </p:spPr>
        <p:txBody>
          <a:bodyPr>
            <a:normAutofit/>
          </a:bodyPr>
          <a:lstStyle/>
          <a:p>
            <a:r>
              <a:rPr lang="en-US" sz="3200" dirty="0"/>
              <a:t>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2BBD74-6CF5-4B83-8E1F-6164E222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1475968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Scaling</a:t>
            </a:r>
          </a:p>
          <a:p>
            <a:r>
              <a:rPr lang="en-US" sz="1600" dirty="0"/>
              <a:t>Robust Scaler</a:t>
            </a:r>
          </a:p>
          <a:p>
            <a:r>
              <a:rPr lang="en-US" sz="1600" dirty="0"/>
              <a:t>Standardization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Sampling</a:t>
            </a:r>
          </a:p>
          <a:p>
            <a:r>
              <a:rPr lang="en-US" sz="1600" dirty="0"/>
              <a:t>SMOTENC</a:t>
            </a:r>
          </a:p>
          <a:p>
            <a:r>
              <a:rPr lang="en-US" sz="1600" dirty="0"/>
              <a:t>ADASYN</a:t>
            </a:r>
          </a:p>
          <a:p>
            <a:r>
              <a:rPr lang="en-US" sz="1600" dirty="0"/>
              <a:t>Under-sampling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25B0FDF-91FE-4B20-BBC5-D8FB2D6BD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50" y="1028780"/>
            <a:ext cx="4870580" cy="48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5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5114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Model Selection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2BBD74-6CF5-4B83-8E1F-6164E222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68" y="1594528"/>
            <a:ext cx="3404372" cy="3632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Models</a:t>
            </a:r>
          </a:p>
          <a:p>
            <a:r>
              <a:rPr lang="en-US" sz="1600" dirty="0"/>
              <a:t>Logistic Regression</a:t>
            </a:r>
          </a:p>
          <a:p>
            <a:r>
              <a:rPr lang="en-US" sz="1600" dirty="0"/>
              <a:t>AdaBoost</a:t>
            </a:r>
          </a:p>
          <a:p>
            <a:r>
              <a:rPr lang="en-US" sz="1600" dirty="0"/>
              <a:t>Random Forest</a:t>
            </a:r>
          </a:p>
          <a:p>
            <a:r>
              <a:rPr lang="en-US" sz="1600" dirty="0"/>
              <a:t>Neural Network</a:t>
            </a:r>
          </a:p>
          <a:p>
            <a:r>
              <a:rPr lang="en-US" sz="1600" dirty="0"/>
              <a:t>Extreme Gradient Boosting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Metrics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F1 weighted 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Recall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False Negative 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C4A2D6-C7D4-47EB-945C-4E2C6E020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4646"/>
              </p:ext>
            </p:extLst>
          </p:nvPr>
        </p:nvGraphicFramePr>
        <p:xfrm>
          <a:off x="5411147" y="1631272"/>
          <a:ext cx="6005185" cy="3595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37">
                  <a:extLst>
                    <a:ext uri="{9D8B030D-6E8A-4147-A177-3AD203B41FA5}">
                      <a16:colId xmlns:a16="http://schemas.microsoft.com/office/drawing/2014/main" val="632991217"/>
                    </a:ext>
                  </a:extLst>
                </a:gridCol>
                <a:gridCol w="1201037">
                  <a:extLst>
                    <a:ext uri="{9D8B030D-6E8A-4147-A177-3AD203B41FA5}">
                      <a16:colId xmlns:a16="http://schemas.microsoft.com/office/drawing/2014/main" val="2073220909"/>
                    </a:ext>
                  </a:extLst>
                </a:gridCol>
                <a:gridCol w="1201037">
                  <a:extLst>
                    <a:ext uri="{9D8B030D-6E8A-4147-A177-3AD203B41FA5}">
                      <a16:colId xmlns:a16="http://schemas.microsoft.com/office/drawing/2014/main" val="2419209509"/>
                    </a:ext>
                  </a:extLst>
                </a:gridCol>
                <a:gridCol w="1201037">
                  <a:extLst>
                    <a:ext uri="{9D8B030D-6E8A-4147-A177-3AD203B41FA5}">
                      <a16:colId xmlns:a16="http://schemas.microsoft.com/office/drawing/2014/main" val="3304565347"/>
                    </a:ext>
                  </a:extLst>
                </a:gridCol>
                <a:gridCol w="1201037">
                  <a:extLst>
                    <a:ext uri="{9D8B030D-6E8A-4147-A177-3AD203B41FA5}">
                      <a16:colId xmlns:a16="http://schemas.microsoft.com/office/drawing/2014/main" val="756741733"/>
                    </a:ext>
                  </a:extLst>
                </a:gridCol>
              </a:tblGrid>
              <a:tr h="604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 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False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57394"/>
                  </a:ext>
                </a:extLst>
              </a:tr>
              <a:tr h="604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ADASYN</a:t>
                      </a:r>
                    </a:p>
                    <a:p>
                      <a:pPr algn="ctr"/>
                      <a:r>
                        <a:rPr lang="en-US" sz="1600" dirty="0"/>
                        <a:t>Scaled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67620"/>
                  </a:ext>
                </a:extLst>
              </a:tr>
              <a:tr h="604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SMOTENC</a:t>
                      </a:r>
                    </a:p>
                    <a:p>
                      <a:pPr algn="ctr"/>
                      <a:r>
                        <a:rPr lang="en-US" sz="1600" dirty="0"/>
                        <a:t>Scaled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18644"/>
                  </a:ext>
                </a:extLst>
              </a:tr>
              <a:tr h="57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SMOTENC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134829"/>
                  </a:ext>
                </a:extLst>
              </a:tr>
              <a:tr h="604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SMOTENC</a:t>
                      </a:r>
                    </a:p>
                    <a:p>
                      <a:pPr algn="ctr"/>
                      <a:r>
                        <a:rPr lang="en-US" sz="1600" dirty="0"/>
                        <a:t>Scaled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726214"/>
                  </a:ext>
                </a:extLst>
              </a:tr>
              <a:tr h="604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XG-Boost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Under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02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4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5114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ROC-AUC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7D5FBA05-4741-49E9-9B2D-6A1A65709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95864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XG-Boost </a:t>
            </a:r>
          </a:p>
          <a:p>
            <a:endParaRPr lang="en-US" sz="1600" dirty="0"/>
          </a:p>
          <a:p>
            <a:r>
              <a:rPr lang="en-US" sz="1600" dirty="0"/>
              <a:t>Under-sampling</a:t>
            </a:r>
          </a:p>
          <a:p>
            <a:endParaRPr lang="en-US" sz="1600" dirty="0"/>
          </a:p>
          <a:p>
            <a:r>
              <a:rPr lang="en-US" sz="1600" dirty="0"/>
              <a:t>Resample Validation</a:t>
            </a:r>
          </a:p>
          <a:p>
            <a:endParaRPr lang="en-US" sz="1600" dirty="0"/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164308F-EF92-4771-864D-3356F1870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934" y="559730"/>
            <a:ext cx="7173174" cy="573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47188"/>
            <a:ext cx="3807547" cy="597840"/>
          </a:xfrm>
        </p:spPr>
        <p:txBody>
          <a:bodyPr>
            <a:normAutofit/>
          </a:bodyPr>
          <a:lstStyle/>
          <a:p>
            <a:r>
              <a:rPr lang="en-US" sz="3200" dirty="0"/>
              <a:t>Adaptive Boosting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7D5FBA05-4741-49E9-9B2D-6A1A65709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35" y="1041122"/>
            <a:ext cx="2865213" cy="3355817"/>
          </a:xfrm>
        </p:spPr>
        <p:txBody>
          <a:bodyPr>
            <a:normAutofit/>
          </a:bodyPr>
          <a:lstStyle/>
          <a:p>
            <a:r>
              <a:rPr lang="en-US" sz="1600" dirty="0"/>
              <a:t>6 Features</a:t>
            </a:r>
          </a:p>
          <a:p>
            <a:r>
              <a:rPr lang="en-US" sz="1600" dirty="0"/>
              <a:t>SMOTENC</a:t>
            </a:r>
          </a:p>
          <a:p>
            <a:r>
              <a:rPr lang="en-US" sz="1600" dirty="0"/>
              <a:t>71% validation on 5 Folds</a:t>
            </a:r>
          </a:p>
          <a:p>
            <a:endParaRPr lang="en-US" sz="1600" dirty="0"/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C51294E-81EF-4AE0-B9C3-D4B31DF79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974" y="1045028"/>
            <a:ext cx="5721531" cy="4767943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96A444-BD8F-4EFA-9880-77040960E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50829"/>
              </p:ext>
            </p:extLst>
          </p:nvPr>
        </p:nvGraphicFramePr>
        <p:xfrm>
          <a:off x="422631" y="3573979"/>
          <a:ext cx="364101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670">
                  <a:extLst>
                    <a:ext uri="{9D8B030D-6E8A-4147-A177-3AD203B41FA5}">
                      <a16:colId xmlns:a16="http://schemas.microsoft.com/office/drawing/2014/main" val="1384550004"/>
                    </a:ext>
                  </a:extLst>
                </a:gridCol>
                <a:gridCol w="1213670">
                  <a:extLst>
                    <a:ext uri="{9D8B030D-6E8A-4147-A177-3AD203B41FA5}">
                      <a16:colId xmlns:a16="http://schemas.microsoft.com/office/drawing/2014/main" val="2808477845"/>
                    </a:ext>
                  </a:extLst>
                </a:gridCol>
                <a:gridCol w="1213670">
                  <a:extLst>
                    <a:ext uri="{9D8B030D-6E8A-4147-A177-3AD203B41FA5}">
                      <a16:colId xmlns:a16="http://schemas.microsoft.com/office/drawing/2014/main" val="4294127544"/>
                    </a:ext>
                  </a:extLst>
                </a:gridCol>
              </a:tblGrid>
              <a:tr h="4578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 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1917"/>
                  </a:ext>
                </a:extLst>
              </a:tr>
              <a:tr h="2922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334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0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B0F-1F0C-4782-8CA4-36DEA42A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45" y="-97757"/>
            <a:ext cx="11503867" cy="728072"/>
          </a:xfrm>
        </p:spPr>
        <p:txBody>
          <a:bodyPr/>
          <a:lstStyle/>
          <a:p>
            <a:pPr algn="ctr"/>
            <a:r>
              <a:rPr lang="en-US" sz="2800" dirty="0"/>
              <a:t>Actual vs Predicted </a:t>
            </a:r>
            <a:r>
              <a:rPr lang="en-US" sz="2000" b="0" dirty="0"/>
              <a:t>(Investor’s Model)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8170DC-EFBD-4978-8BA6-297496D7C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86" y="630315"/>
            <a:ext cx="9290636" cy="619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49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AEC0-F6C4-4EBF-BF53-E75A9A30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A5AB-9B2A-492C-985A-4FB3F6035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59" y="2297747"/>
            <a:ext cx="3451447" cy="45602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Interest rate</a:t>
            </a:r>
          </a:p>
          <a:p>
            <a:pPr>
              <a:lnSpc>
                <a:spcPct val="150000"/>
              </a:lnSpc>
            </a:pPr>
            <a:r>
              <a:rPr lang="en-US" dirty="0"/>
              <a:t>Debt-to-limit </a:t>
            </a:r>
          </a:p>
          <a:p>
            <a:pPr>
              <a:lnSpc>
                <a:spcPct val="150000"/>
              </a:lnSpc>
            </a:pPr>
            <a:r>
              <a:rPr lang="en-US" dirty="0"/>
              <a:t>Total number of credit lines</a:t>
            </a:r>
          </a:p>
          <a:p>
            <a:pPr>
              <a:lnSpc>
                <a:spcPct val="150000"/>
              </a:lnSpc>
            </a:pPr>
            <a:r>
              <a:rPr lang="en-US" dirty="0"/>
              <a:t>Grade</a:t>
            </a:r>
          </a:p>
          <a:p>
            <a:pPr>
              <a:lnSpc>
                <a:spcPct val="150000"/>
              </a:lnSpc>
            </a:pPr>
            <a:r>
              <a:rPr lang="en-US" dirty="0"/>
              <a:t>Employment length</a:t>
            </a:r>
          </a:p>
          <a:p>
            <a:pPr>
              <a:lnSpc>
                <a:spcPct val="150000"/>
              </a:lnSpc>
            </a:pPr>
            <a:r>
              <a:rPr lang="en-US" dirty="0"/>
              <a:t>Debt-to-Income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8EA5F-5790-483A-A4C9-9B541CE75F50}"/>
              </a:ext>
            </a:extLst>
          </p:cNvPr>
          <p:cNvSpPr txBox="1"/>
          <p:nvPr/>
        </p:nvSpPr>
        <p:spPr>
          <a:xfrm>
            <a:off x="5362578" y="2442125"/>
            <a:ext cx="55235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Investor’s model: Adaptive Boosting </a:t>
            </a:r>
          </a:p>
          <a:p>
            <a:pPr marL="0" indent="0">
              <a:buNone/>
            </a:pPr>
            <a:r>
              <a:rPr lang="en-US" dirty="0"/>
              <a:t>Recall: 67%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$543 millions in investor’s return if the model applied in 2019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 is the trade-off between investor’s returns &amp; company profitability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2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19C6-B750-4ED9-A1BE-241E1714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A23E-ACBA-494C-9B07-9027EC5B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 more data.</a:t>
            </a:r>
          </a:p>
          <a:p>
            <a:r>
              <a:rPr lang="en-US" dirty="0"/>
              <a:t>US Unemployment rate (Micro).</a:t>
            </a:r>
          </a:p>
          <a:p>
            <a:r>
              <a:rPr lang="en-US" dirty="0"/>
              <a:t>US Federal Reserve Bank’s interest rates (Macro).</a:t>
            </a:r>
          </a:p>
          <a:p>
            <a:r>
              <a:rPr lang="en-US" dirty="0"/>
              <a:t>Reform the applicant’s verification process to improve data quality.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8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93B0-1F4F-426D-997A-84A53D0B3E5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9E48A-81A2-4BEF-9129-0CF74CADE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Background</a:t>
            </a:r>
          </a:p>
          <a:p>
            <a:r>
              <a:rPr lang="en-US" dirty="0"/>
              <a:t>Business Question/Data Question</a:t>
            </a:r>
          </a:p>
          <a:p>
            <a:r>
              <a:rPr lang="en-US" dirty="0"/>
              <a:t>Project Pipeline</a:t>
            </a:r>
          </a:p>
          <a:p>
            <a:r>
              <a:rPr lang="en-US" dirty="0"/>
              <a:t>Data insights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Conclusion/ Recommendation</a:t>
            </a:r>
          </a:p>
          <a:p>
            <a:r>
              <a:rPr lang="en-US" dirty="0"/>
              <a:t>Future Improvements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2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269D-C50F-45DD-BBCD-456082FA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Lending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0287-F815-43C5-A81A-15165E07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Lending Club is an American peer-to-peer lending company</a:t>
            </a:r>
          </a:p>
          <a:p>
            <a:r>
              <a:rPr lang="en-US" dirty="0"/>
              <a:t>A platform connecting borrower to investor</a:t>
            </a:r>
          </a:p>
          <a:p>
            <a:r>
              <a:rPr lang="en-US" dirty="0"/>
              <a:t>2019 </a:t>
            </a:r>
            <a:r>
              <a:rPr lang="en-US" b="1" dirty="0">
                <a:solidFill>
                  <a:schemeClr val="accent6"/>
                </a:solidFill>
              </a:rPr>
              <a:t>default rate </a:t>
            </a:r>
            <a:r>
              <a:rPr lang="en-US" dirty="0"/>
              <a:t>at 6.6%</a:t>
            </a:r>
          </a:p>
          <a:p>
            <a:r>
              <a:rPr lang="en-US" dirty="0"/>
              <a:t>Default wiped off </a:t>
            </a:r>
            <a:r>
              <a:rPr lang="en-US" b="1" dirty="0">
                <a:solidFill>
                  <a:schemeClr val="accent6"/>
                </a:solidFill>
              </a:rPr>
              <a:t>$811 millions </a:t>
            </a:r>
            <a:r>
              <a:rPr lang="en-US" dirty="0"/>
              <a:t>USD in 2019 for Lending Club’s investors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5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348-0F52-4236-BC12-56BA3E1E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9869-1D49-49D8-B3C7-EFC0D6194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How can we detect </a:t>
            </a:r>
            <a:r>
              <a:rPr lang="en-US" sz="2400" b="1" dirty="0">
                <a:solidFill>
                  <a:schemeClr val="accent6"/>
                </a:solidFill>
              </a:rPr>
              <a:t>DEFAULT Borrower </a:t>
            </a:r>
            <a:r>
              <a:rPr lang="en-US" sz="2400" dirty="0"/>
              <a:t>from loan application?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6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A6E5-9AD7-4C35-9EEA-BB3458B6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3F1D-F253-480B-9698-29A60925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factors indicated a Loan Default and what model could be used to effectively identify Default Borrower?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2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BE0D-099C-4A92-A209-7CA7E5FC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CECAA-7396-44F3-896D-A537A0D01860}"/>
              </a:ext>
            </a:extLst>
          </p:cNvPr>
          <p:cNvSpPr/>
          <p:nvPr/>
        </p:nvSpPr>
        <p:spPr>
          <a:xfrm>
            <a:off x="796196" y="3629849"/>
            <a:ext cx="1626581" cy="860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Acquisition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E69388-33EF-474A-AE4F-8CE82E364B88}"/>
              </a:ext>
            </a:extLst>
          </p:cNvPr>
          <p:cNvSpPr/>
          <p:nvPr/>
        </p:nvSpPr>
        <p:spPr>
          <a:xfrm>
            <a:off x="3049214" y="3629849"/>
            <a:ext cx="1626581" cy="860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D7AA39-F019-46CA-943D-9DCCED7E7D3F}"/>
              </a:ext>
            </a:extLst>
          </p:cNvPr>
          <p:cNvSpPr/>
          <p:nvPr/>
        </p:nvSpPr>
        <p:spPr>
          <a:xfrm>
            <a:off x="5377075" y="3646486"/>
            <a:ext cx="1765627" cy="860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14FCB6-A625-4FF0-8A77-72C9F1C02586}"/>
              </a:ext>
            </a:extLst>
          </p:cNvPr>
          <p:cNvSpPr/>
          <p:nvPr/>
        </p:nvSpPr>
        <p:spPr>
          <a:xfrm>
            <a:off x="7843983" y="3629849"/>
            <a:ext cx="1626581" cy="860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49287-4212-477A-8D62-3B6A7AA38930}"/>
              </a:ext>
            </a:extLst>
          </p:cNvPr>
          <p:cNvSpPr/>
          <p:nvPr/>
        </p:nvSpPr>
        <p:spPr>
          <a:xfrm>
            <a:off x="10097000" y="3629848"/>
            <a:ext cx="1626581" cy="860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61A8611-6247-4494-83A3-6BA301EDB8B9}"/>
              </a:ext>
            </a:extLst>
          </p:cNvPr>
          <p:cNvSpPr/>
          <p:nvPr/>
        </p:nvSpPr>
        <p:spPr>
          <a:xfrm>
            <a:off x="2609180" y="3948890"/>
            <a:ext cx="328473" cy="22194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BD13A4E-A225-406C-8D21-6B7F358BE0C2}"/>
              </a:ext>
            </a:extLst>
          </p:cNvPr>
          <p:cNvSpPr/>
          <p:nvPr/>
        </p:nvSpPr>
        <p:spPr>
          <a:xfrm>
            <a:off x="4899621" y="3948891"/>
            <a:ext cx="328473" cy="22194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B7FE5D3-846F-4F40-9918-8E555F55F9F6}"/>
              </a:ext>
            </a:extLst>
          </p:cNvPr>
          <p:cNvSpPr/>
          <p:nvPr/>
        </p:nvSpPr>
        <p:spPr>
          <a:xfrm>
            <a:off x="7329106" y="3948889"/>
            <a:ext cx="328473" cy="22194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7CC4160-EF2E-438C-AE6D-1E55A700AD4F}"/>
              </a:ext>
            </a:extLst>
          </p:cNvPr>
          <p:cNvSpPr/>
          <p:nvPr/>
        </p:nvSpPr>
        <p:spPr>
          <a:xfrm>
            <a:off x="9656968" y="3948888"/>
            <a:ext cx="328473" cy="22194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BB70-37CD-48AA-8EE1-0C53223B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978A-07A5-4324-9EB8-DA2D8445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Lending Club Loan Dataset</a:t>
            </a:r>
          </a:p>
          <a:p>
            <a:r>
              <a:rPr lang="en-US" dirty="0"/>
              <a:t>396,000 observations (2007-2016)</a:t>
            </a:r>
          </a:p>
          <a:p>
            <a:r>
              <a:rPr lang="en-US" dirty="0"/>
              <a:t>26 features (12 numeric, 14 object)</a:t>
            </a:r>
          </a:p>
          <a:p>
            <a:r>
              <a:rPr lang="en-US" dirty="0"/>
              <a:t>Imbalance Data (20%-80%)</a:t>
            </a:r>
          </a:p>
        </p:txBody>
      </p:sp>
    </p:spTree>
    <p:extLst>
      <p:ext uri="{BB962C8B-B14F-4D97-AF65-F5344CB8AC3E}">
        <p14:creationId xmlns:p14="http://schemas.microsoft.com/office/powerpoint/2010/main" val="298903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5114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Grade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2BBD74-6CF5-4B83-8E1F-6164E222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47" y="172212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Grade is based on credit scores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G-grade has 45% default rate</a:t>
            </a:r>
          </a:p>
          <a:p>
            <a:endParaRPr lang="en-US" sz="16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D11541-5A81-4219-9408-FF4400B6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09" y="1258529"/>
            <a:ext cx="5201447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4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582715"/>
          </a:xfrm>
        </p:spPr>
        <p:txBody>
          <a:bodyPr>
            <a:normAutofit/>
          </a:bodyPr>
          <a:lstStyle/>
          <a:p>
            <a:r>
              <a:rPr lang="en-US" sz="3200" dirty="0"/>
              <a:t>Purpose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2BBD74-6CF5-4B83-8E1F-6164E222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1258529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44817 unique purposes</a:t>
            </a:r>
          </a:p>
          <a:p>
            <a:endParaRPr lang="en-US" sz="1600" dirty="0"/>
          </a:p>
          <a:p>
            <a:r>
              <a:rPr lang="en-US" sz="1600" dirty="0"/>
              <a:t>Categories by most repeated words </a:t>
            </a:r>
          </a:p>
          <a:p>
            <a:endParaRPr lang="en-US" sz="1600" dirty="0"/>
          </a:p>
          <a:p>
            <a:r>
              <a:rPr lang="en-US" sz="1600" dirty="0"/>
              <a:t>4 Main Unique words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473324-4317-448B-9B2E-E88E729FA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09" y="1258529"/>
            <a:ext cx="5201447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353</Words>
  <Application>Microsoft Office PowerPoint</Application>
  <PresentationFormat>Widescreen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Gothic</vt:lpstr>
      <vt:lpstr>Wingdings</vt:lpstr>
      <vt:lpstr>Wingdings 2</vt:lpstr>
      <vt:lpstr>Quotable</vt:lpstr>
      <vt:lpstr>PowerPoint Presentation</vt:lpstr>
      <vt:lpstr>Agenda</vt:lpstr>
      <vt:lpstr>What is Lending Club</vt:lpstr>
      <vt:lpstr>Business Question</vt:lpstr>
      <vt:lpstr>Data Question</vt:lpstr>
      <vt:lpstr>Project Pipeline</vt:lpstr>
      <vt:lpstr>Dataset Summary</vt:lpstr>
      <vt:lpstr>Grade</vt:lpstr>
      <vt:lpstr>Purpose</vt:lpstr>
      <vt:lpstr>Distributions &amp; Summary Statistics</vt:lpstr>
      <vt:lpstr>Feature Selection</vt:lpstr>
      <vt:lpstr>Preprocessing</vt:lpstr>
      <vt:lpstr>Model Selection</vt:lpstr>
      <vt:lpstr>ROC-AUC</vt:lpstr>
      <vt:lpstr>Adaptive Boosting</vt:lpstr>
      <vt:lpstr>Actual vs Predicted (Investor’s Model)</vt:lpstr>
      <vt:lpstr>Conclusion/Recommendation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Khanh Nguyen</dc:creator>
  <cp:lastModifiedBy>Ricky Khanh Nguyen</cp:lastModifiedBy>
  <cp:revision>24</cp:revision>
  <dcterms:created xsi:type="dcterms:W3CDTF">2020-09-18T00:50:21Z</dcterms:created>
  <dcterms:modified xsi:type="dcterms:W3CDTF">2020-09-19T01:05:03Z</dcterms:modified>
</cp:coreProperties>
</file>