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63" r:id="rId3"/>
    <p:sldId id="257" r:id="rId4"/>
    <p:sldId id="259" r:id="rId5"/>
    <p:sldId id="260" r:id="rId6"/>
    <p:sldId id="261" r:id="rId7"/>
    <p:sldId id="258" r:id="rId8"/>
    <p:sldId id="265" r:id="rId9"/>
    <p:sldId id="266" r:id="rId10"/>
    <p:sldId id="267" r:id="rId11"/>
    <p:sldId id="269" r:id="rId12"/>
    <p:sldId id="285" r:id="rId13"/>
    <p:sldId id="286" r:id="rId14"/>
    <p:sldId id="287" r:id="rId15"/>
    <p:sldId id="288" r:id="rId16"/>
    <p:sldId id="262" r:id="rId17"/>
    <p:sldId id="281" r:id="rId18"/>
    <p:sldId id="276" r:id="rId19"/>
    <p:sldId id="273" r:id="rId20"/>
    <p:sldId id="274" r:id="rId21"/>
    <p:sldId id="279" r:id="rId22"/>
    <p:sldId id="283" r:id="rId23"/>
    <p:sldId id="284" r:id="rId24"/>
    <p:sldId id="282" r:id="rId25"/>
    <p:sldId id="272" r:id="rId26"/>
    <p:sldId id="27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314D"/>
    <a:srgbClr val="044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02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A55-6225-4232-8EAE-361D9B73FFE0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AD7-2962-4394-ADEC-025A980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9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A55-6225-4232-8EAE-361D9B73FFE0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AD7-2962-4394-ADEC-025A980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5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A55-6225-4232-8EAE-361D9B73FFE0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AD7-2962-4394-ADEC-025A980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0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A55-6225-4232-8EAE-361D9B73FFE0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AD7-2962-4394-ADEC-025A980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47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A55-6225-4232-8EAE-361D9B73FFE0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AD7-2962-4394-ADEC-025A980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98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A55-6225-4232-8EAE-361D9B73FFE0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AD7-2962-4394-ADEC-025A980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4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A55-6225-4232-8EAE-361D9B73FFE0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AD7-2962-4394-ADEC-025A980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A55-6225-4232-8EAE-361D9B73FFE0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AD7-2962-4394-ADEC-025A980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1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A55-6225-4232-8EAE-361D9B73FFE0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AD7-2962-4394-ADEC-025A980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0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A55-6225-4232-8EAE-361D9B73FFE0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AD7-2962-4394-ADEC-025A980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3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A55-6225-4232-8EAE-361D9B73FFE0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AD7-2962-4394-ADEC-025A980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5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A55-6225-4232-8EAE-361D9B73FFE0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AD7-2962-4394-ADEC-025A980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8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A55-6225-4232-8EAE-361D9B73FFE0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AD7-2962-4394-ADEC-025A980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6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EDE8A55-6225-4232-8EAE-361D9B73FFE0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AC0DAD7-2962-4394-ADEC-025A980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EDE8A55-6225-4232-8EAE-361D9B73FFE0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AC0DAD7-2962-4394-ADEC-025A980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82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B490EE-680C-4ADA-B7C3-E6A4F35535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Predictive Model &amp; Present by Ricky Nguyen</a:t>
            </a:r>
          </a:p>
          <a:p>
            <a:r>
              <a:rPr lang="en-US" dirty="0"/>
              <a:t>19/9/2020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22DE8FB-9EDD-462F-8504-7EAB23FD9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42912"/>
            <a:ext cx="7315200" cy="298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48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AD21EC9-9707-4723-8447-0D7FA381B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AABA95AA-8869-4123-BB01-8C85EFDF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799B7-92CF-4FDA-BA93-DD3AA0F7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51145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Grade cont.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2BBD74-6CF5-4B83-8E1F-6164E222A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624" y="95864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dirty="0"/>
              <a:t>G-grade has 45% default rate</a:t>
            </a:r>
          </a:p>
          <a:p>
            <a:endParaRPr lang="en-US" sz="1600" dirty="0"/>
          </a:p>
          <a:p>
            <a:r>
              <a:rPr lang="en-US" sz="1600" dirty="0"/>
              <a:t>G-grade has highest interest rate 30.99%</a:t>
            </a:r>
          </a:p>
          <a:p>
            <a:endParaRPr lang="en-US" sz="1600" dirty="0"/>
          </a:p>
        </p:txBody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68102155-1621-4AE4-8DD3-7730E2FFD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D11541-5A81-4219-9408-FF4400B6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409" y="1258529"/>
            <a:ext cx="5201447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4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AD21EC9-9707-4723-8447-0D7FA381B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AABA95AA-8869-4123-BB01-8C85EFDF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799B7-92CF-4FDA-BA93-DD3AA0F7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582715"/>
          </a:xfrm>
        </p:spPr>
        <p:txBody>
          <a:bodyPr>
            <a:normAutofit/>
          </a:bodyPr>
          <a:lstStyle/>
          <a:p>
            <a:r>
              <a:rPr lang="en-US" sz="3200" dirty="0"/>
              <a:t>Purpose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2BBD74-6CF5-4B83-8E1F-6164E222A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1258529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dirty="0"/>
              <a:t>44817 unique purposes</a:t>
            </a:r>
          </a:p>
          <a:p>
            <a:endParaRPr lang="en-US" sz="1600" dirty="0"/>
          </a:p>
          <a:p>
            <a:r>
              <a:rPr lang="en-US" sz="1600" dirty="0"/>
              <a:t>Categories by most repeated words </a:t>
            </a:r>
          </a:p>
          <a:p>
            <a:endParaRPr lang="en-US" sz="1600" dirty="0"/>
          </a:p>
          <a:p>
            <a:r>
              <a:rPr lang="en-US" sz="1600" dirty="0"/>
              <a:t>4 Main Unique words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68102155-1621-4AE4-8DD3-7730E2FFD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473324-4317-448B-9B2E-E88E729FA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409" y="1258529"/>
            <a:ext cx="5201447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007BDBEC-EC36-4734-B516-663EEBCD5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8" name="Freeform 23">
            <a:extLst>
              <a:ext uri="{FF2B5EF4-FFF2-40B4-BE49-F238E27FC236}">
                <a16:creationId xmlns:a16="http://schemas.microsoft.com/office/drawing/2014/main" id="{888B4357-0429-4651-AF18-8561664DC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799B7-92CF-4FDA-BA93-DD3AA0F7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 dirty="0"/>
              <a:t>Debt-to-limit</a:t>
            </a:r>
          </a:p>
        </p:txBody>
      </p:sp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89C2471B-29A7-4693-B760-8268D8AD5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dirty="0"/>
              <a:t>High debt-to-limit leads to default</a:t>
            </a:r>
          </a:p>
        </p:txBody>
      </p:sp>
      <p:sp>
        <p:nvSpPr>
          <p:cNvPr id="60" name="Rounded Rectangle 17">
            <a:extLst>
              <a:ext uri="{FF2B5EF4-FFF2-40B4-BE49-F238E27FC236}">
                <a16:creationId xmlns:a16="http://schemas.microsoft.com/office/drawing/2014/main" id="{86558211-00D9-48F0-AE94-B95B15282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B784D5-C51D-4215-9EA0-C2A8D70124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3" r="-1" b="2994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81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007BDBEC-EC36-4734-B516-663EEBCD5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8" name="Freeform 23">
            <a:extLst>
              <a:ext uri="{FF2B5EF4-FFF2-40B4-BE49-F238E27FC236}">
                <a16:creationId xmlns:a16="http://schemas.microsoft.com/office/drawing/2014/main" id="{888B4357-0429-4651-AF18-8561664DC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799B7-92CF-4FDA-BA93-DD3AA0F7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 dirty="0"/>
              <a:t>Credit Lines</a:t>
            </a:r>
          </a:p>
        </p:txBody>
      </p:sp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F084CF3B-6ECC-49D9-8D71-803402194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dirty="0"/>
              <a:t>Majority of default’s borrowers have over 20 available open credit lines </a:t>
            </a:r>
          </a:p>
        </p:txBody>
      </p:sp>
      <p:sp>
        <p:nvSpPr>
          <p:cNvPr id="60" name="Rounded Rectangle 17">
            <a:extLst>
              <a:ext uri="{FF2B5EF4-FFF2-40B4-BE49-F238E27FC236}">
                <a16:creationId xmlns:a16="http://schemas.microsoft.com/office/drawing/2014/main" id="{86558211-00D9-48F0-AE94-B95B15282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7DF1BA-FBFF-4CEC-8B9B-02F3D4B67E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009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21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007BDBEC-EC36-4734-B516-663EEBCD5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7" name="Freeform 23">
            <a:extLst>
              <a:ext uri="{FF2B5EF4-FFF2-40B4-BE49-F238E27FC236}">
                <a16:creationId xmlns:a16="http://schemas.microsoft.com/office/drawing/2014/main" id="{888B4357-0429-4651-AF18-8561664DC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799B7-92CF-4FDA-BA93-DD3AA0F7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 dirty="0"/>
              <a:t>Debt-to-income</a:t>
            </a:r>
          </a:p>
        </p:txBody>
      </p:sp>
      <p:sp>
        <p:nvSpPr>
          <p:cNvPr id="49" name="Rounded Rectangle 17">
            <a:extLst>
              <a:ext uri="{FF2B5EF4-FFF2-40B4-BE49-F238E27FC236}">
                <a16:creationId xmlns:a16="http://schemas.microsoft.com/office/drawing/2014/main" id="{86558211-00D9-48F0-AE94-B95B15282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7EAF6FB6-0624-4CB3-A458-BF1F96B89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512" y="1101606"/>
            <a:ext cx="5818487" cy="4654788"/>
          </a:xfrm>
        </p:spPr>
      </p:pic>
    </p:spTree>
    <p:extLst>
      <p:ext uri="{BB962C8B-B14F-4D97-AF65-F5344CB8AC3E}">
        <p14:creationId xmlns:p14="http://schemas.microsoft.com/office/powerpoint/2010/main" val="1111951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007BDBEC-EC36-4734-B516-663EEBCD5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7" name="Freeform 23">
            <a:extLst>
              <a:ext uri="{FF2B5EF4-FFF2-40B4-BE49-F238E27FC236}">
                <a16:creationId xmlns:a16="http://schemas.microsoft.com/office/drawing/2014/main" id="{888B4357-0429-4651-AF18-8561664DC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799B7-92CF-4FDA-BA93-DD3AA0F7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 dirty="0"/>
              <a:t>Interest Rate</a:t>
            </a:r>
          </a:p>
        </p:txBody>
      </p:sp>
      <p:sp>
        <p:nvSpPr>
          <p:cNvPr id="49" name="Rounded Rectangle 17">
            <a:extLst>
              <a:ext uri="{FF2B5EF4-FFF2-40B4-BE49-F238E27FC236}">
                <a16:creationId xmlns:a16="http://schemas.microsoft.com/office/drawing/2014/main" id="{86558211-00D9-48F0-AE94-B95B15282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5D19BBA8-7472-4CB8-AA8A-C1D6CBCB3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651" y="1055002"/>
            <a:ext cx="5934993" cy="4747995"/>
          </a:xfrm>
        </p:spPr>
      </p:pic>
    </p:spTree>
    <p:extLst>
      <p:ext uri="{BB962C8B-B14F-4D97-AF65-F5344CB8AC3E}">
        <p14:creationId xmlns:p14="http://schemas.microsoft.com/office/powerpoint/2010/main" val="609811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7B0F-1F0C-4782-8CA4-36DEA42A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945" y="-97757"/>
            <a:ext cx="11512744" cy="970450"/>
          </a:xfrm>
        </p:spPr>
        <p:txBody>
          <a:bodyPr/>
          <a:lstStyle/>
          <a:p>
            <a:pPr algn="ctr"/>
            <a:r>
              <a:rPr lang="en-US" sz="3600" dirty="0"/>
              <a:t>Distributions &amp; Summary Statistics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1255950-A745-4977-91AA-6E0E14229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436" y="974294"/>
            <a:ext cx="5407892" cy="51486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F5DDB6-A3DF-491A-B354-0CFC351B7361}"/>
              </a:ext>
            </a:extLst>
          </p:cNvPr>
          <p:cNvSpPr txBox="1"/>
          <p:nvPr/>
        </p:nvSpPr>
        <p:spPr>
          <a:xfrm>
            <a:off x="5142345" y="6224545"/>
            <a:ext cx="237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 Status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8AFE35-DFDA-4E32-9B95-898E75A75870}"/>
              </a:ext>
            </a:extLst>
          </p:cNvPr>
          <p:cNvSpPr txBox="1"/>
          <p:nvPr/>
        </p:nvSpPr>
        <p:spPr>
          <a:xfrm rot="16200000">
            <a:off x="1754910" y="2983345"/>
            <a:ext cx="145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625997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BB70-37CD-48AA-8EE1-0C53223B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8978A-07A5-4324-9EB8-DA2D84455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Data:</a:t>
            </a:r>
          </a:p>
          <a:p>
            <a:r>
              <a:rPr lang="en-US" dirty="0"/>
              <a:t>Grade G has 45% default rate </a:t>
            </a:r>
          </a:p>
          <a:p>
            <a:r>
              <a:rPr lang="en-US" dirty="0"/>
              <a:t>Majority of default is from Grade C</a:t>
            </a:r>
          </a:p>
          <a:p>
            <a:r>
              <a:rPr lang="en-US" dirty="0"/>
              <a:t>High chances of default if debt-to-limit above 50%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Behaviors:</a:t>
            </a:r>
          </a:p>
          <a:p>
            <a:r>
              <a:rPr lang="en-US" dirty="0"/>
              <a:t>Low employment length + consolidation purpose = likely to default </a:t>
            </a:r>
          </a:p>
          <a:p>
            <a:r>
              <a:rPr lang="en-US" dirty="0"/>
              <a:t>High debt-to-limit ratio + many credit lines = extremely likely to default</a:t>
            </a:r>
          </a:p>
          <a:p>
            <a:r>
              <a:rPr lang="en-US" dirty="0"/>
              <a:t>Applicant tends to make up their annual income intentionally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13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AD21EC9-9707-4723-8447-0D7FA381B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AABA95AA-8869-4123-BB01-8C85EFDF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799B7-92CF-4FDA-BA93-DD3AA0F7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447188"/>
            <a:ext cx="3755281" cy="57028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Feature Selection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2BBD74-6CF5-4B83-8E1F-6164E222A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4" y="81652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dirty="0"/>
              <a:t>Correlation to Target</a:t>
            </a:r>
          </a:p>
          <a:p>
            <a:endParaRPr lang="en-US" sz="1600" dirty="0"/>
          </a:p>
          <a:p>
            <a:r>
              <a:rPr lang="en-US" sz="1600" dirty="0"/>
              <a:t>Correlation between features</a:t>
            </a:r>
          </a:p>
          <a:p>
            <a:endParaRPr lang="en-US" sz="1600" dirty="0"/>
          </a:p>
          <a:p>
            <a:r>
              <a:rPr lang="en-US" sz="1600" dirty="0"/>
              <a:t>9 Features Selected</a:t>
            </a:r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68102155-1621-4AE4-8DD3-7730E2FFD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46FDA-A016-4E64-A672-45A7AA8DA032}"/>
              </a:ext>
            </a:extLst>
          </p:cNvPr>
          <p:cNvSpPr txBox="1"/>
          <p:nvPr/>
        </p:nvSpPr>
        <p:spPr>
          <a:xfrm>
            <a:off x="7282586" y="248954"/>
            <a:ext cx="245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Pearson Correlation between features</a:t>
            </a:r>
          </a:p>
        </p:txBody>
      </p:sp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D77731E-BBF6-4ED5-A8D7-2F5B1C498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05" y="1017470"/>
            <a:ext cx="5787670" cy="482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AD21EC9-9707-4723-8447-0D7FA381B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AABA95AA-8869-4123-BB01-8C85EFDF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799B7-92CF-4FDA-BA93-DD3AA0F7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581592"/>
          </a:xfrm>
        </p:spPr>
        <p:txBody>
          <a:bodyPr>
            <a:normAutofit/>
          </a:bodyPr>
          <a:lstStyle/>
          <a:p>
            <a:r>
              <a:rPr lang="en-US" sz="3200" dirty="0"/>
              <a:t>Preprocessing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2BBD74-6CF5-4B83-8E1F-6164E222A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1475968"/>
            <a:ext cx="3404372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Scaling</a:t>
            </a:r>
          </a:p>
          <a:p>
            <a:r>
              <a:rPr lang="en-US" sz="1600" dirty="0"/>
              <a:t>Robust Scaler</a:t>
            </a:r>
          </a:p>
          <a:p>
            <a:r>
              <a:rPr lang="en-US" sz="1600" dirty="0"/>
              <a:t>Standardization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Sampling</a:t>
            </a:r>
          </a:p>
          <a:p>
            <a:r>
              <a:rPr lang="en-US" sz="1600" dirty="0"/>
              <a:t>SMOTENC</a:t>
            </a:r>
          </a:p>
          <a:p>
            <a:r>
              <a:rPr lang="en-US" sz="1600" dirty="0"/>
              <a:t>ADASYN</a:t>
            </a:r>
          </a:p>
          <a:p>
            <a:r>
              <a:rPr lang="en-US" sz="1600" dirty="0"/>
              <a:t>Under-sampling</a:t>
            </a:r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68102155-1621-4AE4-8DD3-7730E2FFD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25B0FDF-91FE-4B20-BBC5-D8FB2D6BD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450" y="1028780"/>
            <a:ext cx="4870580" cy="487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5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93B0-1F4F-426D-997A-84A53D0B3E5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9E48A-81A2-4BEF-9129-0CF74CADE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Company Background</a:t>
            </a:r>
          </a:p>
          <a:p>
            <a:r>
              <a:rPr lang="en-US" dirty="0"/>
              <a:t>Business Question/Data Question</a:t>
            </a:r>
          </a:p>
          <a:p>
            <a:r>
              <a:rPr lang="en-US" dirty="0"/>
              <a:t>Project Pipeline</a:t>
            </a:r>
          </a:p>
          <a:p>
            <a:r>
              <a:rPr lang="en-US" dirty="0"/>
              <a:t>Data insights</a:t>
            </a:r>
          </a:p>
          <a:p>
            <a:r>
              <a:rPr lang="en-US" dirty="0"/>
              <a:t>Modelling</a:t>
            </a:r>
          </a:p>
          <a:p>
            <a:r>
              <a:rPr lang="en-US" dirty="0"/>
              <a:t>Conclusion/ Recommendation</a:t>
            </a:r>
          </a:p>
          <a:p>
            <a:r>
              <a:rPr lang="en-US" dirty="0"/>
              <a:t>Future Improvements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20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AD21EC9-9707-4723-8447-0D7FA381B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AABA95AA-8869-4123-BB01-8C85EFDF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799B7-92CF-4FDA-BA93-DD3AA0F7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51145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Model Selection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2BBD74-6CF5-4B83-8E1F-6164E222A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668" y="1594528"/>
            <a:ext cx="3404372" cy="3632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/>
              <a:t>Models</a:t>
            </a:r>
          </a:p>
          <a:p>
            <a:r>
              <a:rPr lang="en-US" sz="1600" dirty="0"/>
              <a:t>Logistic Regression</a:t>
            </a:r>
          </a:p>
          <a:p>
            <a:r>
              <a:rPr lang="en-US" sz="1600" dirty="0"/>
              <a:t>AdaBoost</a:t>
            </a:r>
          </a:p>
          <a:p>
            <a:r>
              <a:rPr lang="en-US" sz="1600" dirty="0"/>
              <a:t>Random Forest</a:t>
            </a:r>
          </a:p>
          <a:p>
            <a:r>
              <a:rPr lang="en-US" sz="1600" dirty="0"/>
              <a:t>Neural Network</a:t>
            </a:r>
          </a:p>
          <a:p>
            <a:r>
              <a:rPr lang="en-US" sz="1600" dirty="0"/>
              <a:t>Extreme Gradient Boosting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Metrics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F1 weighted 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Recall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False Negative </a:t>
            </a:r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68102155-1621-4AE4-8DD3-7730E2FFD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1C4A2D6-C7D4-47EB-945C-4E2C6E020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84646"/>
              </p:ext>
            </p:extLst>
          </p:nvPr>
        </p:nvGraphicFramePr>
        <p:xfrm>
          <a:off x="5411147" y="1631272"/>
          <a:ext cx="6005185" cy="3595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037">
                  <a:extLst>
                    <a:ext uri="{9D8B030D-6E8A-4147-A177-3AD203B41FA5}">
                      <a16:colId xmlns:a16="http://schemas.microsoft.com/office/drawing/2014/main" val="632991217"/>
                    </a:ext>
                  </a:extLst>
                </a:gridCol>
                <a:gridCol w="1201037">
                  <a:extLst>
                    <a:ext uri="{9D8B030D-6E8A-4147-A177-3AD203B41FA5}">
                      <a16:colId xmlns:a16="http://schemas.microsoft.com/office/drawing/2014/main" val="2073220909"/>
                    </a:ext>
                  </a:extLst>
                </a:gridCol>
                <a:gridCol w="1201037">
                  <a:extLst>
                    <a:ext uri="{9D8B030D-6E8A-4147-A177-3AD203B41FA5}">
                      <a16:colId xmlns:a16="http://schemas.microsoft.com/office/drawing/2014/main" val="2419209509"/>
                    </a:ext>
                  </a:extLst>
                </a:gridCol>
                <a:gridCol w="1201037">
                  <a:extLst>
                    <a:ext uri="{9D8B030D-6E8A-4147-A177-3AD203B41FA5}">
                      <a16:colId xmlns:a16="http://schemas.microsoft.com/office/drawing/2014/main" val="3304565347"/>
                    </a:ext>
                  </a:extLst>
                </a:gridCol>
                <a:gridCol w="1201037">
                  <a:extLst>
                    <a:ext uri="{9D8B030D-6E8A-4147-A177-3AD203B41FA5}">
                      <a16:colId xmlns:a16="http://schemas.microsoft.com/office/drawing/2014/main" val="756741733"/>
                    </a:ext>
                  </a:extLst>
                </a:gridCol>
              </a:tblGrid>
              <a:tr h="6049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F1 Weighted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False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357394"/>
                  </a:ext>
                </a:extLst>
              </a:tr>
              <a:tr h="6049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ADASYN</a:t>
                      </a:r>
                    </a:p>
                    <a:p>
                      <a:pPr algn="ctr"/>
                      <a:r>
                        <a:rPr lang="en-US" sz="1600" dirty="0"/>
                        <a:t>Scaled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5329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567620"/>
                  </a:ext>
                </a:extLst>
              </a:tr>
              <a:tr h="6049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SMOTENC</a:t>
                      </a:r>
                    </a:p>
                    <a:p>
                      <a:pPr algn="ctr"/>
                      <a:r>
                        <a:rPr lang="en-US" sz="1600" dirty="0"/>
                        <a:t>Scaled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5516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718644"/>
                  </a:ext>
                </a:extLst>
              </a:tr>
              <a:tr h="57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SMOTENC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9702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134829"/>
                  </a:ext>
                </a:extLst>
              </a:tr>
              <a:tr h="6049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SMOTENC</a:t>
                      </a:r>
                    </a:p>
                    <a:p>
                      <a:pPr algn="ctr"/>
                      <a:r>
                        <a:rPr lang="en-US" sz="1600" dirty="0"/>
                        <a:t>Scaled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5474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726214"/>
                  </a:ext>
                </a:extLst>
              </a:tr>
              <a:tr h="6049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XG-Boost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Under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602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485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AD21EC9-9707-4723-8447-0D7FA381B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23">
            <a:extLst>
              <a:ext uri="{FF2B5EF4-FFF2-40B4-BE49-F238E27FC236}">
                <a16:creationId xmlns:a16="http://schemas.microsoft.com/office/drawing/2014/main" id="{AABA95AA-8869-4123-BB01-8C85EFDF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799B7-92CF-4FDA-BA93-DD3AA0F7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51145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ROC-AUC</a:t>
            </a:r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7D5FBA05-4741-49E9-9B2D-6A1A65709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95864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dirty="0"/>
              <a:t>XG-Boost </a:t>
            </a:r>
          </a:p>
          <a:p>
            <a:endParaRPr lang="en-US" sz="1600" dirty="0"/>
          </a:p>
          <a:p>
            <a:r>
              <a:rPr lang="en-US" sz="1600" dirty="0"/>
              <a:t>Under-sampling</a:t>
            </a:r>
          </a:p>
          <a:p>
            <a:endParaRPr lang="en-US" sz="1600" dirty="0"/>
          </a:p>
          <a:p>
            <a:r>
              <a:rPr lang="en-US" sz="1600" dirty="0"/>
              <a:t>Resample Validation</a:t>
            </a:r>
          </a:p>
          <a:p>
            <a:endParaRPr lang="en-US" sz="1600" dirty="0"/>
          </a:p>
        </p:txBody>
      </p:sp>
      <p:sp>
        <p:nvSpPr>
          <p:cNvPr id="38" name="Rounded Rectangle 17">
            <a:extLst>
              <a:ext uri="{FF2B5EF4-FFF2-40B4-BE49-F238E27FC236}">
                <a16:creationId xmlns:a16="http://schemas.microsoft.com/office/drawing/2014/main" id="{68102155-1621-4AE4-8DD3-7730E2FFD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0164308F-EF92-4771-864D-3356F1870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934" y="559730"/>
            <a:ext cx="7173174" cy="573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AD21EC9-9707-4723-8447-0D7FA381B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6" name="Freeform 23">
            <a:extLst>
              <a:ext uri="{FF2B5EF4-FFF2-40B4-BE49-F238E27FC236}">
                <a16:creationId xmlns:a16="http://schemas.microsoft.com/office/drawing/2014/main" id="{AABA95AA-8869-4123-BB01-8C85EFDF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799B7-92CF-4FDA-BA93-DD3AA0F7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447188"/>
            <a:ext cx="3807547" cy="597840"/>
          </a:xfrm>
        </p:spPr>
        <p:txBody>
          <a:bodyPr>
            <a:normAutofit/>
          </a:bodyPr>
          <a:lstStyle/>
          <a:p>
            <a:r>
              <a:rPr lang="en-US" sz="3200" dirty="0"/>
              <a:t>Adaptive Boosting</a:t>
            </a:r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7D5FBA05-4741-49E9-9B2D-6A1A65709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635" y="1041122"/>
            <a:ext cx="2865213" cy="3355817"/>
          </a:xfrm>
        </p:spPr>
        <p:txBody>
          <a:bodyPr>
            <a:normAutofit/>
          </a:bodyPr>
          <a:lstStyle/>
          <a:p>
            <a:r>
              <a:rPr lang="en-US" sz="1600" dirty="0"/>
              <a:t>6 Features</a:t>
            </a:r>
          </a:p>
          <a:p>
            <a:r>
              <a:rPr lang="en-US" sz="1600" dirty="0"/>
              <a:t>SMOTENC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8" name="Rounded Rectangle 17">
            <a:extLst>
              <a:ext uri="{FF2B5EF4-FFF2-40B4-BE49-F238E27FC236}">
                <a16:creationId xmlns:a16="http://schemas.microsoft.com/office/drawing/2014/main" id="{68102155-1621-4AE4-8DD3-7730E2FFD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C51294E-81EF-4AE0-B9C3-D4B31DF79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974" y="1045028"/>
            <a:ext cx="5721531" cy="4767943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996A444-BD8F-4EFA-9880-77040960E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950829"/>
              </p:ext>
            </p:extLst>
          </p:nvPr>
        </p:nvGraphicFramePr>
        <p:xfrm>
          <a:off x="422631" y="3573979"/>
          <a:ext cx="364101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670">
                  <a:extLst>
                    <a:ext uri="{9D8B030D-6E8A-4147-A177-3AD203B41FA5}">
                      <a16:colId xmlns:a16="http://schemas.microsoft.com/office/drawing/2014/main" val="1384550004"/>
                    </a:ext>
                  </a:extLst>
                </a:gridCol>
                <a:gridCol w="1213670">
                  <a:extLst>
                    <a:ext uri="{9D8B030D-6E8A-4147-A177-3AD203B41FA5}">
                      <a16:colId xmlns:a16="http://schemas.microsoft.com/office/drawing/2014/main" val="2808477845"/>
                    </a:ext>
                  </a:extLst>
                </a:gridCol>
                <a:gridCol w="1213670">
                  <a:extLst>
                    <a:ext uri="{9D8B030D-6E8A-4147-A177-3AD203B41FA5}">
                      <a16:colId xmlns:a16="http://schemas.microsoft.com/office/drawing/2014/main" val="4294127544"/>
                    </a:ext>
                  </a:extLst>
                </a:gridCol>
              </a:tblGrid>
              <a:tr h="4578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F1 Weighted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51917"/>
                  </a:ext>
                </a:extLst>
              </a:tr>
              <a:tr h="2922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334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0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DCA7-E1C5-486F-AF19-D2F13B92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9E17F-737A-4664-9A71-9FF0979C5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5-folds Cross Validation Score: 71% </a:t>
            </a:r>
            <a:r>
              <a:rPr lang="en-US" dirty="0" err="1"/>
              <a:t>auc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697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7B0F-1F0C-4782-8CA4-36DEA42A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945" y="-97757"/>
            <a:ext cx="11503867" cy="728072"/>
          </a:xfrm>
        </p:spPr>
        <p:txBody>
          <a:bodyPr/>
          <a:lstStyle/>
          <a:p>
            <a:pPr algn="ctr"/>
            <a:r>
              <a:rPr lang="en-US" sz="2800" dirty="0"/>
              <a:t>Actual vs Predicted </a:t>
            </a:r>
            <a:r>
              <a:rPr lang="en-US" sz="2000" b="0" dirty="0"/>
              <a:t>(Investor’s Model)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8170DC-EFBD-4978-8BA6-297496D7C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86" y="630315"/>
            <a:ext cx="9290636" cy="619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49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7AEC0-F6C4-4EBF-BF53-E75A9A30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Conclusion/Recommendation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EA5AB-9B2A-492C-985A-4FB3F6035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59" y="2297747"/>
            <a:ext cx="3451447" cy="45602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Interest rate</a:t>
            </a:r>
          </a:p>
          <a:p>
            <a:pPr>
              <a:lnSpc>
                <a:spcPct val="150000"/>
              </a:lnSpc>
            </a:pPr>
            <a:r>
              <a:rPr lang="en-US" dirty="0"/>
              <a:t>Debt-to-limit </a:t>
            </a:r>
          </a:p>
          <a:p>
            <a:pPr>
              <a:lnSpc>
                <a:spcPct val="150000"/>
              </a:lnSpc>
            </a:pPr>
            <a:r>
              <a:rPr lang="en-US" dirty="0"/>
              <a:t>Total number of credit lines</a:t>
            </a:r>
          </a:p>
          <a:p>
            <a:pPr>
              <a:lnSpc>
                <a:spcPct val="150000"/>
              </a:lnSpc>
            </a:pPr>
            <a:r>
              <a:rPr lang="en-US" dirty="0"/>
              <a:t>Grade</a:t>
            </a:r>
          </a:p>
          <a:p>
            <a:pPr>
              <a:lnSpc>
                <a:spcPct val="150000"/>
              </a:lnSpc>
            </a:pPr>
            <a:r>
              <a:rPr lang="en-US" dirty="0"/>
              <a:t>Employment length</a:t>
            </a:r>
          </a:p>
          <a:p>
            <a:pPr>
              <a:lnSpc>
                <a:spcPct val="150000"/>
              </a:lnSpc>
            </a:pPr>
            <a:r>
              <a:rPr lang="en-US" dirty="0"/>
              <a:t>Debt-to-Income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8EA5F-5790-483A-A4C9-9B541CE75F50}"/>
              </a:ext>
            </a:extLst>
          </p:cNvPr>
          <p:cNvSpPr txBox="1"/>
          <p:nvPr/>
        </p:nvSpPr>
        <p:spPr>
          <a:xfrm>
            <a:off x="5362578" y="2442125"/>
            <a:ext cx="55235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Investor’s model: Adaptive Boosting </a:t>
            </a:r>
          </a:p>
          <a:p>
            <a:pPr marL="0" indent="0">
              <a:buNone/>
            </a:pPr>
            <a:r>
              <a:rPr lang="en-US" dirty="0"/>
              <a:t>Recall: 67%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$543 millions in investor’s return if the model applied in 2019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It is the trade-off between investor’s returns &amp; company profitability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2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19C6-B750-4ED9-A1BE-241E1714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EA23E-ACBA-494C-9B07-9027EC5B6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Acquire more data.</a:t>
            </a:r>
          </a:p>
          <a:p>
            <a:r>
              <a:rPr lang="en-US" dirty="0"/>
              <a:t>US Unemployment rate (Micro).</a:t>
            </a:r>
          </a:p>
          <a:p>
            <a:r>
              <a:rPr lang="en-US" dirty="0"/>
              <a:t>US Federal Reserve Bank’s interest rates (Macro).</a:t>
            </a:r>
          </a:p>
          <a:p>
            <a:r>
              <a:rPr lang="en-US" dirty="0"/>
              <a:t>Reform the applicant’s verification process to improve data quality.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8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7269D-C50F-45DD-BBCD-456082FAF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Lending Club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0287-F815-43C5-A81A-15165E07E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Lending Club is an American peer-to-peer lending company</a:t>
            </a:r>
          </a:p>
          <a:p>
            <a:r>
              <a:rPr lang="en-US" dirty="0"/>
              <a:t>A platform connecting borrower to investor</a:t>
            </a:r>
          </a:p>
          <a:p>
            <a:r>
              <a:rPr lang="en-US" dirty="0"/>
              <a:t>50 Billion USD borrowed</a:t>
            </a:r>
          </a:p>
          <a:p>
            <a:r>
              <a:rPr lang="en-US" dirty="0"/>
              <a:t>3 Million Customers</a:t>
            </a:r>
          </a:p>
          <a:p>
            <a:r>
              <a:rPr lang="en-US" dirty="0"/>
              <a:t>2019 </a:t>
            </a:r>
            <a:r>
              <a:rPr lang="en-US" b="1" dirty="0">
                <a:solidFill>
                  <a:schemeClr val="accent6"/>
                </a:solidFill>
              </a:rPr>
              <a:t>default rate </a:t>
            </a:r>
            <a:r>
              <a:rPr lang="en-US" dirty="0"/>
              <a:t>at 6.6%</a:t>
            </a:r>
          </a:p>
          <a:p>
            <a:r>
              <a:rPr lang="en-US" dirty="0"/>
              <a:t>Default wiped off </a:t>
            </a:r>
            <a:r>
              <a:rPr lang="en-US" b="1" dirty="0">
                <a:solidFill>
                  <a:schemeClr val="accent6"/>
                </a:solidFill>
              </a:rPr>
              <a:t>$811 millions </a:t>
            </a:r>
            <a:r>
              <a:rPr lang="en-US" dirty="0"/>
              <a:t>USD in 2019 for Lending Club’s investors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5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6348-0F52-4236-BC12-56BA3E1E7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99869-1D49-49D8-B3C7-EFC0D6194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/>
              <a:t>How can we detect </a:t>
            </a:r>
            <a:r>
              <a:rPr lang="en-US" sz="2400" b="1" dirty="0">
                <a:solidFill>
                  <a:schemeClr val="accent6"/>
                </a:solidFill>
              </a:rPr>
              <a:t>LOAN DEFAULT </a:t>
            </a:r>
            <a:r>
              <a:rPr lang="en-US" sz="2400" dirty="0"/>
              <a:t>from borrower’s application?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6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A6E5-9AD7-4C35-9EEA-BB3458B6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B3F1D-F253-480B-9698-29A609253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factors indicated a Loan Default and what model could be used to effectively identify Default Borrower? </a:t>
            </a:r>
          </a:p>
          <a:p>
            <a:endParaRPr lang="en-US" dirty="0"/>
          </a:p>
          <a:p>
            <a:r>
              <a:rPr lang="en-US" dirty="0"/>
              <a:t>Loan originations in 2019 is </a:t>
            </a:r>
            <a:r>
              <a:rPr lang="en-US" b="1" dirty="0"/>
              <a:t>$12.3 billion </a:t>
            </a:r>
            <a:r>
              <a:rPr lang="en-US" dirty="0"/>
              <a:t>USD </a:t>
            </a:r>
          </a:p>
          <a:p>
            <a:r>
              <a:rPr lang="en-US" dirty="0"/>
              <a:t>6.6% Default is </a:t>
            </a:r>
            <a:r>
              <a:rPr lang="en-US" b="1" dirty="0"/>
              <a:t>$811 millions </a:t>
            </a:r>
            <a:r>
              <a:rPr lang="en-US" dirty="0"/>
              <a:t>USD</a:t>
            </a:r>
          </a:p>
        </p:txBody>
      </p:sp>
    </p:spTree>
    <p:extLst>
      <p:ext uri="{BB962C8B-B14F-4D97-AF65-F5344CB8AC3E}">
        <p14:creationId xmlns:p14="http://schemas.microsoft.com/office/powerpoint/2010/main" val="343552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BE0D-099C-4A92-A209-7CA7E5FC2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Pipeline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CCECAA-7396-44F3-896D-A537A0D01860}"/>
              </a:ext>
            </a:extLst>
          </p:cNvPr>
          <p:cNvSpPr/>
          <p:nvPr/>
        </p:nvSpPr>
        <p:spPr>
          <a:xfrm>
            <a:off x="796196" y="3629849"/>
            <a:ext cx="1626581" cy="8600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Acquisition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E69388-33EF-474A-AE4F-8CE82E364B88}"/>
              </a:ext>
            </a:extLst>
          </p:cNvPr>
          <p:cNvSpPr/>
          <p:nvPr/>
        </p:nvSpPr>
        <p:spPr>
          <a:xfrm>
            <a:off x="3049214" y="3629849"/>
            <a:ext cx="1626581" cy="8600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D7AA39-F019-46CA-943D-9DCCED7E7D3F}"/>
              </a:ext>
            </a:extLst>
          </p:cNvPr>
          <p:cNvSpPr/>
          <p:nvPr/>
        </p:nvSpPr>
        <p:spPr>
          <a:xfrm>
            <a:off x="5377075" y="3646486"/>
            <a:ext cx="1765627" cy="8600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Preprocessing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14FCB6-A625-4FF0-8A77-72C9F1C02586}"/>
              </a:ext>
            </a:extLst>
          </p:cNvPr>
          <p:cNvSpPr/>
          <p:nvPr/>
        </p:nvSpPr>
        <p:spPr>
          <a:xfrm>
            <a:off x="7843983" y="3629849"/>
            <a:ext cx="1626581" cy="8600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749287-4212-477A-8D62-3B6A7AA38930}"/>
              </a:ext>
            </a:extLst>
          </p:cNvPr>
          <p:cNvSpPr/>
          <p:nvPr/>
        </p:nvSpPr>
        <p:spPr>
          <a:xfrm>
            <a:off x="10097000" y="3629848"/>
            <a:ext cx="1626581" cy="8600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61A8611-6247-4494-83A3-6BA301EDB8B9}"/>
              </a:ext>
            </a:extLst>
          </p:cNvPr>
          <p:cNvSpPr/>
          <p:nvPr/>
        </p:nvSpPr>
        <p:spPr>
          <a:xfrm>
            <a:off x="2609180" y="3948890"/>
            <a:ext cx="328473" cy="22194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BD13A4E-A225-406C-8D21-6B7F358BE0C2}"/>
              </a:ext>
            </a:extLst>
          </p:cNvPr>
          <p:cNvSpPr/>
          <p:nvPr/>
        </p:nvSpPr>
        <p:spPr>
          <a:xfrm>
            <a:off x="4899621" y="3948891"/>
            <a:ext cx="328473" cy="22194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B7FE5D3-846F-4F40-9918-8E555F55F9F6}"/>
              </a:ext>
            </a:extLst>
          </p:cNvPr>
          <p:cNvSpPr/>
          <p:nvPr/>
        </p:nvSpPr>
        <p:spPr>
          <a:xfrm>
            <a:off x="7329106" y="3948889"/>
            <a:ext cx="328473" cy="22194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7CC4160-EF2E-438C-AE6D-1E55A700AD4F}"/>
              </a:ext>
            </a:extLst>
          </p:cNvPr>
          <p:cNvSpPr/>
          <p:nvPr/>
        </p:nvSpPr>
        <p:spPr>
          <a:xfrm>
            <a:off x="9656968" y="3948888"/>
            <a:ext cx="328473" cy="22194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4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BB70-37CD-48AA-8EE1-0C53223B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8978A-07A5-4324-9EB8-DA2D84455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Lending Club Loan Dataset</a:t>
            </a:r>
          </a:p>
          <a:p>
            <a:r>
              <a:rPr lang="en-US" dirty="0"/>
              <a:t>396,000 observations (2007-2016)</a:t>
            </a:r>
          </a:p>
          <a:p>
            <a:r>
              <a:rPr lang="en-US" dirty="0"/>
              <a:t>26 features (12 numeric, 14 object)</a:t>
            </a:r>
          </a:p>
          <a:p>
            <a:r>
              <a:rPr lang="en-US" dirty="0"/>
              <a:t>Imbalance Data</a:t>
            </a:r>
          </a:p>
        </p:txBody>
      </p:sp>
    </p:spTree>
    <p:extLst>
      <p:ext uri="{BB962C8B-B14F-4D97-AF65-F5344CB8AC3E}">
        <p14:creationId xmlns:p14="http://schemas.microsoft.com/office/powerpoint/2010/main" val="298903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AD21EC9-9707-4723-8447-0D7FA381B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AABA95AA-8869-4123-BB01-8C85EFDF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799B7-92CF-4FDA-BA93-DD3AA0F7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640467"/>
          </a:xfrm>
        </p:spPr>
        <p:txBody>
          <a:bodyPr>
            <a:normAutofit/>
          </a:bodyPr>
          <a:lstStyle/>
          <a:p>
            <a:r>
              <a:rPr lang="en-US" sz="3200" dirty="0"/>
              <a:t>Imbalance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2BBD74-6CF5-4B83-8E1F-6164E222A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1087655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dirty="0"/>
              <a:t>318357 Fully Paid (80%)</a:t>
            </a:r>
          </a:p>
          <a:p>
            <a:endParaRPr lang="en-US" sz="1600" dirty="0"/>
          </a:p>
          <a:p>
            <a:r>
              <a:rPr lang="en-US" sz="1600" dirty="0"/>
              <a:t>77673 Charged Off (20%)</a:t>
            </a:r>
          </a:p>
          <a:p>
            <a:endParaRPr lang="en-US" sz="1600" dirty="0"/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68102155-1621-4AE4-8DD3-7730E2FFD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8DED4A-36A6-428A-A35D-14C1AD55A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754" y="1258529"/>
            <a:ext cx="5412756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AD21EC9-9707-4723-8447-0D7FA381B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AABA95AA-8869-4123-BB01-8C85EFDF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799B7-92CF-4FDA-BA93-DD3AA0F7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51145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Grade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2BBD74-6CF5-4B83-8E1F-6164E222A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95864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dirty="0"/>
              <a:t>Grade is based on credit scores</a:t>
            </a:r>
          </a:p>
          <a:p>
            <a:endParaRPr lang="en-US" sz="1600" dirty="0"/>
          </a:p>
          <a:p>
            <a:r>
              <a:rPr lang="en-US" sz="1600" dirty="0"/>
              <a:t>A – G</a:t>
            </a:r>
          </a:p>
          <a:p>
            <a:endParaRPr lang="en-US" sz="1600" dirty="0"/>
          </a:p>
          <a:p>
            <a:r>
              <a:rPr lang="en-US" sz="1600" dirty="0"/>
              <a:t>C Grade has the most default borrower</a:t>
            </a:r>
          </a:p>
          <a:p>
            <a:endParaRPr lang="en-US" sz="1600" dirty="0"/>
          </a:p>
          <a:p>
            <a:r>
              <a:rPr lang="en-US" sz="1600" dirty="0"/>
              <a:t>Cash cow is grade B</a:t>
            </a:r>
          </a:p>
        </p:txBody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68102155-1621-4AE4-8DD3-7730E2FFD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058B4B-D518-4902-AE7E-02FFC5840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409" y="1258529"/>
            <a:ext cx="5201447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5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494</Words>
  <Application>Microsoft Office PowerPoint</Application>
  <PresentationFormat>Widescreen</PresentationFormat>
  <Paragraphs>179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Century Gothic</vt:lpstr>
      <vt:lpstr>Wingdings</vt:lpstr>
      <vt:lpstr>Wingdings 2</vt:lpstr>
      <vt:lpstr>Quotable</vt:lpstr>
      <vt:lpstr>PowerPoint Presentation</vt:lpstr>
      <vt:lpstr>Agenda</vt:lpstr>
      <vt:lpstr>What is Lending Club</vt:lpstr>
      <vt:lpstr>Business Question</vt:lpstr>
      <vt:lpstr>Data Question</vt:lpstr>
      <vt:lpstr>Project Pipeline</vt:lpstr>
      <vt:lpstr>Dataset Summary</vt:lpstr>
      <vt:lpstr>Imbalance</vt:lpstr>
      <vt:lpstr>Grade</vt:lpstr>
      <vt:lpstr>Grade cont.</vt:lpstr>
      <vt:lpstr>Purpose</vt:lpstr>
      <vt:lpstr>Debt-to-limit</vt:lpstr>
      <vt:lpstr>Credit Lines</vt:lpstr>
      <vt:lpstr>Debt-to-income</vt:lpstr>
      <vt:lpstr>Interest Rate</vt:lpstr>
      <vt:lpstr>Distributions &amp; Summary Statistics</vt:lpstr>
      <vt:lpstr>Trends</vt:lpstr>
      <vt:lpstr>Feature Selection</vt:lpstr>
      <vt:lpstr>Preprocessing</vt:lpstr>
      <vt:lpstr>Model Selection</vt:lpstr>
      <vt:lpstr>ROC-AUC</vt:lpstr>
      <vt:lpstr>Adaptive Boosting</vt:lpstr>
      <vt:lpstr>Validation</vt:lpstr>
      <vt:lpstr>Actual vs Predicted (Investor’s Model)</vt:lpstr>
      <vt:lpstr>Conclusion/Recommendation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Ricky Khanh Nguyen</dc:creator>
  <cp:lastModifiedBy>Ricky Khanh Nguyen</cp:lastModifiedBy>
  <cp:revision>18</cp:revision>
  <dcterms:created xsi:type="dcterms:W3CDTF">2020-09-18T00:50:21Z</dcterms:created>
  <dcterms:modified xsi:type="dcterms:W3CDTF">2020-09-18T14:19:02Z</dcterms:modified>
</cp:coreProperties>
</file>