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5" r:id="rId5"/>
    <p:sldId id="266" r:id="rId6"/>
    <p:sldId id="259" r:id="rId7"/>
    <p:sldId id="267" r:id="rId8"/>
    <p:sldId id="268" r:id="rId9"/>
    <p:sldId id="269" r:id="rId10"/>
    <p:sldId id="261" r:id="rId11"/>
    <p:sldId id="262" r:id="rId12"/>
    <p:sldId id="263" r:id="rId13"/>
    <p:sldId id="270" r:id="rId14"/>
    <p:sldId id="271" r:id="rId15"/>
    <p:sldId id="264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958"/>
    <p:restoredTop sz="94694"/>
  </p:normalViewPr>
  <p:slideViewPr>
    <p:cSldViewPr snapToGrid="0">
      <p:cViewPr>
        <p:scale>
          <a:sx n="85" d="100"/>
          <a:sy n="85" d="100"/>
        </p:scale>
        <p:origin x="928" y="9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B0824BC-B02D-361A-F954-A2E5847605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707A933-A92E-77F6-967B-92C1A2F67C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3F72E77-2064-A200-59EC-8CA3A2643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BD0E75-5A24-8676-D384-7C86CBB0D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8BD90F-E351-2914-3D28-CEFE0B9B5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50271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2F3B0C-F6CB-B057-3E46-398359F5A9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DB2B752-09FB-0D10-3B95-9DD25E945D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C8C241-D656-5393-9697-35D0DC46A5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49ED78B-A42D-4472-6799-E067A341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F6C67BC-6C7F-4DD9-A04A-8D2851F2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3919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01914F28-920E-167E-7933-27DE5E3B42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20B657E-2D37-A8C0-DDD6-B82275573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EFEDA02-BF10-C104-AC32-21F6C5CA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7D040CA-88C8-D781-7984-126929283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1D41EB-12F7-5AB1-DC77-57BD7B12A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604333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A1ACC5-2F69-E57C-E6BF-3AAD5DE05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FB76A4-A793-286E-EEF9-48DC17F399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F2763AF-D171-7F9F-714A-8F8F97C6B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ABA750-89D5-A38A-377D-AB58A4616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01F44E-B29D-F715-A4D6-ED68CD97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520577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B5ACF1-2453-2F98-4854-0DE08B20E8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2F3086-46DC-48DA-7059-E65709A0C5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23FD33-DFFD-22F9-CD6D-1A4D0470C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D25F34-63CC-15FA-B93D-28DA80458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3FF0AA7-2141-0050-5B6A-89B06658E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482886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9A1C8-EA9B-215E-0B83-A3C31019E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99E1B7-C4AB-3F41-72B8-BD7F1898FCC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BA461C1-7051-50A4-7290-9310488CEA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911FCE6-9295-5ABF-CDE1-3EB465017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A3F1F-C88A-B5B5-2B23-98E4E56B16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1776D0A-45E0-E4E2-3757-11F679587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10693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0A52B9-7DD5-2863-C9CF-9EACD988B5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3DEA354-2AD2-B098-B68B-18451765A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CBC42C-6598-9930-B132-F0D91B996C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AFF9AAA-38F9-BDF4-556D-3D6C2C5C1F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06739E30-F5F0-55E7-30B8-1CA1538B449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383DFF5-69FE-5D1C-73F3-01A99641D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61E6F6E-DCE1-9B0E-E307-64165313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6665200-037A-3F08-E7EA-6A2236E97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981702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658CB-E2F3-8B09-B8BC-0E25EFA7C4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0E0CCA8-C958-0F24-EA31-4BFFD188A9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A9D3DDD-EB81-32A3-255F-36B5B4A6C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57B5B73-DA9A-826C-88C6-087D4C698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2616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B24179E-0C33-C8E1-EF34-77ECA20878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0135410-72E7-8F7E-C2AC-454220C2E1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75AF9C-E1FE-4388-96E5-E2A27ECF0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66197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94B22-7BDF-0770-E2E8-19A5996F4C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6D8E44-85B8-909C-1CEA-F7179D9F66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2BB468E-F821-EDDE-8C19-DCA65D2F85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DE0DC45-BA48-4089-24CE-57FFBEB6A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00E27D4-7F24-00C7-0191-C6EA3837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35AE949-E296-0479-7966-CD0A775D3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85231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DBD437-D551-8EBA-0B16-87A55A642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FC0D033-1861-AC8E-B777-DEA74B399E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8F0555B-CCE3-EF1E-FB1F-54F0A8D1D3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64607D7-6F48-C72B-40BA-6D4C25A20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05ECB8-E6AB-CBD1-4D4E-216CB8A966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CCDF2C-68A0-6CCC-C377-EFB55A1FD1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32142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0D8A038-2404-7982-2D9D-53C158F177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24FFBB1-8866-3C5A-89BD-9B95C5CFA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55C1662-8F2D-62ED-BC29-FC5EA98F509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7BDB3F-9E9B-634E-8614-AA701014CD99}" type="datetimeFigureOut">
              <a:rPr kumimoji="1" lang="zh-CN" altLang="en-US" smtClean="0"/>
              <a:t>2023/11/5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D57600F-BCC2-6629-FF4A-E66A7ABA98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898F386-E13B-749C-6084-FE0E60EC54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03437-1F92-1943-AABE-6723F5A7DC65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57205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181432-99CD-8937-8C8B-E954AA86E0B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zh-CN" dirty="0"/>
              <a:t>Classic </a:t>
            </a:r>
            <a:r>
              <a:rPr kumimoji="1" lang="en-US" altLang="zh-CN" dirty="0" err="1"/>
              <a:t>McEliece</a:t>
            </a:r>
            <a:endParaRPr kumimoji="1"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51822E1-208F-DC75-49C9-A9246B16FD3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zh-CN" dirty="0"/>
              <a:t>Progress Report of Last Week</a:t>
            </a:r>
          </a:p>
          <a:p>
            <a:r>
              <a:rPr kumimoji="1" lang="en-US" altLang="zh-CN" dirty="0"/>
              <a:t>2023.11.6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434917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0D8D1E8-1208-C173-1736-C17E061262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Unique Decoding Algorithm 1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81759A-7B5F-336D-67C5-FF46683F6A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Use RS-Code decoder</a:t>
            </a:r>
            <a:endParaRPr kumimoji="1"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5FF8099-54BB-4C43-EB17-03A51BC74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2292349"/>
            <a:ext cx="10113015" cy="3884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2466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2FF0A5-2253-8D09-F9EB-1633318D4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 2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73FAC9-8A13-2438-58ED-EAB963E01D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78505"/>
                <a:ext cx="10515600" cy="389845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≡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,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𝜎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′</m:t>
                    </m:r>
                    <m:d>
                      <m:d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kumimoji="1" lang="en-US" altLang="zh-CN" dirty="0"/>
                  <a:t>.    </a:t>
                </a:r>
                <a:r>
                  <a:rPr kumimoji="1" lang="en-US" altLang="zh-CN" i="1" dirty="0"/>
                  <a:t>Over</a:t>
                </a:r>
                <a:r>
                  <a:rPr kumimoji="1" lang="en-US" altLang="zh-CN" dirty="0"/>
                  <a:t> </a:t>
                </a:r>
                <a:r>
                  <a:rPr kumimoji="1" lang="en-US" altLang="zh-CN" i="1" dirty="0"/>
                  <a:t>poly </a:t>
                </a:r>
                <a:r>
                  <a:rPr kumimoji="1" lang="en-US" altLang="zh-CN" b="1" i="1" dirty="0"/>
                  <a:t>ring</a:t>
                </a:r>
                <a:r>
                  <a:rPr kumimoji="1" lang="en-US" altLang="zh-CN" i="1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𝑆</m:t>
                    </m:r>
                    <m:d>
                      <m:dPr>
                        <m:ctrlPr>
                          <a:rPr kumimoji="1" lang="en-US" altLang="zh-CN" sz="28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800" b="0" i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≡</m:t>
                    </m:r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kumimoji="1" lang="en-US" altLang="zh-CN" dirty="0"/>
              </a:p>
              <a:p>
                <a:r>
                  <a:rPr kumimoji="1" lang="en-US" altLang="zh-CN" b="0" dirty="0"/>
                  <a:t>(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) + (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kumimoji="1" lang="en-US" altLang="zh-CN" dirty="0"/>
                  <a:t> is monic) =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unknowns</a:t>
                </a:r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-&gt;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equations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373FAC9-8A13-2438-58ED-EAB963E01D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78505"/>
                <a:ext cx="10515600" cy="3898458"/>
              </a:xfrm>
              <a:blipFill>
                <a:blip r:embed="rId2"/>
                <a:stretch>
                  <a:fillRect l="-3136" t="-165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Google Shape;464;p57">
                <a:extLst>
                  <a:ext uri="{FF2B5EF4-FFF2-40B4-BE49-F238E27FC236}">
                    <a16:creationId xmlns:a16="http://schemas.microsoft.com/office/drawing/2014/main" id="{B14C17CB-A479-1764-854D-9BBD0062F611}"/>
                  </a:ext>
                </a:extLst>
              </p:cNvPr>
              <p:cNvSpPr/>
              <p:nvPr/>
            </p:nvSpPr>
            <p:spPr>
              <a:xfrm>
                <a:off x="5706256" y="365125"/>
                <a:ext cx="5919866" cy="1027718"/>
              </a:xfrm>
              <a:prstGeom prst="snip1Rect">
                <a:avLst>
                  <a:gd name="adj" fmla="val 16667"/>
                </a:avLst>
              </a:prstGeom>
              <a:solidFill>
                <a:schemeClr val="lt1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acc>
                      <m:r>
                        <a:rPr kumimoji="1" lang="en-US" altLang="zh-CN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⃗"/>
                          <m:ctrlP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kumimoji="1" lang="en-US" altLang="zh-CN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n-US" altLang="zh-CN" sz="2400" dirty="0"/>
              </a:p>
              <a:p>
                <a:pPr algn="ctr"/>
                <a:r>
                  <a:rPr kumimoji="1" lang="en-US" altLang="zh-CN" sz="2400" dirty="0"/>
                  <a:t>Received word = codeword + sparse noise</a:t>
                </a:r>
                <a:endParaRPr lang="zh-CN" altLang="en-US" sz="2400" dirty="0"/>
              </a:p>
            </p:txBody>
          </p:sp>
        </mc:Choice>
        <mc:Fallback>
          <p:sp>
            <p:nvSpPr>
              <p:cNvPr id="7" name="Google Shape;464;p57">
                <a:extLst>
                  <a:ext uri="{FF2B5EF4-FFF2-40B4-BE49-F238E27FC236}">
                    <a16:creationId xmlns:a16="http://schemas.microsoft.com/office/drawing/2014/main" id="{B14C17CB-A479-1764-854D-9BBD0062F6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256" y="365125"/>
                <a:ext cx="5919866" cy="1027718"/>
              </a:xfrm>
              <a:prstGeom prst="snip1Rect">
                <a:avLst>
                  <a:gd name="adj" fmla="val 16667"/>
                </a:avLst>
              </a:prstGeom>
              <a:blipFill>
                <a:blip r:embed="rId3"/>
                <a:stretch>
                  <a:fillRect/>
                </a:stretch>
              </a:blip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  <a:effectLst>
                <a:outerShdw blurRad="57150" dist="19050" dir="5400000" algn="bl" rotWithShape="0">
                  <a:srgbClr val="000000">
                    <a:alpha val="50000"/>
                  </a:srgbClr>
                </a:outerShdw>
              </a:effec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E42C69-C001-18B3-B37A-FC4246AFBAFB}"/>
                  </a:ext>
                </a:extLst>
              </p:cNvPr>
              <p:cNvSpPr txBox="1"/>
              <p:nvPr/>
            </p:nvSpPr>
            <p:spPr>
              <a:xfrm>
                <a:off x="1394828" y="1392843"/>
                <a:ext cx="101784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4E42C69-C001-18B3-B37A-FC4246AFBA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4828" y="1392843"/>
                <a:ext cx="1017843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FDD1AE-2633-CD73-2EA0-4536302C2006}"/>
                  </a:ext>
                </a:extLst>
              </p:cNvPr>
              <p:cNvSpPr txBox="1"/>
              <p:nvPr/>
            </p:nvSpPr>
            <p:spPr>
              <a:xfrm>
                <a:off x="3435246" y="1392843"/>
                <a:ext cx="1058560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sz="28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zh-CN" sz="28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d>
                    </m:oMath>
                  </m:oMathPara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13" name="文本框 12">
                <a:extLst>
                  <a:ext uri="{FF2B5EF4-FFF2-40B4-BE49-F238E27FC236}">
                    <a16:creationId xmlns:a16="http://schemas.microsoft.com/office/drawing/2014/main" id="{EBFDD1AE-2633-CD73-2EA0-4536302C20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5246" y="1392843"/>
                <a:ext cx="1058560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左大括号 13">
            <a:extLst>
              <a:ext uri="{FF2B5EF4-FFF2-40B4-BE49-F238E27FC236}">
                <a16:creationId xmlns:a16="http://schemas.microsoft.com/office/drawing/2014/main" id="{8207BCEF-D6D1-6F0D-2F17-87C9D8F576F0}"/>
              </a:ext>
            </a:extLst>
          </p:cNvPr>
          <p:cNvSpPr/>
          <p:nvPr/>
        </p:nvSpPr>
        <p:spPr>
          <a:xfrm rot="5400000">
            <a:off x="1693888" y="1318612"/>
            <a:ext cx="419725" cy="1469036"/>
          </a:xfrm>
          <a:prstGeom prst="leftBrace">
            <a:avLst>
              <a:gd name="adj1" fmla="val 54762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4F6FD072-17DE-EC87-DC4D-97457959DE43}"/>
              </a:ext>
            </a:extLst>
          </p:cNvPr>
          <p:cNvSpPr/>
          <p:nvPr/>
        </p:nvSpPr>
        <p:spPr>
          <a:xfrm rot="5400000">
            <a:off x="3754664" y="1318612"/>
            <a:ext cx="419725" cy="1469036"/>
          </a:xfrm>
          <a:prstGeom prst="leftBrace">
            <a:avLst>
              <a:gd name="adj1" fmla="val 54762"/>
              <a:gd name="adj2" fmla="val 50000"/>
            </a:avLst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22959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067383-DB00-8F06-100C-EF33B51D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 3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ACFC726E-4D12-02C6-5580-D1A4BDCADE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1209653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6817D56E-1090-85CB-23E5-6466B05BF0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381112"/>
            <a:ext cx="10755230" cy="1595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8687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41F7DB-D79A-BC55-B3D1-0215909CF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 3: Interpolation with error</a:t>
            </a:r>
            <a:endParaRPr kumimoji="1" lang="zh-CN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146116E-70C6-B257-8E1F-2E657A08CD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515600" cy="2569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6070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ACE9E4-7AE4-300B-C6A7-5BF843EDE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Algorithm 3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D51CD-BD3B-8D69-6D7E-C3AA40E379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Recall that for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kumimoji="1" lang="en-US" altLang="zh-CN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kumimoji="1" lang="en-US" altLang="zh-CN" b="0" i="0" dirty="0" smtClean="0">
                        <a:latin typeface="Cambria Math" panose="02040503050406030204" pitchFamily="18" charset="0"/>
                      </a:rPr>
                      <m:t>Γ</m:t>
                    </m:r>
                    <m:d>
                      <m:dPr>
                        <m:ctrlPr>
                          <a:rPr kumimoji="1" lang="en-US" altLang="zh-CN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p>
                            <m:r>
                              <a:rPr kumimoji="1" lang="en-US" altLang="zh-CN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cs typeface="Calibri"/>
                    <a:sym typeface="Calibri"/>
                  </a:rPr>
                  <a:t>     Notice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−2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</m:oMath>
                </a14:m>
                <a:endParaRPr lang="en-US" altLang="zh-CN" dirty="0">
                  <a:cs typeface="Calibri"/>
                  <a:sym typeface="Calibri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cs typeface="Calibri"/>
                    <a:sym typeface="Calibri"/>
                  </a:rPr>
                  <a:t>Given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  <a:sym typeface="Calibri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  <a:sym typeface="Calibri"/>
                          </a:rPr>
                          <m:t>𝑟</m:t>
                        </m:r>
                      </m:e>
                    </m:acc>
                    <m:r>
                      <a:rPr kumimoji="1" lang="en-US" altLang="zh-CN" b="0" i="1" dirty="0" smtClean="0">
                        <a:latin typeface="Cambria Math" panose="02040503050406030204" pitchFamily="18" charset="0"/>
                        <a:sym typeface="Calibri"/>
                      </a:rPr>
                      <m:t>=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acc>
                  </m:oMath>
                </a14:m>
                <a:r>
                  <a:rPr lang="en-US" altLang="zh-CN" dirty="0">
                    <a:cs typeface="Calibri"/>
                    <a:sym typeface="Calibri"/>
                  </a:rPr>
                  <a:t> we interpolate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𝑋</m:t>
                        </m:r>
                      </m:e>
                    </m:d>
                  </m:oMath>
                </a14:m>
                <a:r>
                  <a:rPr lang="en-US" altLang="zh-CN" dirty="0">
                    <a:cs typeface="Calibri"/>
                    <a:sym typeface="Calibri"/>
                  </a:rPr>
                  <a:t> </a:t>
                </a:r>
                <a:r>
                  <a:rPr lang="en-US" altLang="zh-CN" dirty="0" err="1">
                    <a:cs typeface="Calibri"/>
                    <a:sym typeface="Calibri"/>
                  </a:rPr>
                  <a:t>s.t.</a:t>
                </a:r>
                <a:r>
                  <a:rPr lang="en-US" altLang="zh-CN" dirty="0"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𝑟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⋅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𝐴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′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𝑔</m:t>
                            </m:r>
                          </m:e>
                          <m:sup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endParaRPr lang="en-US" altLang="zh-CN" dirty="0">
                  <a:cs typeface="Calibri"/>
                  <a:sym typeface="Calibri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cs typeface="Calibri"/>
                    <a:sym typeface="Calibri"/>
                  </a:rPr>
                  <a:t>Find approximant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𝑎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𝑏</m:t>
                    </m:r>
                  </m:oMath>
                </a14:m>
                <a:r>
                  <a:rPr lang="en-US" altLang="zh-CN" i="1" dirty="0">
                    <a:cs typeface="Calibri"/>
                    <a:sym typeface="Calibri"/>
                  </a:rPr>
                  <a:t> </a:t>
                </a:r>
                <a:r>
                  <a:rPr lang="en-US" altLang="zh-CN" dirty="0">
                    <a:cs typeface="Calibri"/>
                    <a:sym typeface="Calibri"/>
                  </a:rPr>
                  <a:t>of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𝐴</m:t>
                    </m:r>
                    <m:r>
                      <a:rPr lang="en-US" altLang="zh-CN" b="0" i="0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,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</m:t>
                    </m:r>
                  </m:oMath>
                </a14:m>
                <a:endParaRPr lang="en-US" altLang="zh-CN" i="1" dirty="0">
                  <a:cs typeface="Calibri"/>
                  <a:sym typeface="Calibri"/>
                </a:endParaRP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altLang="zh-CN" dirty="0">
                    <a:cs typeface="Calibri"/>
                    <a:sym typeface="Calibri"/>
                  </a:rPr>
                  <a:t>We should have that </a:t>
                </a:r>
                <a14:m>
                  <m:oMath xmlns:m="http://schemas.openxmlformats.org/officeDocument/2006/math"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𝑓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𝐵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𝑏𝐴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𝑎</m:t>
                        </m:r>
                      </m:den>
                    </m:f>
                  </m:oMath>
                </a14:m>
                <a:endParaRPr lang="en-US" altLang="zh-CN" dirty="0">
                  <a:cs typeface="Calibri"/>
                  <a:sym typeface="Calibri"/>
                </a:endParaRPr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77CD51CD-BD3B-8D69-6D7E-C3AA40E379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71" t="-34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06925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CC51C2-04CF-A041-2758-9BA91D7B6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List Decoding and Johnson’s Bound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A5E18E-1F4A-B180-7597-AF00AEBEB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Definition</a:t>
            </a:r>
          </a:p>
          <a:p>
            <a:endParaRPr kumimoji="1" lang="en-US" altLang="zh-CN" dirty="0"/>
          </a:p>
          <a:p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en-US" altLang="zh-CN" dirty="0"/>
              <a:t>Johnson’s Bound: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FFE48FE-CE0A-9DB2-D982-F50F54018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1635" y="1439054"/>
            <a:ext cx="7275229" cy="1678899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7243DDD-9538-DEA0-E05D-2323D2F0A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5424" y="3235661"/>
            <a:ext cx="6552366" cy="304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88778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593B03B-C596-F292-36B6-3E762DCE2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More on Johnson’s Bound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168864-05D3-FBD9-E2F6-D8A423B7804C}"/>
                  </a:ext>
                </a:extLst>
              </p:cNvPr>
              <p:cNvSpPr txBox="1"/>
              <p:nvPr/>
            </p:nvSpPr>
            <p:spPr>
              <a:xfrm>
                <a:off x="843101" y="2610826"/>
                <a:ext cx="2668249" cy="19473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=1−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den>
                    </m:f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endParaRPr kumimoji="1" lang="en-US" altLang="zh-CN" sz="2800" b="0" i="1" dirty="0">
                  <a:latin typeface="Cambria Math" panose="02040503050406030204" pitchFamily="18" charset="0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kumimoji="1" lang="zh-CN" altLang="en-US" sz="2800" dirty="0"/>
              </a:p>
            </p:txBody>
          </p:sp>
        </mc:Choice>
        <mc:Fallback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D168864-05D3-FBD9-E2F6-D8A423B780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101" y="2610826"/>
                <a:ext cx="2668249" cy="1947393"/>
              </a:xfrm>
              <a:prstGeom prst="rect">
                <a:avLst/>
              </a:prstGeom>
              <a:blipFill>
                <a:blip r:embed="rId2"/>
                <a:stretch>
                  <a:fillRect l="-3791" b="-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表格 10">
            <a:extLst>
              <a:ext uri="{FF2B5EF4-FFF2-40B4-BE49-F238E27FC236}">
                <a16:creationId xmlns:a16="http://schemas.microsoft.com/office/drawing/2014/main" id="{AC41B563-DCBA-9D45-0BDC-9FEAD99D30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864960"/>
              </p:ext>
            </p:extLst>
          </p:nvPr>
        </p:nvGraphicFramePr>
        <p:xfrm>
          <a:off x="467567" y="4993281"/>
          <a:ext cx="5482964" cy="1051560"/>
        </p:xfrm>
        <a:graphic>
          <a:graphicData uri="http://schemas.openxmlformats.org/drawingml/2006/table">
            <a:tbl>
              <a:tblPr/>
              <a:tblGrid>
                <a:gridCol w="1370741">
                  <a:extLst>
                    <a:ext uri="{9D8B030D-6E8A-4147-A177-3AD203B41FA5}">
                      <a16:colId xmlns:a16="http://schemas.microsoft.com/office/drawing/2014/main" val="2917313712"/>
                    </a:ext>
                  </a:extLst>
                </a:gridCol>
                <a:gridCol w="1370741">
                  <a:extLst>
                    <a:ext uri="{9D8B030D-6E8A-4147-A177-3AD203B41FA5}">
                      <a16:colId xmlns:a16="http://schemas.microsoft.com/office/drawing/2014/main" val="2905734209"/>
                    </a:ext>
                  </a:extLst>
                </a:gridCol>
                <a:gridCol w="1370741">
                  <a:extLst>
                    <a:ext uri="{9D8B030D-6E8A-4147-A177-3AD203B41FA5}">
                      <a16:colId xmlns:a16="http://schemas.microsoft.com/office/drawing/2014/main" val="1274129949"/>
                    </a:ext>
                  </a:extLst>
                </a:gridCol>
                <a:gridCol w="1370741">
                  <a:extLst>
                    <a:ext uri="{9D8B030D-6E8A-4147-A177-3AD203B41FA5}">
                      <a16:colId xmlns:a16="http://schemas.microsoft.com/office/drawing/2014/main" val="2301595344"/>
                    </a:ext>
                  </a:extLst>
                </a:gridCol>
              </a:tblGrid>
              <a:tr h="104775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Parameter</a:t>
                      </a:r>
                      <a:endParaRPr lang="en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t</a:t>
                      </a:r>
                      <a:endParaRPr lang="en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Johnson</a:t>
                      </a:r>
                      <a:endParaRPr lang="en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" b="1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GV</a:t>
                      </a:r>
                      <a:endParaRPr lang="en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0B3B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8310711"/>
                  </a:ext>
                </a:extLst>
              </a:tr>
              <a:tr h="114300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51220</a:t>
                      </a:r>
                      <a:endParaRPr lang="en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20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21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36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8652151"/>
                  </a:ext>
                </a:extLst>
              </a:tr>
              <a:tr h="104775">
                <a:tc>
                  <a:txBody>
                    <a:bodyPr/>
                    <a:lstStyle/>
                    <a:p>
                      <a:pPr algn="ctr"/>
                      <a:r>
                        <a:rPr lang="en" b="1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348864</a:t>
                      </a:r>
                      <a:endParaRPr lang="en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4D4D4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64</a:t>
                      </a:r>
                      <a:endParaRPr lang="zh-CN" altLang="en-US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65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>
                          <a:solidFill>
                            <a:srgbClr val="000000"/>
                          </a:solidFill>
                          <a:effectLst/>
                          <a:latin typeface="Helvetica Neue" panose="02000503000000020004" pitchFamily="2" charset="0"/>
                        </a:rPr>
                        <a:t>126</a:t>
                      </a:r>
                      <a:endParaRPr lang="zh-CN" altLang="en-US" dirty="0">
                        <a:effectLst/>
                      </a:endParaRPr>
                    </a:p>
                  </a:txBody>
                  <a:tcPr marL="38100" marR="38100" marT="38100" marB="38100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820239"/>
                  </a:ext>
                </a:extLst>
              </a:tr>
            </a:tbl>
          </a:graphicData>
        </a:graphic>
      </p:graphicFrame>
      <p:pic>
        <p:nvPicPr>
          <p:cNvPr id="6" name="图片 5">
            <a:extLst>
              <a:ext uri="{FF2B5EF4-FFF2-40B4-BE49-F238E27FC236}">
                <a16:creationId xmlns:a16="http://schemas.microsoft.com/office/drawing/2014/main" id="{077466B6-A610-3AC7-6733-5AD11FA36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3200" y="2469069"/>
            <a:ext cx="5638800" cy="4178300"/>
          </a:xfrm>
          <a:prstGeom prst="rect">
            <a:avLst/>
          </a:prstGeom>
        </p:spPr>
      </p:pic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32040656-942F-0F89-DFF2-8C5E3C7F2B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4"/>
          <a:srcRect l="4119" t="15122" b="19916"/>
          <a:stretch/>
        </p:blipFill>
        <p:spPr>
          <a:xfrm>
            <a:off x="838200" y="1690688"/>
            <a:ext cx="6977826" cy="101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51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930F5E-D228-A5BB-36C2-B44F1B001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Issues with extending the error bound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AF95A8-F970-EA35-61BF-E1D776CC9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As we increase t, the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dirty="0"/>
                  <a:t> no longer holds in Algorithm 3</a:t>
                </a:r>
              </a:p>
              <a:p>
                <a:r>
                  <a:rPr kumimoji="1" lang="en-US" altLang="zh-CN" dirty="0"/>
                  <a:t>In Algorithm 1, the RS decoder “always” returns non-codeword</a:t>
                </a:r>
              </a:p>
              <a:p>
                <a:r>
                  <a:rPr kumimoji="1" lang="en-US" altLang="zh-CN" dirty="0"/>
                  <a:t>In Algorithm 2, the system of equations becomes over-determined once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</m:oMath>
                </a14:m>
                <a:r>
                  <a:rPr kumimoji="1" lang="en-US" altLang="zh-CN" dirty="0"/>
                  <a:t>, the correct answer is in the solution space, but I don’t know how to find it.</a:t>
                </a:r>
              </a:p>
              <a:p>
                <a:r>
                  <a:rPr kumimoji="1" lang="en-US" altLang="zh-CN" dirty="0"/>
                  <a:t>Hopefully the list-decoding algorithm can enlighten us.</a:t>
                </a:r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7AF95A8-F970-EA35-61BF-E1D776CC9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95289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83AEAE-B372-BAD3-2B63-E6923DE7E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Reference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EDA94B6-6E30-25C0-E0B5-C9C504263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53547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en" altLang="zh-CN" sz="2400" dirty="0"/>
              <a:t>[1] E. </a:t>
            </a:r>
            <a:r>
              <a:rPr kumimoji="1" lang="en" altLang="zh-CN" sz="2400" dirty="0" err="1"/>
              <a:t>Berlekamp</a:t>
            </a:r>
            <a:r>
              <a:rPr kumimoji="1" lang="en" altLang="zh-CN" sz="2400" dirty="0"/>
              <a:t>, “</a:t>
            </a:r>
            <a:r>
              <a:rPr kumimoji="1" lang="en" altLang="zh-CN" sz="2400" dirty="0" err="1"/>
              <a:t>Goppa</a:t>
            </a:r>
            <a:r>
              <a:rPr kumimoji="1" lang="en" altLang="zh-CN" sz="2400" dirty="0"/>
              <a:t> codes,” </a:t>
            </a:r>
            <a:r>
              <a:rPr kumimoji="1" lang="en" altLang="zh-CN" sz="2400" i="1" dirty="0"/>
              <a:t>IEEE Transactions on Information Theory</a:t>
            </a:r>
            <a:r>
              <a:rPr kumimoji="1" lang="en" altLang="zh-CN" sz="2400" dirty="0"/>
              <a:t>, vol. 19, no. 5, pp. 590–592, Sep. 1973, </a:t>
            </a:r>
            <a:r>
              <a:rPr kumimoji="1" lang="en" altLang="zh-CN" sz="2400" dirty="0" err="1"/>
              <a:t>doi</a:t>
            </a:r>
            <a:r>
              <a:rPr kumimoji="1" lang="en" altLang="zh-CN" sz="2400" dirty="0"/>
              <a:t>: 10.1109/TIT.1973.1055088.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en" altLang="zh-CN" sz="2400" dirty="0"/>
              <a:t>[2] D. J. Bernstein, “Understanding binary-</a:t>
            </a:r>
            <a:r>
              <a:rPr kumimoji="1" lang="en" altLang="zh-CN" sz="2400" dirty="0" err="1"/>
              <a:t>Goppa</a:t>
            </a:r>
            <a:r>
              <a:rPr kumimoji="1" lang="en" altLang="zh-CN" sz="2400" dirty="0"/>
              <a:t> decoding”.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en" altLang="zh-CN" sz="2400" dirty="0"/>
              <a:t>[3] D. </a:t>
            </a:r>
            <a:r>
              <a:rPr kumimoji="1" lang="en" altLang="zh-CN" sz="2400" dirty="0" err="1"/>
              <a:t>Augot</a:t>
            </a:r>
            <a:r>
              <a:rPr kumimoji="1" lang="en" altLang="zh-CN" sz="2400" dirty="0"/>
              <a:t>, M. </a:t>
            </a:r>
            <a:r>
              <a:rPr kumimoji="1" lang="en" altLang="zh-CN" sz="2400" dirty="0" err="1"/>
              <a:t>Barbier</a:t>
            </a:r>
            <a:r>
              <a:rPr kumimoji="1" lang="en" altLang="zh-CN" sz="2400" dirty="0"/>
              <a:t>, and A. </a:t>
            </a:r>
            <a:r>
              <a:rPr kumimoji="1" lang="en" altLang="zh-CN" sz="2400" dirty="0" err="1"/>
              <a:t>Couvreur</a:t>
            </a:r>
            <a:r>
              <a:rPr kumimoji="1" lang="en" altLang="zh-CN" sz="2400" dirty="0"/>
              <a:t>, “List-Decoding of Binary </a:t>
            </a:r>
            <a:r>
              <a:rPr kumimoji="1" lang="en" altLang="zh-CN" sz="2400" dirty="0" err="1"/>
              <a:t>Goppa</a:t>
            </a:r>
            <a:r>
              <a:rPr kumimoji="1" lang="en" altLang="zh-CN" sz="2400" dirty="0"/>
              <a:t> Codes up to the Binary Johnson Bound”.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kumimoji="1" lang="en" altLang="zh-CN" sz="2400" dirty="0"/>
              <a:t>[4] N. T. Courtois, M. </a:t>
            </a:r>
            <a:r>
              <a:rPr kumimoji="1" lang="en" altLang="zh-CN" sz="2400" dirty="0" err="1"/>
              <a:t>Finiasz</a:t>
            </a:r>
            <a:r>
              <a:rPr kumimoji="1" lang="en" altLang="zh-CN" sz="2400" dirty="0"/>
              <a:t>, and N. </a:t>
            </a:r>
            <a:r>
              <a:rPr kumimoji="1" lang="en" altLang="zh-CN" sz="2400" dirty="0" err="1"/>
              <a:t>Sendrier</a:t>
            </a:r>
            <a:r>
              <a:rPr kumimoji="1" lang="en" altLang="zh-CN" sz="2400" dirty="0"/>
              <a:t>, “How to Achieve a </a:t>
            </a:r>
            <a:r>
              <a:rPr kumimoji="1" lang="en" altLang="zh-CN" sz="2400" dirty="0" err="1"/>
              <a:t>McEliece</a:t>
            </a:r>
            <a:r>
              <a:rPr kumimoji="1" lang="en" altLang="zh-CN" sz="2400" dirty="0"/>
              <a:t>-Based Digital Signature Scheme,” in </a:t>
            </a:r>
            <a:r>
              <a:rPr kumimoji="1" lang="en" altLang="zh-CN" sz="2400" i="1" dirty="0"/>
              <a:t>Advances in Cryptology — ASIACRYPT 2001</a:t>
            </a:r>
            <a:r>
              <a:rPr kumimoji="1" lang="en" altLang="zh-CN" sz="2400" dirty="0"/>
              <a:t>, vol. 2248, C. Boyd, Ed., in Lecture Notes in Computer Science, vol. 2248. , Berlin, Heidelberg: Springer Berlin Heidelberg, 2001, pp. 157–174. </a:t>
            </a:r>
            <a:r>
              <a:rPr kumimoji="1" lang="en" altLang="zh-CN" sz="2400" dirty="0" err="1"/>
              <a:t>doi</a:t>
            </a:r>
            <a:r>
              <a:rPr kumimoji="1" lang="en" altLang="zh-CN" sz="2400" dirty="0"/>
              <a:t>: 10.1007/3-540-45682-1_10.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400" dirty="0"/>
              <a:t>[5] </a:t>
            </a:r>
            <a:r>
              <a:rPr lang="en" altLang="zh-CN" sz="2400" dirty="0">
                <a:effectLst/>
              </a:rPr>
              <a:t>R. J. </a:t>
            </a:r>
            <a:r>
              <a:rPr lang="en" altLang="zh-CN" sz="2400" dirty="0" err="1">
                <a:effectLst/>
              </a:rPr>
              <a:t>McEliece</a:t>
            </a:r>
            <a:r>
              <a:rPr lang="en" altLang="zh-CN" sz="2400" dirty="0">
                <a:effectLst/>
              </a:rPr>
              <a:t>, “A public-key cryptosystem based on algebraic,” </a:t>
            </a:r>
            <a:r>
              <a:rPr lang="en" altLang="zh-CN" sz="2400" i="1" dirty="0">
                <a:effectLst/>
              </a:rPr>
              <a:t>Coding </a:t>
            </a:r>
            <a:r>
              <a:rPr lang="en" altLang="zh-CN" sz="2400" i="1" dirty="0" err="1">
                <a:effectLst/>
              </a:rPr>
              <a:t>Thv</a:t>
            </a:r>
            <a:r>
              <a:rPr lang="en" altLang="zh-CN" sz="2400" dirty="0">
                <a:effectLst/>
              </a:rPr>
              <a:t>, vol. 4244, pp. 114–116, 1978.</a:t>
            </a:r>
          </a:p>
        </p:txBody>
      </p:sp>
    </p:spTree>
    <p:extLst>
      <p:ext uri="{BB962C8B-B14F-4D97-AF65-F5344CB8AC3E}">
        <p14:creationId xmlns:p14="http://schemas.microsoft.com/office/powerpoint/2010/main" val="19961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11B2E6-0199-4038-3A1D-F5EDBFE4CD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Synopsis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67F9DD-955D-A10C-E116-5934FED8C9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Classic </a:t>
            </a:r>
            <a:r>
              <a:rPr kumimoji="1" lang="en-US" altLang="zh-CN" dirty="0" err="1"/>
              <a:t>McEliece</a:t>
            </a:r>
            <a:r>
              <a:rPr kumimoji="1" lang="en-US" altLang="zh-CN" dirty="0"/>
              <a:t> KEM</a:t>
            </a:r>
          </a:p>
          <a:p>
            <a:r>
              <a:rPr kumimoji="1" lang="en-US" altLang="zh-CN" dirty="0" err="1"/>
              <a:t>Goppa</a:t>
            </a:r>
            <a:r>
              <a:rPr kumimoji="1" lang="en-US" altLang="zh-CN" dirty="0"/>
              <a:t> Code</a:t>
            </a:r>
          </a:p>
          <a:p>
            <a:r>
              <a:rPr kumimoji="1" lang="en-US" altLang="zh-CN" dirty="0"/>
              <a:t>Unique Decoding with </a:t>
            </a:r>
            <a:r>
              <a:rPr kumimoji="1" lang="en-US" altLang="zh-CN" dirty="0" err="1"/>
              <a:t>Berlekamp</a:t>
            </a:r>
            <a:r>
              <a:rPr kumimoji="1" lang="en-US" altLang="zh-CN" dirty="0"/>
              <a:t>-Welch</a:t>
            </a:r>
          </a:p>
          <a:p>
            <a:r>
              <a:rPr kumimoji="1" lang="en-US" altLang="zh-CN" dirty="0"/>
              <a:t>Unique Decoding Algorithm by DJB</a:t>
            </a:r>
          </a:p>
          <a:p>
            <a:r>
              <a:rPr kumimoji="1" lang="en-US" altLang="zh-CN" dirty="0"/>
              <a:t>Unique Decoding with Derivative</a:t>
            </a:r>
          </a:p>
          <a:p>
            <a:r>
              <a:rPr kumimoji="1" lang="en-US" altLang="zh-CN" dirty="0"/>
              <a:t>Bad News from List Decoding</a:t>
            </a:r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50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2FD29B-EA77-71CD-4D35-2A5C26C58F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Original </a:t>
            </a:r>
            <a:r>
              <a:rPr kumimoji="1" lang="en-US" altLang="zh-CN" dirty="0" err="1"/>
              <a:t>McEliece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6516D7D-8008-2FAC-19B9-72C6A68F6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3800"/>
          </a:xfrm>
        </p:spPr>
        <p:txBody>
          <a:bodyPr/>
          <a:lstStyle/>
          <a:p>
            <a:r>
              <a:rPr kumimoji="1" lang="en-US" altLang="zh-CN" dirty="0"/>
              <a:t>Originally proposed by Robert J. </a:t>
            </a:r>
            <a:r>
              <a:rPr kumimoji="1" lang="en-US" altLang="zh-CN" dirty="0" err="1"/>
              <a:t>McEliece</a:t>
            </a:r>
            <a:r>
              <a:rPr kumimoji="1" lang="en-US" altLang="zh-CN" dirty="0"/>
              <a:t> in 1978</a:t>
            </a: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C4636916-567B-77D0-D9D3-AF49BC56109B}"/>
              </a:ext>
            </a:extLst>
          </p:cNvPr>
          <p:cNvGrpSpPr/>
          <p:nvPr/>
        </p:nvGrpSpPr>
        <p:grpSpPr>
          <a:xfrm>
            <a:off x="838200" y="2594362"/>
            <a:ext cx="4560873" cy="3854113"/>
            <a:chOff x="2377108" y="2515156"/>
            <a:chExt cx="4560873" cy="385411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Google Shape;464;p57">
                  <a:extLst>
                    <a:ext uri="{FF2B5EF4-FFF2-40B4-BE49-F238E27FC236}">
                      <a16:creationId xmlns:a16="http://schemas.microsoft.com/office/drawing/2014/main" id="{307BA2E8-73E9-DD9D-9A4A-761DE009C032}"/>
                    </a:ext>
                  </a:extLst>
                </p:cNvPr>
                <p:cNvSpPr/>
                <p:nvPr/>
              </p:nvSpPr>
              <p:spPr>
                <a:xfrm>
                  <a:off x="2377108" y="2515156"/>
                  <a:ext cx="4560873" cy="3854113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85750" lvl="0" indent="-2857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KeyGen: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Generate (S, G, P, g,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𝛼</m:t>
                      </m:r>
                    </m:oMath>
                  </a14:m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Pk =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G</m:t>
                          </m:r>
                        </m:e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′</m:t>
                          </m:r>
                        </m:sup>
                      </m:sSup>
                      <m:r>
                        <a:rPr lang="en-US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S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𝑃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Sk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 = pk, g,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𝛼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Encrypt (pk,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𝑘</m:t>
                          </m:r>
                        </m:sup>
                      </m:sSup>
                    </m:oMath>
                  </a14:m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Generate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𝑒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𝑡</m:t>
                      </m:r>
                    </m:oMath>
                  </a14:m>
                  <a:endParaRPr lang="en-US" altLang="zh-CN" i="1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𝐺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+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Decrypt (</a:t>
                  </a: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sk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, </a:t>
                  </a: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ct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Get ECC codeword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𝑃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Decode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𝑚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𝑚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′</m:t>
                          </m:r>
                        </m:sup>
                      </m:sSup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𝑆</m:t>
                          </m:r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−1</m:t>
                          </m:r>
                        </m:sup>
                      </m:sSup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6" name="Google Shape;464;p57">
                  <a:extLst>
                    <a:ext uri="{FF2B5EF4-FFF2-40B4-BE49-F238E27FC236}">
                      <a16:creationId xmlns:a16="http://schemas.microsoft.com/office/drawing/2014/main" id="{307BA2E8-73E9-DD9D-9A4A-761DE009C03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515156"/>
                  <a:ext cx="4560873" cy="3854113"/>
                </a:xfrm>
                <a:prstGeom prst="snip1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Google Shape;466;p57">
              <a:extLst>
                <a:ext uri="{FF2B5EF4-FFF2-40B4-BE49-F238E27FC236}">
                  <a16:creationId xmlns:a16="http://schemas.microsoft.com/office/drawing/2014/main" id="{081D2DDC-FC91-489E-2383-5BA0383736A9}"/>
                </a:ext>
              </a:extLst>
            </p:cNvPr>
            <p:cNvSpPr txBox="1"/>
            <p:nvPr/>
          </p:nvSpPr>
          <p:spPr>
            <a:xfrm>
              <a:off x="2431346" y="2619220"/>
              <a:ext cx="222473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u="sng" dirty="0" err="1">
                  <a:latin typeface="Calibri"/>
                  <a:ea typeface="Calibri"/>
                  <a:cs typeface="Calibri"/>
                  <a:sym typeface="Calibri"/>
                </a:rPr>
                <a:t>McEliece</a:t>
              </a:r>
              <a:r>
                <a:rPr lang="en-US" altLang="zh-CN" u="sng" dirty="0">
                  <a:latin typeface="Calibri"/>
                  <a:ea typeface="Calibri"/>
                  <a:cs typeface="Calibri"/>
                  <a:sym typeface="Calibri"/>
                </a:rPr>
                <a:t> PKE</a:t>
              </a:r>
              <a:endParaRPr u="sng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026" name="Picture 2">
            <a:extLst>
              <a:ext uri="{FF2B5EF4-FFF2-40B4-BE49-F238E27FC236}">
                <a16:creationId xmlns:a16="http://schemas.microsoft.com/office/drawing/2014/main" id="{CED3C035-C158-E387-6FE2-1DC8798D0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35231" y="87691"/>
            <a:ext cx="1501646" cy="2054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矩形 25">
            <a:extLst>
              <a:ext uri="{FF2B5EF4-FFF2-40B4-BE49-F238E27FC236}">
                <a16:creationId xmlns:a16="http://schemas.microsoft.com/office/drawing/2014/main" id="{DD63C689-2C20-57C5-777D-6B4A0E847757}"/>
              </a:ext>
            </a:extLst>
          </p:cNvPr>
          <p:cNvSpPr/>
          <p:nvPr/>
        </p:nvSpPr>
        <p:spPr>
          <a:xfrm>
            <a:off x="7542376" y="5293210"/>
            <a:ext cx="677181" cy="234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m</a:t>
            </a:r>
            <a:endParaRPr kumimoji="1" lang="zh-CN" altLang="en-US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8D56D950-CFE0-C00A-F52D-A23224E438BA}"/>
              </a:ext>
            </a:extLst>
          </p:cNvPr>
          <p:cNvSpPr/>
          <p:nvPr/>
        </p:nvSpPr>
        <p:spPr>
          <a:xfrm>
            <a:off x="7532012" y="3578154"/>
            <a:ext cx="677181" cy="677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S</a:t>
            </a:r>
            <a:endParaRPr kumimoji="1" lang="zh-CN" altLang="en-US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E7C26900-59C9-3C6D-9914-74153842BCBF}"/>
              </a:ext>
            </a:extLst>
          </p:cNvPr>
          <p:cNvSpPr/>
          <p:nvPr/>
        </p:nvSpPr>
        <p:spPr>
          <a:xfrm>
            <a:off x="8586033" y="3578154"/>
            <a:ext cx="1238934" cy="677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</a:t>
            </a:r>
            <a:endParaRPr kumimoji="1" lang="zh-CN" altLang="en-US" dirty="0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AA0E9B2F-6C15-0F11-6DDC-415BA1F1AE15}"/>
              </a:ext>
            </a:extLst>
          </p:cNvPr>
          <p:cNvSpPr/>
          <p:nvPr/>
        </p:nvSpPr>
        <p:spPr>
          <a:xfrm>
            <a:off x="10201810" y="3298560"/>
            <a:ext cx="1238934" cy="12363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P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F3ACD0B-9FBD-84F0-3309-6A96F0139368}"/>
                  </a:ext>
                </a:extLst>
              </p:cNvPr>
              <p:cNvSpPr txBox="1"/>
              <p:nvPr/>
            </p:nvSpPr>
            <p:spPr>
              <a:xfrm>
                <a:off x="8191467" y="3732078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0" name="文本框 29">
                <a:extLst>
                  <a:ext uri="{FF2B5EF4-FFF2-40B4-BE49-F238E27FC236}">
                    <a16:creationId xmlns:a16="http://schemas.microsoft.com/office/drawing/2014/main" id="{EF3ACD0B-9FBD-84F0-3309-6A96F01393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1467" y="3732078"/>
                <a:ext cx="412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0382980-D838-5B76-0302-0E80CCC04C52}"/>
                  </a:ext>
                </a:extLst>
              </p:cNvPr>
              <p:cNvSpPr txBox="1"/>
              <p:nvPr/>
            </p:nvSpPr>
            <p:spPr>
              <a:xfrm>
                <a:off x="9807242" y="3732078"/>
                <a:ext cx="4122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0382980-D838-5B76-0302-0E80CCC04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7242" y="3732078"/>
                <a:ext cx="4122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矩形 32">
            <a:extLst>
              <a:ext uri="{FF2B5EF4-FFF2-40B4-BE49-F238E27FC236}">
                <a16:creationId xmlns:a16="http://schemas.microsoft.com/office/drawing/2014/main" id="{96D28DF6-1ABA-1ED6-BC69-C6E71AF6A896}"/>
              </a:ext>
            </a:extLst>
          </p:cNvPr>
          <p:cNvSpPr/>
          <p:nvPr/>
        </p:nvSpPr>
        <p:spPr>
          <a:xfrm>
            <a:off x="5908223" y="3578154"/>
            <a:ext cx="1238934" cy="677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G’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A58FF9-622A-F9B6-96BC-57490E9E0FED}"/>
                  </a:ext>
                </a:extLst>
              </p:cNvPr>
              <p:cNvSpPr txBox="1"/>
              <p:nvPr/>
            </p:nvSpPr>
            <p:spPr>
              <a:xfrm>
                <a:off x="7129431" y="3732078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57A58FF9-622A-F9B6-96BC-57490E9E0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9431" y="3732078"/>
                <a:ext cx="420307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矩形 34">
            <a:extLst>
              <a:ext uri="{FF2B5EF4-FFF2-40B4-BE49-F238E27FC236}">
                <a16:creationId xmlns:a16="http://schemas.microsoft.com/office/drawing/2014/main" id="{B33F3643-3FCD-4588-1CEB-27956694A43A}"/>
              </a:ext>
            </a:extLst>
          </p:cNvPr>
          <p:cNvSpPr/>
          <p:nvPr/>
        </p:nvSpPr>
        <p:spPr>
          <a:xfrm>
            <a:off x="5908223" y="5293210"/>
            <a:ext cx="1238934" cy="234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 err="1"/>
              <a:t>ct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714E628-F70C-D59A-D9CD-EC20D814B0B6}"/>
                  </a:ext>
                </a:extLst>
              </p:cNvPr>
              <p:cNvSpPr txBox="1"/>
              <p:nvPr/>
            </p:nvSpPr>
            <p:spPr>
              <a:xfrm>
                <a:off x="7134613" y="5225933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6" name="文本框 35">
                <a:extLst>
                  <a:ext uri="{FF2B5EF4-FFF2-40B4-BE49-F238E27FC236}">
                    <a16:creationId xmlns:a16="http://schemas.microsoft.com/office/drawing/2014/main" id="{0714E628-F70C-D59A-D9CD-EC20D814B0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34613" y="5225933"/>
                <a:ext cx="42030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EAB4A8-09DF-CD72-61D0-2E69BED7B6B0}"/>
                  </a:ext>
                </a:extLst>
              </p:cNvPr>
              <p:cNvSpPr txBox="1"/>
              <p:nvPr/>
            </p:nvSpPr>
            <p:spPr>
              <a:xfrm>
                <a:off x="8207013" y="5225933"/>
                <a:ext cx="4122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7" name="文本框 36">
                <a:extLst>
                  <a:ext uri="{FF2B5EF4-FFF2-40B4-BE49-F238E27FC236}">
                    <a16:creationId xmlns:a16="http://schemas.microsoft.com/office/drawing/2014/main" id="{95EAB4A8-09DF-CD72-61D0-2E69BED7B6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7013" y="5225933"/>
                <a:ext cx="4122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矩形 37">
            <a:extLst>
              <a:ext uri="{FF2B5EF4-FFF2-40B4-BE49-F238E27FC236}">
                <a16:creationId xmlns:a16="http://schemas.microsoft.com/office/drawing/2014/main" id="{5B7EE8FD-971D-5F14-6CE9-402FCFFD176F}"/>
              </a:ext>
            </a:extLst>
          </p:cNvPr>
          <p:cNvSpPr/>
          <p:nvPr/>
        </p:nvSpPr>
        <p:spPr>
          <a:xfrm>
            <a:off x="8606761" y="5072009"/>
            <a:ext cx="1238934" cy="6771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G’</a:t>
            </a:r>
            <a:endParaRPr kumimoji="1" lang="zh-CN" altLang="en-US" dirty="0"/>
          </a:p>
        </p:txBody>
      </p:sp>
      <p:sp>
        <p:nvSpPr>
          <p:cNvPr id="40" name="矩形 39">
            <a:extLst>
              <a:ext uri="{FF2B5EF4-FFF2-40B4-BE49-F238E27FC236}">
                <a16:creationId xmlns:a16="http://schemas.microsoft.com/office/drawing/2014/main" id="{F855440F-D1F1-3A42-B583-85DD1F00CA2F}"/>
              </a:ext>
            </a:extLst>
          </p:cNvPr>
          <p:cNvSpPr/>
          <p:nvPr/>
        </p:nvSpPr>
        <p:spPr>
          <a:xfrm>
            <a:off x="10240913" y="5293210"/>
            <a:ext cx="1238934" cy="23477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dirty="0"/>
              <a:t>e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A0721A4-53CD-0109-C896-69D7DD878928}"/>
                  </a:ext>
                </a:extLst>
              </p:cNvPr>
              <p:cNvSpPr txBox="1"/>
              <p:nvPr/>
            </p:nvSpPr>
            <p:spPr>
              <a:xfrm>
                <a:off x="9833151" y="5225933"/>
                <a:ext cx="42030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zh-CN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6A0721A4-53CD-0109-C896-69D7DD878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3151" y="5225933"/>
                <a:ext cx="42030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829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653665-26E8-A05C-9B2B-E5B8A4FC2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Classic </a:t>
            </a:r>
            <a:r>
              <a:rPr kumimoji="1" lang="en-US" altLang="zh-CN" dirty="0" err="1"/>
              <a:t>McEliece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F164C8A-C676-851E-86C3-30C989C27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6299"/>
          </a:xfrm>
        </p:spPr>
        <p:txBody>
          <a:bodyPr/>
          <a:lstStyle/>
          <a:p>
            <a:r>
              <a:rPr kumimoji="1" lang="en-US" altLang="zh-CN" dirty="0"/>
              <a:t>NIST PQC Submission</a:t>
            </a:r>
            <a:endParaRPr kumimoji="1"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45091B1F-1F03-2455-1828-DBB5332A6C9E}"/>
              </a:ext>
            </a:extLst>
          </p:cNvPr>
          <p:cNvGrpSpPr/>
          <p:nvPr/>
        </p:nvGrpSpPr>
        <p:grpSpPr>
          <a:xfrm>
            <a:off x="726989" y="2528989"/>
            <a:ext cx="4560873" cy="4026551"/>
            <a:chOff x="2377108" y="2342718"/>
            <a:chExt cx="4560873" cy="402655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02930C88-3457-EA62-2ACF-4D6301F15E3C}"/>
                    </a:ext>
                  </a:extLst>
                </p:cNvPr>
                <p:cNvSpPr/>
                <p:nvPr/>
              </p:nvSpPr>
              <p:spPr>
                <a:xfrm>
                  <a:off x="2377108" y="2342718"/>
                  <a:ext cx="4560873" cy="4026551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285750" lvl="0" indent="-285750" rtl="0">
                    <a:spcBef>
                      <a:spcPts val="0"/>
                    </a:spcBef>
                    <a:spcAft>
                      <a:spcPts val="0"/>
                    </a:spcAft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KeyGen: 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Generate (</a:t>
                  </a:r>
                  <a14:m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𝐻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𝐼</m:t>
                          </m:r>
                        </m:e>
                        <m:e>
                          <m:r>
                            <a:rPr lang="en-US" b="0" i="1" dirty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</m:d>
                    </m:oMath>
                  </a14:m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, g, 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𝛼</m:t>
                      </m:r>
                    </m:oMath>
                  </a14:m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dirty="0">
                      <a:latin typeface="Calibri"/>
                      <a:ea typeface="Calibri"/>
                      <a:cs typeface="Calibri"/>
                      <a:sym typeface="Calibri"/>
                    </a:rPr>
                    <a:t>Pk = T</a:t>
                  </a:r>
                  <a:endParaRPr lang="en-US" b="0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Sk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 = pk, g,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𝛼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Encap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 (pk)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Generate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∈</m:t>
                      </m:r>
                      <m:sSup>
                        <m:sSup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𝑛</m:t>
                          </m:r>
                        </m:sup>
                      </m:sSup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,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𝑒</m:t>
                          </m:r>
                        </m:e>
                      </m:d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𝑡</m:t>
                      </m:r>
                    </m:oMath>
                  </a14:m>
                  <a:endParaRPr lang="en-US" altLang="zh-CN" i="1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𝑐𝑡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𝐼</m:t>
                          </m:r>
                        </m:e>
                        <m:e>
                          <m:r>
                            <a:rPr lang="en-US" altLang="zh-CN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𝑇</m:t>
                          </m:r>
                        </m:e>
                      </m:d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⋅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Hash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285750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Decrypt (</a:t>
                  </a: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sk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, </a:t>
                  </a:r>
                  <a:r>
                    <a:rPr lang="en-US" altLang="zh-CN" dirty="0" err="1">
                      <a:latin typeface="Calibri"/>
                      <a:ea typeface="Calibri"/>
                      <a:cs typeface="Calibri"/>
                      <a:sym typeface="Calibri"/>
                    </a:rPr>
                    <a:t>ct</a:t>
                  </a: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)</a:t>
                  </a: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:r>
                    <a:rPr lang="en-US" altLang="zh-CN" dirty="0">
                      <a:latin typeface="Calibri"/>
                      <a:ea typeface="Calibri"/>
                      <a:cs typeface="Calibri"/>
                      <a:sym typeface="Calibri"/>
                    </a:rPr>
                    <a:t>Get ECC codeword </a:t>
                  </a: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𝑐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b="0" i="0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𝑐𝑡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Decode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′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𝑐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742950" lvl="1" indent="-285750"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𝑘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zh-CN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Hash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𝑒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)</m:t>
                      </m:r>
                    </m:oMath>
                  </a14:m>
                  <a:endParaRPr lang="en-US" altLang="zh-CN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02930C88-3457-EA62-2ACF-4D6301F15E3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342718"/>
                  <a:ext cx="4560873" cy="4026551"/>
                </a:xfrm>
                <a:prstGeom prst="snip1Rect">
                  <a:avLst>
                    <a:gd name="adj" fmla="val 16667"/>
                  </a:avLst>
                </a:prstGeom>
                <a:blipFill>
                  <a:blip r:embed="rId2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Google Shape;466;p57">
              <a:extLst>
                <a:ext uri="{FF2B5EF4-FFF2-40B4-BE49-F238E27FC236}">
                  <a16:creationId xmlns:a16="http://schemas.microsoft.com/office/drawing/2014/main" id="{2C3370A4-AFDE-7017-424D-1DBCEE6F1417}"/>
                </a:ext>
              </a:extLst>
            </p:cNvPr>
            <p:cNvSpPr txBox="1"/>
            <p:nvPr/>
          </p:nvSpPr>
          <p:spPr>
            <a:xfrm>
              <a:off x="2377108" y="2342718"/>
              <a:ext cx="2224737" cy="4616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zh-CN" u="sng" dirty="0">
                  <a:latin typeface="Calibri"/>
                  <a:ea typeface="Calibri"/>
                  <a:cs typeface="Calibri"/>
                  <a:sym typeface="Calibri"/>
                </a:rPr>
                <a:t>Classic </a:t>
              </a:r>
              <a:r>
                <a:rPr lang="en-US" altLang="zh-CN" u="sng" dirty="0" err="1">
                  <a:latin typeface="Calibri"/>
                  <a:ea typeface="Calibri"/>
                  <a:cs typeface="Calibri"/>
                  <a:sym typeface="Calibri"/>
                </a:rPr>
                <a:t>McEliece</a:t>
              </a:r>
              <a:r>
                <a:rPr lang="en-US" altLang="zh-CN" u="sng" dirty="0">
                  <a:latin typeface="Calibri"/>
                  <a:ea typeface="Calibri"/>
                  <a:cs typeface="Calibri"/>
                  <a:sym typeface="Calibri"/>
                </a:rPr>
                <a:t> KEM</a:t>
              </a:r>
              <a:endParaRPr u="sng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文本框 6">
            <a:extLst>
              <a:ext uri="{FF2B5EF4-FFF2-40B4-BE49-F238E27FC236}">
                <a16:creationId xmlns:a16="http://schemas.microsoft.com/office/drawing/2014/main" id="{E1F41E1A-6B7E-0B3B-32A3-1B16C8D6822D}"/>
              </a:ext>
            </a:extLst>
          </p:cNvPr>
          <p:cNvSpPr txBox="1"/>
          <p:nvPr/>
        </p:nvSpPr>
        <p:spPr>
          <a:xfrm>
            <a:off x="5918886" y="2182960"/>
            <a:ext cx="5684109" cy="1123712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Dual-form (</a:t>
            </a:r>
            <a:r>
              <a:rPr lang="en-US" altLang="zh-CN" sz="20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Niederreiter</a:t>
            </a:r>
            <a:r>
              <a:rPr lang="en-US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) of </a:t>
            </a:r>
            <a:r>
              <a:rPr lang="en-US" altLang="zh-CN" sz="2000" dirty="0" err="1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McEliece</a:t>
            </a:r>
            <a:endParaRPr lang="en-US" altLang="zh-CN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US" altLang="zh-CN" sz="2000" dirty="0">
              <a:latin typeface="Alibaba PuHuiTi R" pitchFamily="18" charset="-122"/>
              <a:ea typeface="Alibaba PuHuiTi R" pitchFamily="18" charset="-122"/>
              <a:cs typeface="Alibaba PuHuiTi R" pitchFamily="18" charset="-122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" altLang="zh-CN" sz="2000" dirty="0">
                <a:latin typeface="Alibaba PuHuiTi R" pitchFamily="18" charset="-122"/>
                <a:ea typeface="Alibaba PuHuiTi R" pitchFamily="18" charset="-122"/>
                <a:cs typeface="Alibaba PuHuiTi R" pitchFamily="18" charset="-122"/>
              </a:rPr>
              <a:t>Saves k-bit in ciphertext</a:t>
            </a:r>
          </a:p>
        </p:txBody>
      </p:sp>
    </p:spTree>
    <p:extLst>
      <p:ext uri="{BB962C8B-B14F-4D97-AF65-F5344CB8AC3E}">
        <p14:creationId xmlns:p14="http://schemas.microsoft.com/office/powerpoint/2010/main" val="2149536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AC6A7B61-BC46-0B88-BA49-5D5070399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286"/>
            <a:ext cx="9267568" cy="66094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05865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6A0A866-2C28-FAB9-3812-037B0E8DF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</a:t>
            </a:r>
            <a:r>
              <a:rPr kumimoji="1" lang="en-US" altLang="zh-CN" dirty="0" err="1"/>
              <a:t>Goppa</a:t>
            </a:r>
            <a:r>
              <a:rPr kumimoji="1" lang="en-US" altLang="zh-CN" dirty="0"/>
              <a:t> Code: Definition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5F3E60-BF9E-50CE-78B4-994E1C8F96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8180" cy="4351338"/>
              </a:xfrm>
            </p:spPr>
            <p:txBody>
              <a:bodyPr/>
              <a:lstStyle/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𝐺𝐹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zh-CN" b="0" dirty="0"/>
                  <a:t> be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kumimoji="1" lang="en-US" altLang="zh-CN" b="0" dirty="0"/>
                  <a:t> distinct points </a:t>
                </a:r>
                <a:r>
                  <a:rPr kumimoji="1" lang="en-US" altLang="zh-CN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kumimoji="1" lang="en-US" altLang="zh-CN" b="0" dirty="0"/>
              </a:p>
              <a:p>
                <a:r>
                  <a:rPr kumimoji="1" lang="en-US" altLang="zh-CN" b="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ℕ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endParaRPr kumimoji="1" lang="en-US" altLang="zh-CN" b="0" dirty="0"/>
              </a:p>
              <a:p>
                <a:pPr lvl="1"/>
                <a14:m>
                  <m:oMath xmlns:m="http://schemas.openxmlformats.org/officeDocument/2006/math">
                    <m:func>
                      <m:func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deg</m:t>
                        </m:r>
                      </m:fName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fun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kumimoji="1" lang="en-US" altLang="zh-CN" b="0" dirty="0"/>
              </a:p>
              <a:p>
                <a:pPr lvl="1"/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zh-CN" dirty="0"/>
                  <a:t> is irreducible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kumimoji="1" lang="en-US" altLang="zh-CN" dirty="0"/>
              </a:p>
              <a:p>
                <a:pPr lvl="1"/>
                <a:r>
                  <a:rPr kumimoji="1" lang="en-US" altLang="zh-CN" dirty="0"/>
                  <a:t>We also want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zh-CN" dirty="0"/>
                  <a:t> </a:t>
                </a:r>
                <a:r>
                  <a:rPr kumimoji="1" lang="en-US" altLang="zh-CN" b="1" dirty="0"/>
                  <a:t>square-free</a:t>
                </a:r>
                <a:endParaRPr kumimoji="1" lang="zh-CN" altLang="en-US" b="1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E05F3E60-BF9E-50CE-78B4-994E1C8F96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8180" cy="4351338"/>
              </a:xfrm>
              <a:blipFill>
                <a:blip r:embed="rId2"/>
                <a:stretch>
                  <a:fillRect l="-2439" t="-2035" r="-2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39C91ECA-AC3E-703D-9458-8055AB8305F6}"/>
              </a:ext>
            </a:extLst>
          </p:cNvPr>
          <p:cNvGrpSpPr/>
          <p:nvPr/>
        </p:nvGrpSpPr>
        <p:grpSpPr>
          <a:xfrm>
            <a:off x="6096000" y="1690688"/>
            <a:ext cx="5566348" cy="2326676"/>
            <a:chOff x="2377108" y="2342718"/>
            <a:chExt cx="5566348" cy="205685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A68DA10C-B9C4-4988-C7F8-D63B9370F75B}"/>
                    </a:ext>
                  </a:extLst>
                </p:cNvPr>
                <p:cNvSpPr/>
                <p:nvPr/>
              </p:nvSpPr>
              <p:spPr>
                <a:xfrm>
                  <a:off x="2377108" y="2342718"/>
                  <a:ext cx="5566348" cy="2056853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sz="2400" b="0" i="1" dirty="0">
                    <a:latin typeface="Cambria Math" panose="02040503050406030204" pitchFamily="18" charset="0"/>
                    <a:cs typeface="Calibri"/>
                    <a:sym typeface="Calibri"/>
                  </a:endParaRPr>
                </a:p>
                <a:p>
                  <a:pPr lvl="0" rtl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{"/>
                            <m:endChr m:val="}"/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𝑐</m:t>
                            </m:r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0,1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𝑛</m:t>
                                </m:r>
                              </m:sup>
                            </m:sSup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| </m:t>
                            </m:r>
                            <m:nary>
                              <m:naryPr>
                                <m:chr m:val="∑"/>
                                <m:supHide m:val="on"/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naryPr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  <m:sup/>
                              <m:e>
                                <m:f>
                                  <m:f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  <m:t>𝑐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num>
                                  <m:den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𝑋</m:t>
                                    </m:r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  <m:t>𝛼</m:t>
                                        </m:r>
                                      </m:e>
                                      <m:sub>
                                        <m:r>
                                          <a:rPr lang="en-US" altLang="zh-CN" sz="2400" b="0" i="1" smtClean="0">
                                            <a:latin typeface="Cambria Math" panose="02040503050406030204" pitchFamily="18" charset="0"/>
                                            <a:cs typeface="Calibri"/>
                                            <a:sym typeface="Calibri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den>
                                </m:f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≡0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𝑚𝑜𝑑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 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𝑔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(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𝑋</m:t>
                                </m:r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)</m:t>
                                </m:r>
                              </m:e>
                            </m:nary>
                          </m:e>
                        </m:d>
                      </m:oMath>
                    </m:oMathPara>
                  </a14:m>
                  <a:endParaRPr lang="en-US" altLang="zh-CN" sz="2400" b="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A68DA10C-B9C4-4988-C7F8-D63B9370F75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342718"/>
                  <a:ext cx="5566348" cy="2056853"/>
                </a:xfrm>
                <a:prstGeom prst="snip1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Google Shape;466;p57">
                  <a:extLst>
                    <a:ext uri="{FF2B5EF4-FFF2-40B4-BE49-F238E27FC236}">
                      <a16:creationId xmlns:a16="http://schemas.microsoft.com/office/drawing/2014/main" id="{A8EAAE6B-335E-800C-9744-35A0887485AC}"/>
                    </a:ext>
                  </a:extLst>
                </p:cNvPr>
                <p:cNvSpPr txBox="1"/>
                <p:nvPr/>
              </p:nvSpPr>
              <p:spPr>
                <a:xfrm>
                  <a:off x="2377108" y="2462006"/>
                  <a:ext cx="4831830" cy="489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r>
                    <a:rPr lang="en-US" altLang="zh-CN" sz="2400" u="sng" dirty="0" err="1">
                      <a:latin typeface="Calibri"/>
                      <a:ea typeface="Calibri"/>
                      <a:cs typeface="Calibri"/>
                      <a:sym typeface="Calibri"/>
                    </a:rPr>
                    <a:t>Goppa</a:t>
                  </a:r>
                  <a:r>
                    <a:rPr lang="en-US" altLang="zh-CN" sz="2400" u="sng" dirty="0">
                      <a:latin typeface="Calibri"/>
                      <a:ea typeface="Calibri"/>
                      <a:cs typeface="Calibri"/>
                      <a:sym typeface="Calibri"/>
                    </a:rPr>
                    <a:t> Code:</a:t>
                  </a:r>
                  <a:r>
                    <a:rPr lang="en-US" altLang="zh-CN" sz="2400" dirty="0">
                      <a:latin typeface="Calibri"/>
                      <a:ea typeface="Calibri"/>
                      <a:cs typeface="Calibri"/>
                      <a:sym typeface="Calibri"/>
                    </a:rPr>
                    <a:t>   </a:t>
                  </a:r>
                  <a14:m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CN" sz="2400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Γ</m:t>
                      </m:r>
                      <m:d>
                        <m:d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zh-CN" sz="2400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g</m:t>
                          </m:r>
                          <m:r>
                            <a:rPr lang="en-US" altLang="zh-CN" sz="2400" b="0" i="0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</m:t>
                      </m:r>
                    </m:oMath>
                  </a14:m>
                  <a:endParaRPr lang="en-US" altLang="zh-CN" sz="2400" b="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6" name="Google Shape;466;p57">
                  <a:extLst>
                    <a:ext uri="{FF2B5EF4-FFF2-40B4-BE49-F238E27FC236}">
                      <a16:creationId xmlns:a16="http://schemas.microsoft.com/office/drawing/2014/main" id="{A8EAAE6B-335E-800C-9744-35A0887485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462006"/>
                  <a:ext cx="4831830" cy="489725"/>
                </a:xfrm>
                <a:prstGeom prst="rect">
                  <a:avLst/>
                </a:prstGeom>
                <a:blipFill>
                  <a:blip r:embed="rId4"/>
                  <a:stretch>
                    <a:fillRect l="-2100" b="-15556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649753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A6BD8B-56C5-F6E5-FCD2-5FFC92EED6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</a:t>
            </a:r>
            <a:r>
              <a:rPr kumimoji="1" lang="en-US" altLang="zh-CN" dirty="0" err="1"/>
              <a:t>Goppa</a:t>
            </a:r>
            <a:r>
              <a:rPr kumimoji="1" lang="en-US" altLang="zh-CN" dirty="0"/>
              <a:t> Code: Relation to RS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850480-2378-09B3-D9C7-D64B7854424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=∏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kumimoji="1" lang="en-US" altLang="zh-CN" dirty="0"/>
                  <a:t>. We have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gcd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  <m:t>g</m:t>
                        </m:r>
                      </m:e>
                    </m:d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800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≡0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𝑚𝑜𝑑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𝑋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r>
                  <a:rPr kumimoji="1" lang="en-US" altLang="zh-CN" dirty="0"/>
                  <a:t> &lt;-&gt;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≡0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𝑚𝑜𝑑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endParaRPr lang="en-US" altLang="zh-CN" dirty="0">
                  <a:cs typeface="Calibri"/>
                  <a:sym typeface="Calibri"/>
                </a:endParaRPr>
              </a:p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⋅</m:t>
                            </m:r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  <m:r>
                              <a:rPr lang="en-US" altLang="zh-CN" i="1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𝑋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⋅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 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𝑔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(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𝑋</m:t>
                        </m:r>
                        <m:r>
                          <a:rPr lang="en-US" altLang="zh-CN" i="1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altLang="zh-CN" dirty="0">
                    <a:cs typeface="Calibri"/>
                    <a:sym typeface="Calibri"/>
                  </a:rPr>
                  <a:t>     Notice that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b="0" i="0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deg</m:t>
                        </m:r>
                      </m:fName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𝑓</m:t>
                        </m:r>
                      </m:e>
                    </m:func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&lt;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𝑛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−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𝑡</m:t>
                    </m:r>
                  </m:oMath>
                </a14:m>
                <a:endParaRPr lang="en-US" altLang="zh-CN" dirty="0">
                  <a:cs typeface="Calibri"/>
                  <a:sym typeface="Calibri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naryPr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en-US" altLang="zh-CN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⋅</m:t>
                                </m:r>
                                <m:r>
                                  <a:rPr lang="en-US" altLang="zh-CN" b="0" i="1" smtClean="0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𝐴</m:t>
                                </m:r>
                                <m:d>
                                  <m:dPr>
                                    <m:ctrlP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b="0" i="1" smtClean="0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𝑋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𝑋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  <a:cs typeface="Calibri"/>
                                    <a:sym typeface="Calibri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  <a:cs typeface="Calibri"/>
                                        <a:sym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den>
                            </m:f>
                          </m:e>
                        </m:nary>
                      </m:e>
                    </m:d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dPr>
                          <m:e>
                            <m:r>
                              <a:rPr lang="zh-CN" altLang="en-US"/>
                              <m:t>​</m:t>
                            </m:r>
                          </m:e>
                        </m:d>
                      </m:e>
                      <m:sub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altLang="zh-CN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sSub>
                      <m:sSub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𝑐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𝑖</m:t>
                        </m:r>
                      </m:sub>
                    </m:sSub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⋅</m:t>
                    </m:r>
                    <m:sSup>
                      <m:sSup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sSup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𝐴</m:t>
                        </m:r>
                      </m:e>
                      <m:sup>
                        <m: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=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𝑓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⋅</m:t>
                    </m:r>
                    <m:r>
                      <a:rPr lang="en-US" altLang="zh-CN" b="0" i="1" smtClean="0">
                        <a:latin typeface="Cambria Math" panose="02040503050406030204" pitchFamily="18" charset="0"/>
                        <a:cs typeface="Calibri"/>
                        <a:sym typeface="Calibri"/>
                      </a:rPr>
                      <m:t>𝑔</m:t>
                    </m:r>
                    <m:d>
                      <m:dPr>
                        <m:ctrlPr>
                          <a:rPr lang="en-US" altLang="zh-CN" b="0" i="1" smtClean="0">
                            <a:latin typeface="Cambria Math" panose="02040503050406030204" pitchFamily="18" charset="0"/>
                            <a:cs typeface="Calibri"/>
                            <a:sym typeface="Calibri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𝛼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kumimoji="1" lang="en-US" altLang="zh-CN" dirty="0"/>
              </a:p>
              <a:p>
                <a:r>
                  <a:rPr kumimoji="1" lang="en-US" altLang="zh-CN" dirty="0" err="1"/>
                  <a:t>Goppa</a:t>
                </a:r>
                <a:r>
                  <a:rPr kumimoji="1" lang="en-US" altLang="zh-CN" dirty="0"/>
                  <a:t> codeword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,…,</m:t>
                        </m:r>
                        <m:f>
                          <m:f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num>
                          <m:den>
                            <m:sSup>
                              <m:sSup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p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  <m:d>
                              <m:d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kumimoji="1" lang="en-US" altLang="zh-CN" dirty="0"/>
              </a:p>
              <a:p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AE850480-2378-09B3-D9C7-D64B7854424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6" t="-23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431907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951F36-9ED1-1034-6172-270600CED6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</a:t>
            </a:r>
            <a:r>
              <a:rPr kumimoji="1" lang="en-US" altLang="zh-CN" dirty="0" err="1"/>
              <a:t>Goppa</a:t>
            </a:r>
            <a:r>
              <a:rPr kumimoji="1" lang="en-US" altLang="zh-CN" dirty="0"/>
              <a:t> Code: Parity Check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B7DBFA-611B-F348-4BCE-A4D1474D1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33663" y="1417143"/>
                <a:ext cx="5187846" cy="2930005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  <m:mr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  <m:e>
                              <m:r>
                                <a:rPr kumimoji="1" lang="en-US" altLang="zh-CN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f>
                                <m:fPr>
                                  <m:ctrlP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num>
                                <m:den>
                                  <m:r>
                                    <a:rPr kumimoji="1" lang="en-US" altLang="zh-CN" b="0" i="1" smtClean="0">
                                      <a:latin typeface="Cambria Math" panose="02040503050406030204" pitchFamily="18" charset="0"/>
                                    </a:rPr>
                                    <m:t>𝐺</m:t>
                                  </m:r>
                                  <m:d>
                                    <m:dPr>
                                      <m:ctrlPr>
                                        <a:rPr kumimoji="1" lang="en-US" altLang="zh-CN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𝛼</m:t>
                                          </m:r>
                                        </m:e>
                                        <m:sub>
                                          <m:r>
                                            <a:rPr kumimoji="1" lang="en-US" altLang="zh-CN" b="0" i="1" smtClean="0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b>
                                      </m:sSub>
                                    </m:e>
                                  </m:d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</m:t>
                    </m:r>
                    <m:sSubSup>
                      <m:sSub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𝑚𝑡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35B7DBFA-611B-F348-4BCE-A4D1474D1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33663" y="1417143"/>
                <a:ext cx="5187846" cy="2930005"/>
              </a:xfrm>
              <a:blipFill>
                <a:blip r:embed="rId2"/>
                <a:stretch>
                  <a:fillRect l="-2195" t="-21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D4F7A18B-672F-A393-8CA3-42E54D4AA35D}"/>
              </a:ext>
            </a:extLst>
          </p:cNvPr>
          <p:cNvGrpSpPr/>
          <p:nvPr/>
        </p:nvGrpSpPr>
        <p:grpSpPr>
          <a:xfrm>
            <a:off x="4723150" y="1984623"/>
            <a:ext cx="6930452" cy="1516166"/>
            <a:chOff x="2377108" y="2342718"/>
            <a:chExt cx="6930452" cy="134033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CBA7C1F8-EDFD-77F7-D42F-B15DF2EC4364}"/>
                    </a:ext>
                  </a:extLst>
                </p:cNvPr>
                <p:cNvSpPr/>
                <p:nvPr/>
              </p:nvSpPr>
              <p:spPr>
                <a:xfrm>
                  <a:off x="2377108" y="2342718"/>
                  <a:ext cx="6930452" cy="1340337"/>
                </a:xfrm>
                <a:prstGeom prst="snip1Rect">
                  <a:avLst>
                    <a:gd name="adj" fmla="val 16667"/>
                  </a:avLst>
                </a:prstGeom>
                <a:solidFill>
                  <a:schemeClr val="lt1"/>
                </a:solid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lvl="0" rtl="0">
                    <a:spcBef>
                      <a:spcPts val="0"/>
                    </a:spcBef>
                    <a:spcAft>
                      <a:spcPts val="0"/>
                    </a:spcAft>
                  </a:pPr>
                  <a:endParaRPr lang="en-US" altLang="zh-CN" sz="2400" b="0" i="1" dirty="0">
                    <a:latin typeface="Cambria Math" panose="02040503050406030204" pitchFamily="18" charset="0"/>
                    <a:cs typeface="Calibri"/>
                    <a:sym typeface="Calibri"/>
                  </a:endParaRPr>
                </a:p>
                <a:p>
                  <a:pPr lvl="0" rtl="0">
                    <a:spcBef>
                      <a:spcPts val="0"/>
                    </a:spcBef>
                    <a:spcAft>
                      <a:spcPts val="0"/>
                    </a:spcAft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𝑋</m:t>
                              </m:r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sub>
                              </m:sSub>
                            </m:den>
                          </m:f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≡0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𝑚𝑜𝑑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 </m:t>
                          </m:r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𝑔</m:t>
                          </m:r>
                        </m:e>
                      </m:nary>
                    </m:oMath>
                  </a14:m>
                  <a:r>
                    <a:rPr lang="en-US" altLang="zh-CN" sz="2400" b="0" dirty="0">
                      <a:latin typeface="Calibri"/>
                      <a:ea typeface="Calibri"/>
                      <a:cs typeface="Calibri"/>
                      <a:sym typeface="Calibri"/>
                    </a:rPr>
                    <a:t> &lt;-&gt; </a:t>
                  </a:r>
                  <a14:m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</m:ctrlPr>
                        </m:naryPr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ea typeface="Calibri"/>
                              <a:cs typeface="Calibri"/>
                              <a:sym typeface="Calibri"/>
                            </a:rPr>
                            <m:t>𝑖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⋅</m:t>
                              </m:r>
                              <m:sSubSup>
                                <m:sSubSup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  <m:t>𝑗</m:t>
                                  </m:r>
                                </m:sup>
                              </m:sSubSup>
                            </m:num>
                            <m:den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ea typeface="Calibri"/>
                                  <a:cs typeface="Calibri"/>
                                  <a:sym typeface="Calibri"/>
                                </a:rPr>
                                <m:t>𝐺</m:t>
                              </m:r>
                              <m:d>
                                <m:dPr>
                                  <m:ctrlPr>
                                    <a:rPr lang="en-US" altLang="zh-CN" sz="2400" b="0" i="1" smtClean="0">
                                      <a:latin typeface="Cambria Math" panose="02040503050406030204" pitchFamily="18" charset="0"/>
                                      <a:ea typeface="Calibri"/>
                                      <a:cs typeface="Calibri"/>
                                      <a:sym typeface="Calibri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2400" b="0" i="1" smtClean="0">
                                          <a:latin typeface="Cambria Math" panose="02040503050406030204" pitchFamily="18" charset="0"/>
                                          <a:ea typeface="Calibri"/>
                                          <a:cs typeface="Calibri"/>
                                          <a:sym typeface="Calibri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den>
                          </m:f>
                        </m:e>
                      </m:nary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=0</m:t>
                      </m:r>
                    </m:oMath>
                  </a14:m>
                  <a:r>
                    <a:rPr lang="en-US" altLang="zh-CN" sz="2400" b="0" dirty="0">
                      <a:latin typeface="Calibri"/>
                      <a:ea typeface="Calibri"/>
                      <a:cs typeface="Calibri"/>
                      <a:sym typeface="Calibri"/>
                    </a:rPr>
                    <a:t> for </a:t>
                  </a:r>
                  <a14:m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0≤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𝑗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&lt;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Calibri"/>
                          <a:cs typeface="Calibri"/>
                          <a:sym typeface="Calibri"/>
                        </a:rPr>
                        <m:t>𝑡</m:t>
                      </m:r>
                    </m:oMath>
                  </a14:m>
                  <a:endParaRPr lang="en-US" altLang="zh-CN" sz="2400" b="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5" name="Google Shape;464;p57">
                  <a:extLst>
                    <a:ext uri="{FF2B5EF4-FFF2-40B4-BE49-F238E27FC236}">
                      <a16:creationId xmlns:a16="http://schemas.microsoft.com/office/drawing/2014/main" id="{CBA7C1F8-EDFD-77F7-D42F-B15DF2EC436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342718"/>
                  <a:ext cx="6930452" cy="1340337"/>
                </a:xfrm>
                <a:prstGeom prst="snip1Rect">
                  <a:avLst>
                    <a:gd name="adj" fmla="val 16667"/>
                  </a:avLst>
                </a:prstGeom>
                <a:blipFill>
                  <a:blip r:embed="rId3"/>
                  <a:stretch>
                    <a:fillRect/>
                  </a:stretch>
                </a:blipFill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>
                  <a:outerShdw blurRad="57150" dist="19050" dir="5400000" algn="bl" rotWithShape="0">
                    <a:srgbClr val="000000">
                      <a:alpha val="50000"/>
                    </a:srgbClr>
                  </a:outerShdw>
                </a:effectLst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Google Shape;466;p57">
                  <a:extLst>
                    <a:ext uri="{FF2B5EF4-FFF2-40B4-BE49-F238E27FC236}">
                      <a16:creationId xmlns:a16="http://schemas.microsoft.com/office/drawing/2014/main" id="{C0FEB90A-5B20-A77C-1F68-683E67B6E2AB}"/>
                    </a:ext>
                  </a:extLst>
                </p:cNvPr>
                <p:cNvSpPr txBox="1"/>
                <p:nvPr/>
              </p:nvSpPr>
              <p:spPr>
                <a:xfrm>
                  <a:off x="2377108" y="2462006"/>
                  <a:ext cx="4831830" cy="48972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r>
                    <a:rPr lang="en-US" altLang="zh-CN" sz="2400" u="sng" dirty="0">
                      <a:latin typeface="Calibri"/>
                      <a:ea typeface="Calibri"/>
                      <a:cs typeface="Calibri"/>
                      <a:sym typeface="Calibri"/>
                    </a:rPr>
                    <a:t>Theorem 1:</a:t>
                  </a:r>
                  <a:r>
                    <a:rPr lang="en-US" altLang="zh-CN" sz="2400" dirty="0">
                      <a:latin typeface="Calibri"/>
                      <a:ea typeface="Calibri"/>
                      <a:cs typeface="Calibri"/>
                      <a:sym typeface="Calibri"/>
                    </a:rPr>
                    <a:t> For </a:t>
                  </a:r>
                  <a14:m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altLang="zh-CN" sz="2400" b="0" i="1" smtClean="0">
                          <a:latin typeface="Cambria Math" panose="02040503050406030204" pitchFamily="18" charset="0"/>
                          <a:cs typeface="Calibri"/>
                          <a:sym typeface="Calibri"/>
                        </a:rPr>
                        <m:t>∈</m:t>
                      </m:r>
                      <m:sSup>
                        <m:sSup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</m:ctrlPr>
                            </m:dPr>
                            <m:e>
                              <m:r>
                                <a:rPr lang="en-US" altLang="zh-CN" sz="2400" b="0" i="1" smtClean="0">
                                  <a:latin typeface="Cambria Math" panose="02040503050406030204" pitchFamily="18" charset="0"/>
                                  <a:cs typeface="Calibri"/>
                                  <a:sym typeface="Calibri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  <a:cs typeface="Calibri"/>
                              <a:sym typeface="Calibri"/>
                            </a:rPr>
                            <m:t>𝑛</m:t>
                          </m:r>
                        </m:sup>
                      </m:sSup>
                    </m:oMath>
                  </a14:m>
                  <a:endParaRPr lang="en-US" altLang="zh-CN" sz="2400" b="0" dirty="0"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mc:Choice>
          <mc:Fallback>
            <p:sp>
              <p:nvSpPr>
                <p:cNvPr id="6" name="Google Shape;466;p57">
                  <a:extLst>
                    <a:ext uri="{FF2B5EF4-FFF2-40B4-BE49-F238E27FC236}">
                      <a16:creationId xmlns:a16="http://schemas.microsoft.com/office/drawing/2014/main" id="{C0FEB90A-5B20-A77C-1F68-683E67B6E2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77108" y="2462006"/>
                  <a:ext cx="4831830" cy="489725"/>
                </a:xfrm>
                <a:prstGeom prst="rect">
                  <a:avLst/>
                </a:prstGeom>
                <a:blipFill>
                  <a:blip r:embed="rId4"/>
                  <a:stretch>
                    <a:fillRect l="-2100" b="-159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E2B152-8C21-DF6D-50B4-3574871ECE9F}"/>
                  </a:ext>
                </a:extLst>
              </p:cNvPr>
              <p:cNvSpPr txBox="1"/>
              <p:nvPr/>
            </p:nvSpPr>
            <p:spPr>
              <a:xfrm>
                <a:off x="133663" y="3950253"/>
                <a:ext cx="11519939" cy="2736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kumimoji="1" lang="en-US" altLang="zh-CN" sz="2400" dirty="0"/>
                  <a:t>      Notice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B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&lt;</m:t>
                    </m:r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n</m:t>
                    </m:r>
                  </m:oMath>
                </a14:m>
                <a:endParaRPr kumimoji="1"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kumimoji="1" lang="en-US" altLang="zh-CN" sz="2400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d>
                          <m:dPr>
                            <m:ctrlPr>
                              <a:rPr kumimoji="1" lang="en-US" altLang="zh-CN" sz="2400" b="0" i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den>
                    </m:f>
                  </m:oMath>
                </a14:m>
                <a:r>
                  <a:rPr kumimoji="1" lang="en-US" altLang="zh-CN" sz="2400" dirty="0"/>
                  <a:t>   -&gt;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endParaRPr kumimoji="1"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b="0" dirty="0"/>
                  <a:t>Claim 1: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≡0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zh-CN" sz="2400" dirty="0"/>
                  <a:t> &lt;-&gt;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400" dirty="0"/>
                  <a:t>. 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kumimoji="1" lang="en-US" altLang="zh-CN" sz="2400" dirty="0"/>
                  <a:t>Claim 2: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deg</m:t>
                    </m:r>
                    <m:d>
                      <m:d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en-US" altLang="zh-CN" sz="2400" dirty="0"/>
                  <a:t> &lt;-&gt;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C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naryPr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⋅</m:t>
                            </m:r>
                            <m:sSubSup>
                              <m:sSubSup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sSubSupPr>
                              <m:e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  <m:t>𝑗</m:t>
                                </m:r>
                              </m:sup>
                            </m:sSubSup>
                          </m:num>
                          <m:den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𝐺</m:t>
                            </m:r>
                            <m:d>
                              <m:dPr>
                                <m:ctrlPr>
                                  <a:rPr lang="en-US" altLang="zh-CN" sz="2400" b="0" i="1" smtClean="0"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Calibri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libri"/>
                                        <a:cs typeface="Calibri"/>
                                        <a:sym typeface="Calibri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libri"/>
                                        <a:cs typeface="Calibri"/>
                                        <a:sym typeface="Calibri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2400" b="0" i="1" smtClean="0">
                                        <a:latin typeface="Cambria Math" panose="02040503050406030204" pitchFamily="18" charset="0"/>
                                        <a:ea typeface="Calibri"/>
                                        <a:cs typeface="Calibri"/>
                                        <a:sym typeface="Calibri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</m:e>
                    </m:nary>
                    <m:r>
                      <a:rPr lang="en-US" altLang="zh-CN" sz="2400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=0</m:t>
                    </m:r>
                  </m:oMath>
                </a14:m>
                <a:r>
                  <a:rPr lang="en-US" altLang="zh-CN" sz="2400" b="0" dirty="0">
                    <a:latin typeface="Calibri"/>
                    <a:ea typeface="Calibri"/>
                    <a:cs typeface="Calibri"/>
                    <a:sym typeface="Calibri"/>
                  </a:rPr>
                  <a:t>    Construct </a:t>
                </a:r>
                <a14:m>
                  <m:oMath xmlns:m="http://schemas.openxmlformats.org/officeDocument/2006/math"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𝐵</m:t>
                    </m:r>
                    <m:r>
                      <a:rPr kumimoji="1" lang="en-US" altLang="zh-CN" sz="2400" b="0" i="1" smtClean="0">
                        <a:latin typeface="Cambria Math" panose="02040503050406030204" pitchFamily="18" charset="0"/>
                      </a:rPr>
                      <m:t>⋅</m:t>
                    </m:r>
                    <m:sSup>
                      <m:sSupPr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p>
                    <m:r>
                      <a:rPr kumimoji="1" lang="en-US" altLang="zh-CN" sz="2400" b="0" i="0" smtClean="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kumimoji="1" lang="en-US" altLang="zh-CN" sz="24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den>
                        </m:f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</m:sSubSup>
                        <m:r>
                          <a:rPr kumimoji="1" lang="en-US" altLang="zh-CN" sz="2400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endParaRPr kumimoji="1" lang="en-US" altLang="zh-CN" sz="2400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kumimoji="1" lang="zh-CN" altLang="en-US" sz="2400" dirty="0"/>
              </a:p>
            </p:txBody>
          </p:sp>
        </mc:Choice>
        <mc:Fallback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9AE2B152-8C21-DF6D-50B4-3574871ECE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63" y="3950253"/>
                <a:ext cx="11519939" cy="2736775"/>
              </a:xfrm>
              <a:prstGeom prst="rect">
                <a:avLst/>
              </a:prstGeom>
              <a:blipFill>
                <a:blip r:embed="rId5"/>
                <a:stretch>
                  <a:fillRect l="-771" t="-18056" b="-13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1051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ECF85C1-51AD-BDA5-B241-954E2D362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Binary </a:t>
            </a:r>
            <a:r>
              <a:rPr kumimoji="1" lang="en-US" altLang="zh-CN" dirty="0" err="1"/>
              <a:t>Goppa</a:t>
            </a:r>
            <a:r>
              <a:rPr kumimoji="1" lang="en-US" altLang="zh-CN" dirty="0"/>
              <a:t> Code: Square-free g(X)</a:t>
            </a:r>
            <a:endParaRPr kumimoji="1"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E2905-D26A-2D65-B302-C5DA7A4F184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zh-CN" dirty="0"/>
                  <a:t>If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</m:oMath>
                </a14:m>
                <a:r>
                  <a:rPr kumimoji="1" lang="en-US" altLang="zh-CN" dirty="0"/>
                  <a:t> is </a:t>
                </a:r>
                <a:r>
                  <a:rPr kumimoji="1" lang="en-US" altLang="zh-CN" dirty="0" err="1"/>
                  <a:t>squarefree</a:t>
                </a:r>
                <a:r>
                  <a:rPr kumimoji="1" lang="en-US" altLang="zh-CN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𝔽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kumimoji="1" lang="en-US" altLang="zh-CN" dirty="0"/>
                  <a:t> has characteristic 2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Γ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g</m:t>
                        </m:r>
                      </m:e>
                    </m:d>
                    <m:r>
                      <a:rPr lang="en-US" altLang="zh-CN" b="0" i="1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=</m:t>
                    </m:r>
                  </m:oMath>
                </a14:m>
                <a:r>
                  <a:rPr lang="en-US" altLang="zh-CN" dirty="0">
                    <a:ea typeface="Calibri"/>
                    <a:cs typeface="Calibri"/>
                    <a:sym typeface="Calibri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Γ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dirty="0"/>
              </a:p>
              <a:p>
                <a14:m>
                  <m:oMath xmlns:m="http://schemas.openxmlformats.org/officeDocument/2006/math"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sz="2800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∏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brk m:alnAt="7"/>
                              </m:r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m:rPr>
                                <m:brk m:alnAt="7"/>
                              </m:r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m:rPr>
                            <m:brk m:alnAt="7"/>
                          </m:r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/>
                      <m:e>
                        <m:d>
                          <m:d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kumimoji="1" lang="en-US" altLang="zh-CN" dirty="0"/>
                  <a:t>, we have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endParaRPr kumimoji="1" lang="en-US" altLang="zh-CN" b="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f>
                          <m:fPr>
                            <m:ctrlP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num>
                          <m:den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kumimoji="1" lang="en-US" altLang="zh-CN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zh-CN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kumimoji="1" lang="en-US" altLang="zh-CN" b="0" i="0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⋅</m:t>
                        </m:r>
                        <m:f>
                          <m:fPr>
                            <m:ctrlP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d>
                              <m:d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</m:d>
                          </m:num>
                          <m:den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  <m:r>
                              <a:rPr kumimoji="1" lang="en-US" altLang="zh-CN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𝛼</m:t>
                                </m:r>
                              </m:e>
                              <m:sub>
                                <m:r>
                                  <a:rPr kumimoji="1" lang="en-US" altLang="zh-CN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kumimoji="1"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Now we have to show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≡0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kumimoji="1" lang="en-US" altLang="zh-CN" dirty="0"/>
                  <a:t> &lt;-&gt;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≡0 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𝑚𝑜𝑑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zh-CN" dirty="0"/>
                  <a:t> </a:t>
                </a:r>
              </a:p>
              <a:p>
                <a:r>
                  <a:rPr kumimoji="1" lang="en-US" altLang="zh-CN" dirty="0"/>
                  <a:t>Let </a:t>
                </a:r>
                <a14:m>
                  <m:oMath xmlns:m="http://schemas.openxmlformats.org/officeDocument/2006/math">
                    <m:r>
                      <a:rPr kumimoji="1" lang="en-US" altLang="zh-CN" i="1">
                        <a:latin typeface="Cambria Math" panose="02040503050406030204" pitchFamily="18" charset="0"/>
                      </a:rPr>
                      <m:t>𝐶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kumimoji="1" lang="en-US" altLang="zh-CN" b="0" dirty="0"/>
              </a:p>
              <a:p>
                <a:r>
                  <a:rPr kumimoji="1" lang="en-US" altLang="zh-CN" dirty="0"/>
                  <a:t>We have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r>
                  <a:rPr kumimoji="1" lang="en-US" altLang="zh-CN" dirty="0"/>
                  <a:t>     </a:t>
                </a:r>
                <a:r>
                  <a:rPr kumimoji="1" lang="en-US" altLang="zh-CN" i="1" dirty="0"/>
                  <a:t>Notice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i="1" dirty="0"/>
                  <a:t> is a perfect square!</a:t>
                </a:r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Γ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altLang="zh-CN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g</m:t>
                        </m:r>
                      </m:e>
                    </m:d>
                    <m:r>
                      <a:rPr lang="en-US" altLang="zh-CN" i="1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 </m:t>
                    </m:r>
                  </m:oMath>
                </a14:m>
                <a:r>
                  <a:rPr kumimoji="1" lang="en-US" altLang="zh-CN" b="0" dirty="0"/>
                  <a:t>&lt;-&gt;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rad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⋅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en-US" altLang="zh-CN" dirty="0"/>
                  <a:t> &lt;-&gt; </a:t>
                </a:r>
                <a14:m>
                  <m:oMath xmlns:m="http://schemas.openxmlformats.org/officeDocument/2006/math"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rad>
                      <m:radPr>
                        <m:degHide m:val="on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kumimoji="1" lang="en-US" altLang="zh-CN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rad>
                  </m:oMath>
                </a14:m>
                <a:r>
                  <a:rPr kumimoji="1" lang="en-US" altLang="zh-CN" dirty="0"/>
                  <a:t> &lt;-&gt;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zh-CN" dirty="0"/>
                  <a:t>&lt;-&gt;</a:t>
                </a:r>
                <a:r>
                  <a:rPr kumimoji="1" lang="en-US" altLang="zh-CN" b="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kumimoji="1" lang="en-US" altLang="zh-CN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acc>
                    <m:r>
                      <a:rPr kumimoji="1" lang="en-US" altLang="zh-CN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sty m:val="p"/>
                      </m:rPr>
                      <a:rPr lang="en-US" altLang="zh-CN" smtClean="0">
                        <a:latin typeface="Cambria Math" panose="02040503050406030204" pitchFamily="18" charset="0"/>
                        <a:ea typeface="Calibri"/>
                        <a:cs typeface="Calibri"/>
                        <a:sym typeface="Calibri"/>
                      </a:rPr>
                      <m:t>Γ</m:t>
                    </m:r>
                    <m:d>
                      <m:dPr>
                        <m:ctrlPr>
                          <a:rPr lang="en-US" altLang="zh-CN" i="1"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b="0" i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CN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g</m:t>
                            </m:r>
                          </m:e>
                          <m:sup>
                            <m:r>
                              <a:rPr lang="en-US" altLang="zh-CN" b="0" i="0" smtClean="0">
                                <a:latin typeface="Cambria Math" panose="02040503050406030204" pitchFamily="18" charset="0"/>
                                <a:ea typeface="Calibri"/>
                                <a:cs typeface="Calibri"/>
                                <a:sym typeface="Calibri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kumimoji="1" lang="zh-CN" altLang="en-US" dirty="0"/>
              </a:p>
            </p:txBody>
          </p:sp>
        </mc:Choice>
        <mc:Fallback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405E2905-D26A-2D65-B302-C5DA7A4F184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3779" r="-36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101076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987</TotalTime>
  <Words>1008</Words>
  <Application>Microsoft Macintosh PowerPoint</Application>
  <PresentationFormat>宽屏</PresentationFormat>
  <Paragraphs>143</Paragraphs>
  <Slides>18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18</vt:i4>
      </vt:variant>
    </vt:vector>
  </HeadingPairs>
  <TitlesOfParts>
    <vt:vector size="26" baseType="lpstr">
      <vt:lpstr>等线</vt:lpstr>
      <vt:lpstr>等线 Light</vt:lpstr>
      <vt:lpstr>Alibaba PuHuiTi R</vt:lpstr>
      <vt:lpstr>Arial</vt:lpstr>
      <vt:lpstr>Calibri</vt:lpstr>
      <vt:lpstr>Cambria Math</vt:lpstr>
      <vt:lpstr>Helvetica Neue</vt:lpstr>
      <vt:lpstr>Office 主题​​</vt:lpstr>
      <vt:lpstr>Classic McEliece</vt:lpstr>
      <vt:lpstr>Synopsis</vt:lpstr>
      <vt:lpstr>Original McEliece</vt:lpstr>
      <vt:lpstr>Classic McEliece</vt:lpstr>
      <vt:lpstr>PowerPoint 演示文稿</vt:lpstr>
      <vt:lpstr>Binary Goppa Code: Definition</vt:lpstr>
      <vt:lpstr>Binary Goppa Code: Relation to RS</vt:lpstr>
      <vt:lpstr>Binary Goppa Code: Parity Check</vt:lpstr>
      <vt:lpstr>Binary Goppa Code: Square-free g(X)</vt:lpstr>
      <vt:lpstr>Unique Decoding Algorithm 1</vt:lpstr>
      <vt:lpstr>Algorithm 2</vt:lpstr>
      <vt:lpstr>Algorithm 3</vt:lpstr>
      <vt:lpstr>Algorithm 3: Interpolation with error</vt:lpstr>
      <vt:lpstr>Algorithm 3</vt:lpstr>
      <vt:lpstr>List Decoding and Johnson’s Bound</vt:lpstr>
      <vt:lpstr>More on Johnson’s Bound</vt:lpstr>
      <vt:lpstr>Issues with extending the error bound</vt:lpstr>
      <vt:lpstr>Reference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Classic McEliece</dc:title>
  <dc:creator>崔泓睿</dc:creator>
  <cp:lastModifiedBy>崔泓睿</cp:lastModifiedBy>
  <cp:revision>27</cp:revision>
  <dcterms:created xsi:type="dcterms:W3CDTF">2023-11-05T09:55:26Z</dcterms:created>
  <dcterms:modified xsi:type="dcterms:W3CDTF">2023-11-06T02:22:59Z</dcterms:modified>
</cp:coreProperties>
</file>