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5" r:id="rId5"/>
    <p:sldId id="320" r:id="rId6"/>
    <p:sldId id="321" r:id="rId7"/>
    <p:sldId id="328" r:id="rId8"/>
    <p:sldId id="327" r:id="rId9"/>
    <p:sldId id="329" r:id="rId10"/>
    <p:sldId id="310" r:id="rId11"/>
    <p:sldId id="311" r:id="rId12"/>
    <p:sldId id="313" r:id="rId13"/>
    <p:sldId id="312" r:id="rId14"/>
    <p:sldId id="315" r:id="rId15"/>
    <p:sldId id="322" r:id="rId16"/>
    <p:sldId id="323" r:id="rId17"/>
    <p:sldId id="331" r:id="rId18"/>
    <p:sldId id="318" r:id="rId19"/>
    <p:sldId id="319" r:id="rId20"/>
    <p:sldId id="325" r:id="rId21"/>
    <p:sldId id="326" r:id="rId22"/>
    <p:sldId id="332" r:id="rId23"/>
    <p:sldId id="333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228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chevron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2000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 custT="1"/>
      <dgm:spPr/>
      <dgm:t>
        <a:bodyPr/>
        <a:lstStyle/>
        <a:p>
          <a:pPr algn="l">
            <a:buNone/>
          </a:pPr>
          <a:r>
            <a:rPr lang="en-US" sz="2000" dirty="0"/>
            <a:t>Dyn Corporation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pPr algn="l">
            <a:buNone/>
          </a:pPr>
          <a:r>
            <a:rPr lang="en-US" sz="2000" dirty="0"/>
            <a:t>Private University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 custT="1"/>
      <dgm:spPr/>
      <dgm:t>
        <a:bodyPr/>
        <a:lstStyle/>
        <a:p>
          <a:pPr algn="l">
            <a:buNone/>
          </a:pPr>
          <a:r>
            <a:rPr lang="en-US" sz="2000" dirty="0" err="1"/>
            <a:t>Kapersky</a:t>
          </a:r>
          <a:endParaRPr lang="en-US" sz="2000" dirty="0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EA40F44D-5E66-436D-82B4-1AF21E0369D9}">
      <dgm:prSet phldrT="[Text]" custT="1"/>
      <dgm:spPr/>
      <dgm:t>
        <a:bodyPr/>
        <a:lstStyle/>
        <a:p>
          <a:pPr algn="l">
            <a:buNone/>
          </a:pPr>
          <a:r>
            <a:rPr lang="en-US" sz="1800" dirty="0"/>
            <a:t>Internet connected</a:t>
          </a:r>
        </a:p>
      </dgm:t>
    </dgm:pt>
    <dgm:pt modelId="{3066F7CB-BBC1-49F2-AE39-FF9C883AB81D}" type="parTrans" cxnId="{A5491C88-7F42-4202-AD4B-8B52BB1C8DB4}">
      <dgm:prSet/>
      <dgm:spPr/>
      <dgm:t>
        <a:bodyPr/>
        <a:lstStyle/>
        <a:p>
          <a:endParaRPr lang="en-US"/>
        </a:p>
      </dgm:t>
    </dgm:pt>
    <dgm:pt modelId="{9B9C4ACA-2E9B-42B3-ACD7-2A449E79E5C2}" type="sibTrans" cxnId="{A5491C88-7F42-4202-AD4B-8B52BB1C8DB4}">
      <dgm:prSet/>
      <dgm:spPr/>
      <dgm:t>
        <a:bodyPr/>
        <a:lstStyle/>
        <a:p>
          <a:endParaRPr lang="en-US"/>
        </a:p>
      </dgm:t>
    </dgm:pt>
    <dgm:pt modelId="{B46F357E-3869-4696-A528-E4707CF3B757}">
      <dgm:prSet phldrT="[Text]" custT="1"/>
      <dgm:spPr/>
      <dgm:t>
        <a:bodyPr/>
        <a:lstStyle/>
        <a:p>
          <a:pPr algn="l">
            <a:buNone/>
          </a:pPr>
          <a:r>
            <a:rPr lang="en-US" sz="1800" dirty="0"/>
            <a:t>devices will become a</a:t>
          </a:r>
        </a:p>
      </dgm:t>
    </dgm:pt>
    <dgm:pt modelId="{EF6306A2-317D-4E8D-B882-328F5F1AC502}" type="parTrans" cxnId="{5A333EBF-9EB8-4253-9AE6-CB3B1D00A198}">
      <dgm:prSet/>
      <dgm:spPr/>
      <dgm:t>
        <a:bodyPr/>
        <a:lstStyle/>
        <a:p>
          <a:endParaRPr lang="en-US"/>
        </a:p>
      </dgm:t>
    </dgm:pt>
    <dgm:pt modelId="{65A624AE-1A15-48E6-B935-5DAD8084EBDB}" type="sibTrans" cxnId="{5A333EBF-9EB8-4253-9AE6-CB3B1D00A198}">
      <dgm:prSet/>
      <dgm:spPr/>
      <dgm:t>
        <a:bodyPr/>
        <a:lstStyle/>
        <a:p>
          <a:endParaRPr lang="en-US"/>
        </a:p>
      </dgm:t>
    </dgm:pt>
    <dgm:pt modelId="{1CDA2894-DE91-4326-AE0B-2C71B78A0D29}">
      <dgm:prSet phldrT="[Text]" custT="1"/>
      <dgm:spPr/>
      <dgm:t>
        <a:bodyPr/>
        <a:lstStyle/>
        <a:p>
          <a:pPr algn="l">
            <a:buNone/>
          </a:pPr>
          <a:r>
            <a:rPr lang="en-US" sz="1800" dirty="0"/>
            <a:t>target for criminals</a:t>
          </a:r>
        </a:p>
      </dgm:t>
    </dgm:pt>
    <dgm:pt modelId="{94A4B2B5-269D-4ED0-AD80-626CF32A3F5D}" type="parTrans" cxnId="{AE4067EA-C585-4AA7-B680-9277844F2A00}">
      <dgm:prSet/>
      <dgm:spPr/>
      <dgm:t>
        <a:bodyPr/>
        <a:lstStyle/>
        <a:p>
          <a:endParaRPr lang="en-US"/>
        </a:p>
      </dgm:t>
    </dgm:pt>
    <dgm:pt modelId="{312184BA-BFF5-40A3-B3F1-7F937DFAC928}" type="sibTrans" cxnId="{AE4067EA-C585-4AA7-B680-9277844F2A00}">
      <dgm:prSet/>
      <dgm:spPr/>
      <dgm:t>
        <a:bodyPr/>
        <a:lstStyle/>
        <a:p>
          <a:endParaRPr lang="en-US"/>
        </a:p>
      </dgm:t>
    </dgm:pt>
    <dgm:pt modelId="{A3A67CAD-C679-4821-A1E9-57199656338E}">
      <dgm:prSet phldrT="[Text]" custT="1"/>
      <dgm:spPr/>
      <dgm:t>
        <a:bodyPr/>
        <a:lstStyle/>
        <a:p>
          <a:pPr algn="l">
            <a:buNone/>
          </a:pPr>
          <a:r>
            <a:rPr lang="en-US" sz="2000" dirty="0"/>
            <a:t>Mirai botnet uses</a:t>
          </a:r>
        </a:p>
      </dgm:t>
    </dgm:pt>
    <dgm:pt modelId="{065E35CB-2566-4566-B66B-48C8CABB2842}" type="parTrans" cxnId="{B613E955-F5BA-4040-A023-F56CD96BE215}">
      <dgm:prSet/>
      <dgm:spPr/>
      <dgm:t>
        <a:bodyPr/>
        <a:lstStyle/>
        <a:p>
          <a:endParaRPr lang="en-US"/>
        </a:p>
      </dgm:t>
    </dgm:pt>
    <dgm:pt modelId="{C0181FE4-E3E2-4BD9-96A5-C8EF0AFE2913}" type="sibTrans" cxnId="{B613E955-F5BA-4040-A023-F56CD96BE215}">
      <dgm:prSet/>
      <dgm:spPr/>
      <dgm:t>
        <a:bodyPr/>
        <a:lstStyle/>
        <a:p>
          <a:endParaRPr lang="en-US"/>
        </a:p>
      </dgm:t>
    </dgm:pt>
    <dgm:pt modelId="{508CF5FA-4AD9-4DE7-9069-39DFE0B5B5AC}">
      <dgm:prSet phldrT="[Text]" custT="1"/>
      <dgm:spPr/>
      <dgm:t>
        <a:bodyPr/>
        <a:lstStyle/>
        <a:p>
          <a:pPr algn="l">
            <a:buNone/>
          </a:pPr>
          <a:r>
            <a:rPr lang="en-US" sz="2000" dirty="0"/>
            <a:t>routers and DVRs to</a:t>
          </a:r>
        </a:p>
      </dgm:t>
    </dgm:pt>
    <dgm:pt modelId="{120EE576-450F-4090-A637-1D1782194A99}" type="parTrans" cxnId="{9D7A09E5-726C-43F8-817F-29809C802318}">
      <dgm:prSet/>
      <dgm:spPr/>
      <dgm:t>
        <a:bodyPr/>
        <a:lstStyle/>
        <a:p>
          <a:endParaRPr lang="en-US"/>
        </a:p>
      </dgm:t>
    </dgm:pt>
    <dgm:pt modelId="{18EC374B-836D-413F-88A3-E147C2574EA4}" type="sibTrans" cxnId="{9D7A09E5-726C-43F8-817F-29809C802318}">
      <dgm:prSet/>
      <dgm:spPr/>
      <dgm:t>
        <a:bodyPr/>
        <a:lstStyle/>
        <a:p>
          <a:endParaRPr lang="en-US"/>
        </a:p>
      </dgm:t>
    </dgm:pt>
    <dgm:pt modelId="{942632E4-6151-4EA6-9C88-2ABE2172A9E7}">
      <dgm:prSet phldrT="[Text]" custT="1"/>
      <dgm:spPr/>
      <dgm:t>
        <a:bodyPr/>
        <a:lstStyle/>
        <a:p>
          <a:pPr algn="l">
            <a:buNone/>
          </a:pPr>
          <a:r>
            <a:rPr lang="en-US" sz="2000" dirty="0"/>
            <a:t>disrupt DNS services</a:t>
          </a:r>
        </a:p>
      </dgm:t>
    </dgm:pt>
    <dgm:pt modelId="{214C4529-AF2B-4647-BAB2-7371E007291A}" type="parTrans" cxnId="{AB7182E3-6692-4820-B3EC-F1101726D70E}">
      <dgm:prSet/>
      <dgm:spPr/>
      <dgm:t>
        <a:bodyPr/>
        <a:lstStyle/>
        <a:p>
          <a:endParaRPr lang="en-US"/>
        </a:p>
      </dgm:t>
    </dgm:pt>
    <dgm:pt modelId="{FBE245BF-A0BA-42AD-911E-F91D7469A10E}" type="sibTrans" cxnId="{AB7182E3-6692-4820-B3EC-F1101726D70E}">
      <dgm:prSet/>
      <dgm:spPr/>
      <dgm:t>
        <a:bodyPr/>
        <a:lstStyle/>
        <a:p>
          <a:endParaRPr lang="en-US"/>
        </a:p>
      </dgm:t>
    </dgm:pt>
    <dgm:pt modelId="{F0771DC6-8209-4F69-8020-6DC36677AD90}">
      <dgm:prSet phldrT="[Text]" custT="1"/>
      <dgm:spPr/>
      <dgm:t>
        <a:bodyPr/>
        <a:lstStyle/>
        <a:p>
          <a:pPr algn="l">
            <a:buNone/>
          </a:pPr>
          <a:endParaRPr lang="en-US" sz="900" dirty="0"/>
        </a:p>
      </dgm:t>
    </dgm:pt>
    <dgm:pt modelId="{5E5B4A96-818A-4C7E-9754-D8BEF1D4827E}" type="parTrans" cxnId="{4FD3855B-BD82-4265-931E-E26CC6DA01E8}">
      <dgm:prSet/>
      <dgm:spPr/>
      <dgm:t>
        <a:bodyPr/>
        <a:lstStyle/>
        <a:p>
          <a:endParaRPr lang="en-US"/>
        </a:p>
      </dgm:t>
    </dgm:pt>
    <dgm:pt modelId="{5478F23F-3458-4069-BF30-E26031BB2C74}" type="sibTrans" cxnId="{4FD3855B-BD82-4265-931E-E26CC6DA01E8}">
      <dgm:prSet/>
      <dgm:spPr/>
      <dgm:t>
        <a:bodyPr/>
        <a:lstStyle/>
        <a:p>
          <a:endParaRPr lang="en-US"/>
        </a:p>
      </dgm:t>
    </dgm:pt>
    <dgm:pt modelId="{F3BB1859-A2E8-458D-AC8A-6352CD34ED19}">
      <dgm:prSet phldrT="[Text]" custT="1"/>
      <dgm:spPr/>
      <dgm:t>
        <a:bodyPr/>
        <a:lstStyle/>
        <a:p>
          <a:pPr algn="ctr">
            <a:buNone/>
          </a:pPr>
          <a:endParaRPr lang="en-US" sz="900" dirty="0"/>
        </a:p>
      </dgm:t>
    </dgm:pt>
    <dgm:pt modelId="{CF8EC021-4C83-4114-A916-02F675D16110}" type="parTrans" cxnId="{4A8D5CC3-C128-46B3-953B-78B4014A3F22}">
      <dgm:prSet/>
      <dgm:spPr/>
      <dgm:t>
        <a:bodyPr/>
        <a:lstStyle/>
        <a:p>
          <a:endParaRPr lang="en-US"/>
        </a:p>
      </dgm:t>
    </dgm:pt>
    <dgm:pt modelId="{3B0C86B4-984D-4F67-B2EB-3F01B02C52D9}" type="sibTrans" cxnId="{4A8D5CC3-C128-46B3-953B-78B4014A3F22}">
      <dgm:prSet/>
      <dgm:spPr/>
      <dgm:t>
        <a:bodyPr/>
        <a:lstStyle/>
        <a:p>
          <a:endParaRPr lang="en-US"/>
        </a:p>
      </dgm:t>
    </dgm:pt>
    <dgm:pt modelId="{A7A1F746-7B92-42CF-9386-B68D6EE543C1}">
      <dgm:prSet phldrT="[Text]" custT="1"/>
      <dgm:spPr/>
      <dgm:t>
        <a:bodyPr/>
        <a:lstStyle/>
        <a:p>
          <a:pPr algn="ctr">
            <a:buNone/>
          </a:pPr>
          <a:r>
            <a:rPr lang="en-US" sz="2000" dirty="0"/>
            <a:t>(un-named)</a:t>
          </a:r>
        </a:p>
      </dgm:t>
    </dgm:pt>
    <dgm:pt modelId="{D44C08D3-3AE3-4EE8-9FC4-FB44C2053399}" type="parTrans" cxnId="{ADC31677-2A60-4FA5-AC77-A84F9E9B84DC}">
      <dgm:prSet/>
      <dgm:spPr/>
      <dgm:t>
        <a:bodyPr/>
        <a:lstStyle/>
        <a:p>
          <a:endParaRPr lang="en-US"/>
        </a:p>
      </dgm:t>
    </dgm:pt>
    <dgm:pt modelId="{4D68D953-324E-49F2-9D8B-9BEB89D171A9}" type="sibTrans" cxnId="{ADC31677-2A60-4FA5-AC77-A84F9E9B84DC}">
      <dgm:prSet/>
      <dgm:spPr/>
      <dgm:t>
        <a:bodyPr/>
        <a:lstStyle/>
        <a:p>
          <a:endParaRPr lang="en-US"/>
        </a:p>
      </dgm:t>
    </dgm:pt>
    <dgm:pt modelId="{6220B048-DA09-417E-8EC4-23519F326974}">
      <dgm:prSet phldrT="[Text]" custT="1"/>
      <dgm:spPr/>
      <dgm:t>
        <a:bodyPr/>
        <a:lstStyle/>
        <a:p>
          <a:pPr algn="l">
            <a:buNone/>
          </a:pPr>
          <a:r>
            <a:rPr lang="en-US" sz="2000" dirty="0"/>
            <a:t>56 Hour DDoS using CCTV Cameras</a:t>
          </a:r>
        </a:p>
      </dgm:t>
    </dgm:pt>
    <dgm:pt modelId="{C9E309F9-001B-46B8-8CB0-F90BC3735129}" type="parTrans" cxnId="{B31C8623-D741-4689-81EB-A8B45FC8ADC9}">
      <dgm:prSet/>
      <dgm:spPr/>
      <dgm:t>
        <a:bodyPr/>
        <a:lstStyle/>
        <a:p>
          <a:endParaRPr lang="en-US"/>
        </a:p>
      </dgm:t>
    </dgm:pt>
    <dgm:pt modelId="{B75248CE-4DD0-479E-8310-ED0C542059BE}" type="sibTrans" cxnId="{B31C8623-D741-4689-81EB-A8B45FC8ADC9}">
      <dgm:prSet/>
      <dgm:spPr/>
      <dgm:t>
        <a:bodyPr/>
        <a:lstStyle/>
        <a:p>
          <a:endParaRPr lang="en-US"/>
        </a:p>
      </dgm:t>
    </dgm:pt>
    <dgm:pt modelId="{4D7721B8-A48B-45F1-8D53-055CDF752D2E}">
      <dgm:prSet phldrT="[Text]" custT="1"/>
      <dgm:spPr/>
      <dgm:t>
        <a:bodyPr/>
        <a:lstStyle/>
        <a:p>
          <a:pPr algn="ctr">
            <a:buNone/>
          </a:pPr>
          <a:endParaRPr lang="en-US" sz="900" dirty="0"/>
        </a:p>
      </dgm:t>
    </dgm:pt>
    <dgm:pt modelId="{6A5D5E2C-EB5A-4B85-81F6-C571AD63DFC5}" type="parTrans" cxnId="{3C19C8B5-FB79-49C2-A399-EC67D187917E}">
      <dgm:prSet/>
      <dgm:spPr/>
      <dgm:t>
        <a:bodyPr/>
        <a:lstStyle/>
        <a:p>
          <a:endParaRPr lang="en-US"/>
        </a:p>
      </dgm:t>
    </dgm:pt>
    <dgm:pt modelId="{7BBF7CF4-FF05-4843-984B-5D709FA7B0B2}" type="sibTrans" cxnId="{3C19C8B5-FB79-49C2-A399-EC67D187917E}">
      <dgm:prSet/>
      <dgm:spPr/>
      <dgm:t>
        <a:bodyPr/>
        <a:lstStyle/>
        <a:p>
          <a:endParaRPr lang="en-US"/>
        </a:p>
      </dgm:t>
    </dgm:pt>
    <dgm:pt modelId="{A418BD99-17B7-4FE1-935F-2A20EAB76898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07D0539C-3141-48EB-9B34-E36115C3A56C}" type="pres">
      <dgm:prSet presAssocID="{FB986F71-3126-4196-BD30-74AEDC39A1CA}" presName="composite" presStyleCnt="0"/>
      <dgm:spPr/>
    </dgm:pt>
    <dgm:pt modelId="{CF27CCD3-F28E-48AD-ACF0-5FB8C54773D4}" type="pres">
      <dgm:prSet presAssocID="{FB986F71-3126-4196-BD30-74AEDC39A1C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1D7A858-79B4-42CC-90A2-D8D27ED0F8C5}" type="pres">
      <dgm:prSet presAssocID="{FB986F71-3126-4196-BD30-74AEDC39A1CA}" presName="desTx" presStyleLbl="revTx" presStyleIdx="0" presStyleCnt="3">
        <dgm:presLayoutVars>
          <dgm:bulletEnabled val="1"/>
        </dgm:presLayoutVars>
      </dgm:prSet>
      <dgm:spPr/>
    </dgm:pt>
    <dgm:pt modelId="{1CC4B189-5430-4BBD-A162-B982D2B08CAB}" type="pres">
      <dgm:prSet presAssocID="{D0B150DF-3AA4-454C-8652-25880449C422}" presName="space" presStyleCnt="0"/>
      <dgm:spPr/>
    </dgm:pt>
    <dgm:pt modelId="{3B3F2BB2-3847-47E1-9A2E-3CC29A767B47}" type="pres">
      <dgm:prSet presAssocID="{F6D27D1B-CDCB-481F-B8FA-AB31B2A119DE}" presName="composite" presStyleCnt="0"/>
      <dgm:spPr/>
    </dgm:pt>
    <dgm:pt modelId="{26284105-D710-47C5-AC53-F9239483AA3B}" type="pres">
      <dgm:prSet presAssocID="{F6D27D1B-CDCB-481F-B8FA-AB31B2A119D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D8653A-03A5-40BE-922D-6BD5F48259F5}" type="pres">
      <dgm:prSet presAssocID="{F6D27D1B-CDCB-481F-B8FA-AB31B2A119DE}" presName="desTx" presStyleLbl="revTx" presStyleIdx="1" presStyleCnt="3">
        <dgm:presLayoutVars>
          <dgm:bulletEnabled val="1"/>
        </dgm:presLayoutVars>
      </dgm:prSet>
      <dgm:spPr/>
    </dgm:pt>
    <dgm:pt modelId="{4E33CE18-D4AA-4F1A-B569-CFB52C19DB00}" type="pres">
      <dgm:prSet presAssocID="{7AEB6639-3258-49E8-8B1F-B4A9C61922BE}" presName="space" presStyleCnt="0"/>
      <dgm:spPr/>
    </dgm:pt>
    <dgm:pt modelId="{18D211E1-456C-410E-85CE-9949E3CB6E06}" type="pres">
      <dgm:prSet presAssocID="{58828492-5CEF-4AFE-95CB-5D7E6A18158B}" presName="composite" presStyleCnt="0"/>
      <dgm:spPr/>
    </dgm:pt>
    <dgm:pt modelId="{157AE983-5107-411A-9A92-801B303BDD02}" type="pres">
      <dgm:prSet presAssocID="{58828492-5CEF-4AFE-95CB-5D7E6A18158B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702745B-FC86-40CF-86B5-019A0E54D6BB}" type="pres">
      <dgm:prSet presAssocID="{58828492-5CEF-4AFE-95CB-5D7E6A18158B}" presName="desTx" presStyleLbl="revTx" presStyleIdx="2" presStyleCnt="3">
        <dgm:presLayoutVars>
          <dgm:bulletEnabled val="1"/>
        </dgm:presLayoutVars>
      </dgm:prSet>
      <dgm:spPr/>
    </dgm:pt>
  </dgm:ptLst>
  <dgm:cxnLst>
    <dgm:cxn modelId="{D6B7B316-13DD-42DF-8255-D58008857A9E}" type="presOf" srcId="{68838C34-4D02-49F8-ADD7-BFA90D87B7EA}" destId="{D702745B-FC86-40CF-86B5-019A0E54D6BB}" srcOrd="0" destOrd="0" presId="urn:microsoft.com/office/officeart/2005/8/layout/chevron1"/>
    <dgm:cxn modelId="{A828F01E-42CF-4837-B602-DFE601FE043B}" type="presOf" srcId="{6220B048-DA09-417E-8EC4-23519F326974}" destId="{D702745B-FC86-40CF-86B5-019A0E54D6BB}" srcOrd="0" destOrd="3" presId="urn:microsoft.com/office/officeart/2005/8/layout/chevron1"/>
    <dgm:cxn modelId="{B31C8623-D741-4689-81EB-A8B45FC8ADC9}" srcId="{58828492-5CEF-4AFE-95CB-5D7E6A18158B}" destId="{6220B048-DA09-417E-8EC4-23519F326974}" srcOrd="3" destOrd="0" parTransId="{C9E309F9-001B-46B8-8CB0-F90BC3735129}" sibTransId="{B75248CE-4DD0-479E-8310-ED0C542059BE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D0F7C82E-493F-4EC0-99AB-DAD5E7E40620}" type="presOf" srcId="{0E9DE493-19D7-4EC9-97C9-5F26233F1106}" destId="{A418BD99-17B7-4FE1-935F-2A20EAB76898}" srcOrd="0" destOrd="0" presId="urn:microsoft.com/office/officeart/2005/8/layout/chevron1"/>
    <dgm:cxn modelId="{BA5E0E2F-91AB-4CD0-AD46-C4571ABE844E}" type="presOf" srcId="{F3BB1859-A2E8-458D-AC8A-6352CD34ED19}" destId="{41D7A858-79B4-42CC-90A2-D8D27ED0F8C5}" srcOrd="0" destOrd="1" presId="urn:microsoft.com/office/officeart/2005/8/layout/chevron1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4FD3855B-BD82-4265-931E-E26CC6DA01E8}" srcId="{F6D27D1B-CDCB-481F-B8FA-AB31B2A119DE}" destId="{F0771DC6-8209-4F69-8020-6DC36677AD90}" srcOrd="1" destOrd="0" parTransId="{5E5B4A96-818A-4C7E-9754-D8BEF1D4827E}" sibTransId="{5478F23F-3458-4069-BF30-E26031BB2C74}"/>
    <dgm:cxn modelId="{DE33AC45-E0A0-470B-8194-A882606CE0F1}" type="presOf" srcId="{0B00F5A8-A0EF-4111-9D86-004317B4F49E}" destId="{9BD8653A-03A5-40BE-922D-6BD5F48259F5}" srcOrd="0" destOrd="0" presId="urn:microsoft.com/office/officeart/2005/8/layout/chevron1"/>
    <dgm:cxn modelId="{9DC00A67-DBB7-4933-B42D-B1F1948AE3BD}" type="presOf" srcId="{1CDA2894-DE91-4326-AE0B-2C71B78A0D29}" destId="{41D7A858-79B4-42CC-90A2-D8D27ED0F8C5}" srcOrd="0" destOrd="4" presId="urn:microsoft.com/office/officeart/2005/8/layout/chevron1"/>
    <dgm:cxn modelId="{7B35A369-8F7B-44DD-99AF-B443D475C443}" type="presOf" srcId="{EA40F44D-5E66-436D-82B4-1AF21E0369D9}" destId="{41D7A858-79B4-42CC-90A2-D8D27ED0F8C5}" srcOrd="0" destOrd="2" presId="urn:microsoft.com/office/officeart/2005/8/layout/chevron1"/>
    <dgm:cxn modelId="{20B2FE50-120D-4A22-BC73-2426EF77FDA0}" type="presOf" srcId="{A7A1F746-7B92-42CF-9386-B68D6EE543C1}" destId="{D702745B-FC86-40CF-86B5-019A0E54D6BB}" srcOrd="0" destOrd="1" presId="urn:microsoft.com/office/officeart/2005/8/layout/chevron1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71842F55-D3E2-4614-A0D2-47EC0306E8DC}" type="presOf" srcId="{A3A67CAD-C679-4821-A1E9-57199656338E}" destId="{9BD8653A-03A5-40BE-922D-6BD5F48259F5}" srcOrd="0" destOrd="2" presId="urn:microsoft.com/office/officeart/2005/8/layout/chevron1"/>
    <dgm:cxn modelId="{B613E955-F5BA-4040-A023-F56CD96BE215}" srcId="{F6D27D1B-CDCB-481F-B8FA-AB31B2A119DE}" destId="{A3A67CAD-C679-4821-A1E9-57199656338E}" srcOrd="2" destOrd="0" parTransId="{065E35CB-2566-4566-B66B-48C8CABB2842}" sibTransId="{C0181FE4-E3E2-4BD9-96A5-C8EF0AFE2913}"/>
    <dgm:cxn modelId="{ADC31677-2A60-4FA5-AC77-A84F9E9B84DC}" srcId="{58828492-5CEF-4AFE-95CB-5D7E6A18158B}" destId="{A7A1F746-7B92-42CF-9386-B68D6EE543C1}" srcOrd="1" destOrd="0" parTransId="{D44C08D3-3AE3-4EE8-9FC4-FB44C2053399}" sibTransId="{4D68D953-324E-49F2-9D8B-9BEB89D171A9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7A90AB7D-8401-4989-AC45-4B99C8BDFC8F}" type="presOf" srcId="{508CF5FA-4AD9-4DE7-9069-39DFE0B5B5AC}" destId="{9BD8653A-03A5-40BE-922D-6BD5F48259F5}" srcOrd="0" destOrd="3" presId="urn:microsoft.com/office/officeart/2005/8/layout/chevron1"/>
    <dgm:cxn modelId="{5364B287-738C-4AC9-A172-2B491592524E}" type="presOf" srcId="{AB2E8498-CC81-452F-A895-08F3845AA347}" destId="{41D7A858-79B4-42CC-90A2-D8D27ED0F8C5}" srcOrd="0" destOrd="0" presId="urn:microsoft.com/office/officeart/2005/8/layout/chevron1"/>
    <dgm:cxn modelId="{7C40C987-AEB1-44D4-8CE5-C97DFF589D6E}" type="presOf" srcId="{58828492-5CEF-4AFE-95CB-5D7E6A18158B}" destId="{157AE983-5107-411A-9A92-801B303BDD02}" srcOrd="0" destOrd="0" presId="urn:microsoft.com/office/officeart/2005/8/layout/chevron1"/>
    <dgm:cxn modelId="{A5491C88-7F42-4202-AD4B-8B52BB1C8DB4}" srcId="{FB986F71-3126-4196-BD30-74AEDC39A1CA}" destId="{EA40F44D-5E66-436D-82B4-1AF21E0369D9}" srcOrd="2" destOrd="0" parTransId="{3066F7CB-BBC1-49F2-AE39-FF9C883AB81D}" sibTransId="{9B9C4ACA-2E9B-42B3-ACD7-2A449E79E5C2}"/>
    <dgm:cxn modelId="{74A4E19E-EA6D-4548-A1C4-938B8B88FC6B}" type="presOf" srcId="{942632E4-6151-4EA6-9C88-2ABE2172A9E7}" destId="{9BD8653A-03A5-40BE-922D-6BD5F48259F5}" srcOrd="0" destOrd="4" presId="urn:microsoft.com/office/officeart/2005/8/layout/chevron1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9EB979AC-EED5-41E8-827A-B8AC252EE963}" type="presOf" srcId="{B46F357E-3869-4696-A528-E4707CF3B757}" destId="{41D7A858-79B4-42CC-90A2-D8D27ED0F8C5}" srcOrd="0" destOrd="3" presId="urn:microsoft.com/office/officeart/2005/8/layout/chevron1"/>
    <dgm:cxn modelId="{7931ADAF-C733-4654-9048-F8D18AB00175}" type="presOf" srcId="{FB986F71-3126-4196-BD30-74AEDC39A1CA}" destId="{CF27CCD3-F28E-48AD-ACF0-5FB8C54773D4}" srcOrd="0" destOrd="0" presId="urn:microsoft.com/office/officeart/2005/8/layout/chevron1"/>
    <dgm:cxn modelId="{BF8CE0B0-5D2D-4647-A050-CECEB3F75807}" type="presOf" srcId="{F6D27D1B-CDCB-481F-B8FA-AB31B2A119DE}" destId="{26284105-D710-47C5-AC53-F9239483AA3B}" srcOrd="0" destOrd="0" presId="urn:microsoft.com/office/officeart/2005/8/layout/chevron1"/>
    <dgm:cxn modelId="{3C19C8B5-FB79-49C2-A399-EC67D187917E}" srcId="{58828492-5CEF-4AFE-95CB-5D7E6A18158B}" destId="{4D7721B8-A48B-45F1-8D53-055CDF752D2E}" srcOrd="2" destOrd="0" parTransId="{6A5D5E2C-EB5A-4B85-81F6-C571AD63DFC5}" sibTransId="{7BBF7CF4-FF05-4843-984B-5D709FA7B0B2}"/>
    <dgm:cxn modelId="{5A333EBF-9EB8-4253-9AE6-CB3B1D00A198}" srcId="{FB986F71-3126-4196-BD30-74AEDC39A1CA}" destId="{B46F357E-3869-4696-A528-E4707CF3B757}" srcOrd="3" destOrd="0" parTransId="{EF6306A2-317D-4E8D-B882-328F5F1AC502}" sibTransId="{65A624AE-1A15-48E6-B935-5DAD8084EBDB}"/>
    <dgm:cxn modelId="{551E96C1-959C-4776-BF2A-5BEC087D9BEC}" type="presOf" srcId="{F0771DC6-8209-4F69-8020-6DC36677AD90}" destId="{9BD8653A-03A5-40BE-922D-6BD5F48259F5}" srcOrd="0" destOrd="1" presId="urn:microsoft.com/office/officeart/2005/8/layout/chevron1"/>
    <dgm:cxn modelId="{4A8D5CC3-C128-46B3-953B-78B4014A3F22}" srcId="{FB986F71-3126-4196-BD30-74AEDC39A1CA}" destId="{F3BB1859-A2E8-458D-AC8A-6352CD34ED19}" srcOrd="1" destOrd="0" parTransId="{CF8EC021-4C83-4114-A916-02F675D16110}" sibTransId="{3B0C86B4-984D-4F67-B2EB-3F01B02C52D9}"/>
    <dgm:cxn modelId="{A487EFDB-E660-4396-AB69-8841C63BA13C}" type="presOf" srcId="{4D7721B8-A48B-45F1-8D53-055CDF752D2E}" destId="{D702745B-FC86-40CF-86B5-019A0E54D6BB}" srcOrd="0" destOrd="2" presId="urn:microsoft.com/office/officeart/2005/8/layout/chevron1"/>
    <dgm:cxn modelId="{AB7182E3-6692-4820-B3EC-F1101726D70E}" srcId="{F6D27D1B-CDCB-481F-B8FA-AB31B2A119DE}" destId="{942632E4-6151-4EA6-9C88-2ABE2172A9E7}" srcOrd="4" destOrd="0" parTransId="{214C4529-AF2B-4647-BAB2-7371E007291A}" sibTransId="{FBE245BF-A0BA-42AD-911E-F91D7469A10E}"/>
    <dgm:cxn modelId="{9D7A09E5-726C-43F8-817F-29809C802318}" srcId="{F6D27D1B-CDCB-481F-B8FA-AB31B2A119DE}" destId="{508CF5FA-4AD9-4DE7-9069-39DFE0B5B5AC}" srcOrd="3" destOrd="0" parTransId="{120EE576-450F-4090-A637-1D1782194A99}" sibTransId="{18EC374B-836D-413F-88A3-E147C2574EA4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AE4067EA-C585-4AA7-B680-9277844F2A00}" srcId="{FB986F71-3126-4196-BD30-74AEDC39A1CA}" destId="{1CDA2894-DE91-4326-AE0B-2C71B78A0D29}" srcOrd="4" destOrd="0" parTransId="{94A4B2B5-269D-4ED0-AD80-626CF32A3F5D}" sibTransId="{312184BA-BFF5-40A3-B3F1-7F937DFAC928}"/>
    <dgm:cxn modelId="{1AFC0BED-D7B4-48B9-91B3-78E388996DB6}" type="presParOf" srcId="{A418BD99-17B7-4FE1-935F-2A20EAB76898}" destId="{07D0539C-3141-48EB-9B34-E36115C3A56C}" srcOrd="0" destOrd="0" presId="urn:microsoft.com/office/officeart/2005/8/layout/chevron1"/>
    <dgm:cxn modelId="{BCF489A6-0D77-4ADC-859D-6D0057811FBB}" type="presParOf" srcId="{07D0539C-3141-48EB-9B34-E36115C3A56C}" destId="{CF27CCD3-F28E-48AD-ACF0-5FB8C54773D4}" srcOrd="0" destOrd="0" presId="urn:microsoft.com/office/officeart/2005/8/layout/chevron1"/>
    <dgm:cxn modelId="{1E27D912-1B28-40AD-871E-9CCE18419221}" type="presParOf" srcId="{07D0539C-3141-48EB-9B34-E36115C3A56C}" destId="{41D7A858-79B4-42CC-90A2-D8D27ED0F8C5}" srcOrd="1" destOrd="0" presId="urn:microsoft.com/office/officeart/2005/8/layout/chevron1"/>
    <dgm:cxn modelId="{E5FC47F3-C98A-4383-A4FC-F98F1E39D925}" type="presParOf" srcId="{A418BD99-17B7-4FE1-935F-2A20EAB76898}" destId="{1CC4B189-5430-4BBD-A162-B982D2B08CAB}" srcOrd="1" destOrd="0" presId="urn:microsoft.com/office/officeart/2005/8/layout/chevron1"/>
    <dgm:cxn modelId="{3FA60DD4-47B9-4A19-9A98-34B69E890AEE}" type="presParOf" srcId="{A418BD99-17B7-4FE1-935F-2A20EAB76898}" destId="{3B3F2BB2-3847-47E1-9A2E-3CC29A767B47}" srcOrd="2" destOrd="0" presId="urn:microsoft.com/office/officeart/2005/8/layout/chevron1"/>
    <dgm:cxn modelId="{CC7F91A8-975F-4793-8568-C5B578DF6344}" type="presParOf" srcId="{3B3F2BB2-3847-47E1-9A2E-3CC29A767B47}" destId="{26284105-D710-47C5-AC53-F9239483AA3B}" srcOrd="0" destOrd="0" presId="urn:microsoft.com/office/officeart/2005/8/layout/chevron1"/>
    <dgm:cxn modelId="{7E2762B0-F571-4245-886E-0258C45C78A2}" type="presParOf" srcId="{3B3F2BB2-3847-47E1-9A2E-3CC29A767B47}" destId="{9BD8653A-03A5-40BE-922D-6BD5F48259F5}" srcOrd="1" destOrd="0" presId="urn:microsoft.com/office/officeart/2005/8/layout/chevron1"/>
    <dgm:cxn modelId="{C0D9FBF5-0546-4C31-99A4-C9A58CA1E159}" type="presParOf" srcId="{A418BD99-17B7-4FE1-935F-2A20EAB76898}" destId="{4E33CE18-D4AA-4F1A-B569-CFB52C19DB00}" srcOrd="3" destOrd="0" presId="urn:microsoft.com/office/officeart/2005/8/layout/chevron1"/>
    <dgm:cxn modelId="{FDEA37A7-E4BB-4ED6-991C-9F8D1F5EB09A}" type="presParOf" srcId="{A418BD99-17B7-4FE1-935F-2A20EAB76898}" destId="{18D211E1-456C-410E-85CE-9949E3CB6E06}" srcOrd="4" destOrd="0" presId="urn:microsoft.com/office/officeart/2005/8/layout/chevron1"/>
    <dgm:cxn modelId="{59E4EA15-8EBF-4F51-85E0-275F259C1F49}" type="presParOf" srcId="{18D211E1-456C-410E-85CE-9949E3CB6E06}" destId="{157AE983-5107-411A-9A92-801B303BDD02}" srcOrd="0" destOrd="0" presId="urn:microsoft.com/office/officeart/2005/8/layout/chevron1"/>
    <dgm:cxn modelId="{AD19127A-D8ED-40D1-892A-6E29C63AB94D}" type="presParOf" srcId="{18D211E1-456C-410E-85CE-9949E3CB6E06}" destId="{D702745B-FC86-40CF-86B5-019A0E54D6B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CCD3-F28E-48AD-ACF0-5FB8C54773D4}">
      <dsp:nvSpPr>
        <dsp:cNvPr id="0" name=""/>
        <dsp:cNvSpPr/>
      </dsp:nvSpPr>
      <dsp:spPr>
        <a:xfrm>
          <a:off x="6370" y="629957"/>
          <a:ext cx="3184577" cy="12738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2000</a:t>
          </a:r>
        </a:p>
      </dsp:txBody>
      <dsp:txXfrm>
        <a:off x="643286" y="629957"/>
        <a:ext cx="1910746" cy="1273831"/>
      </dsp:txXfrm>
    </dsp:sp>
    <dsp:sp modelId="{41D7A858-79B4-42CC-90A2-D8D27ED0F8C5}">
      <dsp:nvSpPr>
        <dsp:cNvPr id="0" name=""/>
        <dsp:cNvSpPr/>
      </dsp:nvSpPr>
      <dsp:spPr>
        <a:xfrm>
          <a:off x="6370" y="2063017"/>
          <a:ext cx="2547662" cy="14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/>
            <a:t>Kapersky</a:t>
          </a:r>
          <a:endParaRPr lang="en-US" sz="2000" kern="1200" dirty="0"/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Internet connected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devices will become 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target for criminals</a:t>
          </a:r>
        </a:p>
      </dsp:txBody>
      <dsp:txXfrm>
        <a:off x="6370" y="2063017"/>
        <a:ext cx="2547662" cy="1421824"/>
      </dsp:txXfrm>
    </dsp:sp>
    <dsp:sp modelId="{26284105-D710-47C5-AC53-F9239483AA3B}">
      <dsp:nvSpPr>
        <dsp:cNvPr id="0" name=""/>
        <dsp:cNvSpPr/>
      </dsp:nvSpPr>
      <dsp:spPr>
        <a:xfrm>
          <a:off x="2974948" y="629957"/>
          <a:ext cx="3184577" cy="12738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2016</a:t>
          </a:r>
        </a:p>
      </dsp:txBody>
      <dsp:txXfrm>
        <a:off x="3611864" y="629957"/>
        <a:ext cx="1910746" cy="1273831"/>
      </dsp:txXfrm>
    </dsp:sp>
    <dsp:sp modelId="{9BD8653A-03A5-40BE-922D-6BD5F48259F5}">
      <dsp:nvSpPr>
        <dsp:cNvPr id="0" name=""/>
        <dsp:cNvSpPr/>
      </dsp:nvSpPr>
      <dsp:spPr>
        <a:xfrm>
          <a:off x="2974948" y="2063017"/>
          <a:ext cx="2547662" cy="14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Dyn Corporation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Mirai botnet uses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routers and DVRs 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disrupt DNS services</a:t>
          </a:r>
        </a:p>
      </dsp:txBody>
      <dsp:txXfrm>
        <a:off x="2974948" y="2063017"/>
        <a:ext cx="2547662" cy="1421824"/>
      </dsp:txXfrm>
    </dsp:sp>
    <dsp:sp modelId="{157AE983-5107-411A-9A92-801B303BDD02}">
      <dsp:nvSpPr>
        <dsp:cNvPr id="0" name=""/>
        <dsp:cNvSpPr/>
      </dsp:nvSpPr>
      <dsp:spPr>
        <a:xfrm>
          <a:off x="5943526" y="629957"/>
          <a:ext cx="3184577" cy="12738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2017</a:t>
          </a:r>
        </a:p>
      </dsp:txBody>
      <dsp:txXfrm>
        <a:off x="6580442" y="629957"/>
        <a:ext cx="1910746" cy="1273831"/>
      </dsp:txXfrm>
    </dsp:sp>
    <dsp:sp modelId="{D702745B-FC86-40CF-86B5-019A0E54D6BB}">
      <dsp:nvSpPr>
        <dsp:cNvPr id="0" name=""/>
        <dsp:cNvSpPr/>
      </dsp:nvSpPr>
      <dsp:spPr>
        <a:xfrm>
          <a:off x="5943526" y="2063017"/>
          <a:ext cx="2547662" cy="14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Private University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(un-named)</a:t>
          </a: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56 Hour DDoS using CCTV Cameras</a:t>
          </a:r>
        </a:p>
      </dsp:txBody>
      <dsp:txXfrm>
        <a:off x="5943526" y="2063017"/>
        <a:ext cx="2547662" cy="142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7012" y="129209"/>
            <a:ext cx="11658600" cy="6705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Internet of Attack Vectors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Exploration and Remediation of Vulnerabilities in Non-Computing Consumer Wireless Devices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Richard Givens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CPSC 59700, Section 4, Research in Computer Science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Lewis University, College of Arts and Science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Spring, 2017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188383" y="5334000"/>
            <a:ext cx="5943601" cy="1371600"/>
          </a:xfrm>
        </p:spPr>
        <p:txBody>
          <a:bodyPr/>
          <a:lstStyle/>
          <a:p>
            <a:r>
              <a:rPr lang="en-US" dirty="0"/>
              <a:t>IoT Devices are Vulnerable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8936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0" y="190500"/>
            <a:ext cx="3941545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9410" y="2247900"/>
            <a:ext cx="3941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Image courtesy of The Hacker News, September 27, 2016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 of the Black + Decker Wi-Fi Enabled 6-QT Slow Cooker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Scw3000s			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1" y="2767647"/>
            <a:ext cx="3252154" cy="3252154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057400"/>
            <a:ext cx="4416552" cy="396240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 of Manufacture: China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Model Name: Midea Group TC6006w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802.11g/b/n Wireless Network Compatible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Operates on the 2.4GHz band across 11 channels up to 135Mbps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2412" y="6172200"/>
            <a:ext cx="325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Product Image courtesy of Black + Decker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Hardcoded administrative password in firmware</a:t>
            </a:r>
          </a:p>
          <a:p>
            <a:r>
              <a:rPr lang="en-US" dirty="0"/>
              <a:t>Hardcoded broadcast SSID</a:t>
            </a:r>
          </a:p>
          <a:p>
            <a:r>
              <a:rPr lang="en-US" dirty="0"/>
              <a:t>Accepts connections from any device using the SSID and password</a:t>
            </a:r>
          </a:p>
          <a:p>
            <a:r>
              <a:rPr lang="en-US" dirty="0"/>
              <a:t>Accepts multiple concurrent connections</a:t>
            </a:r>
          </a:p>
          <a:p>
            <a:r>
              <a:rPr lang="en-US" dirty="0"/>
              <a:t>Weak password policy in smartphone app</a:t>
            </a:r>
          </a:p>
          <a:p>
            <a:r>
              <a:rPr lang="en-US" dirty="0"/>
              <a:t>Account creation prompts automatic sending of notification email to the user</a:t>
            </a:r>
          </a:p>
          <a:p>
            <a:r>
              <a:rPr lang="en-US" dirty="0"/>
              <a:t>No account verification or authentication required </a:t>
            </a:r>
          </a:p>
          <a:p>
            <a:r>
              <a:rPr lang="en-US" dirty="0"/>
              <a:t>Accepts arbitrary input during account registration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Smartphone App – Manual entry and observation of results</a:t>
            </a:r>
          </a:p>
          <a:p>
            <a:r>
              <a:rPr lang="en-US" dirty="0"/>
              <a:t>Device Connections – Searching broadcast SSID and password entry</a:t>
            </a:r>
          </a:p>
          <a:p>
            <a:r>
              <a:rPr lang="en-US" dirty="0"/>
              <a:t>Evil Twin – Kali Linux built in tools: nmap, airbase-ng</a:t>
            </a:r>
          </a:p>
          <a:p>
            <a:r>
              <a:rPr lang="en-US" dirty="0"/>
              <a:t>Man in the Middle – Kali Linux built in tools: Wireshark</a:t>
            </a:r>
          </a:p>
        </p:txBody>
      </p:sp>
    </p:spTree>
    <p:extLst>
      <p:ext uri="{BB962C8B-B14F-4D97-AF65-F5344CB8AC3E}">
        <p14:creationId xmlns:p14="http://schemas.microsoft.com/office/powerpoint/2010/main" val="1217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Implications?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Hardcoded passwords provide avenue of attack allowing infection by malware, as well as access to and modification of firmware</a:t>
            </a:r>
          </a:p>
          <a:p>
            <a:r>
              <a:rPr lang="en-US" dirty="0"/>
              <a:t>Hardcoded SSID provides easy method of duplication as well as allowing easier access for malware and attacks as above</a:t>
            </a:r>
          </a:p>
          <a:p>
            <a:r>
              <a:rPr lang="en-US" dirty="0"/>
              <a:t>Any number of devices may connect concurrently, all they need is the SSID and password</a:t>
            </a:r>
          </a:p>
          <a:p>
            <a:r>
              <a:rPr lang="en-US" dirty="0"/>
              <a:t>Users are vulnerable to both Evil Twin and Man in the Middle Attacks exposing both the connecting smartphone and the connected network to exploitation (not uncommon)</a:t>
            </a:r>
          </a:p>
          <a:p>
            <a:r>
              <a:rPr lang="en-US" dirty="0"/>
              <a:t>Multiple fake user accounts may be created, using a botnet or a click farm, this will result in overwhelming the notification email server, eventually causing deadlock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685800"/>
            <a:ext cx="3596607" cy="1066800"/>
          </a:xfrm>
        </p:spPr>
        <p:txBody>
          <a:bodyPr/>
          <a:lstStyle/>
          <a:p>
            <a:r>
              <a:rPr lang="en-US" dirty="0"/>
              <a:t>Formal Disclosure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procedure for information security professionals researching and discovering vulnerabilities.</a:t>
            </a:r>
          </a:p>
          <a:p>
            <a:r>
              <a:rPr lang="en-US" dirty="0"/>
              <a:t>Consulted with established professionals to confirm findings.</a:t>
            </a:r>
          </a:p>
          <a:p>
            <a:r>
              <a:rPr lang="en-US" dirty="0"/>
              <a:t>Contacted Black + Decker via phone on May 12, 2017, sent to voicemail.</a:t>
            </a:r>
          </a:p>
          <a:p>
            <a:r>
              <a:rPr lang="en-US" dirty="0"/>
              <a:t>Emailed Black + Decker Support Team on May 13, 2017.</a:t>
            </a:r>
          </a:p>
          <a:p>
            <a:r>
              <a:rPr lang="en-US" dirty="0"/>
              <a:t>No response received, public disclosure will proceed after May 19, 2017.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55643"/>
            <a:ext cx="3596607" cy="23943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812" y="4724400"/>
            <a:ext cx="3596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Image Courtesy of Sobering Thoughts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685800"/>
            <a:ext cx="12188825" cy="762000"/>
          </a:xfrm>
        </p:spPr>
        <p:txBody>
          <a:bodyPr/>
          <a:lstStyle/>
          <a:p>
            <a:pPr algn="ctr"/>
            <a:r>
              <a:rPr lang="en-US" dirty="0"/>
              <a:t>Remediation and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5604" y="2003729"/>
            <a:ext cx="3581399" cy="4038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Immediately cease automatic email notification of every new account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Scan the user database for obvious fake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Deletion of obvious fake accounts discovered in the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working plan in tandem with the developer, Midea Group, to address hardware and software vulnerabilities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>
            <a:fillRect/>
          </a:stretch>
        </p:blipFill>
        <p:spPr>
          <a:xfrm>
            <a:off x="6551612" y="2003729"/>
            <a:ext cx="4526281" cy="3771902"/>
          </a:xfrm>
        </p:spPr>
      </p:pic>
      <p:sp>
        <p:nvSpPr>
          <p:cNvPr id="11" name="TextBox 10"/>
          <p:cNvSpPr txBox="1"/>
          <p:nvPr/>
        </p:nvSpPr>
        <p:spPr>
          <a:xfrm>
            <a:off x="6551612" y="6042329"/>
            <a:ext cx="452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Beaker, The Muppet Show, Source Image: Pinterest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381000"/>
            <a:ext cx="10888979" cy="1447800"/>
          </a:xfrm>
        </p:spPr>
        <p:txBody>
          <a:bodyPr/>
          <a:lstStyle/>
          <a:p>
            <a:r>
              <a:rPr lang="en-US" dirty="0"/>
              <a:t>Patching and Protecting Against Future Exploitation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1828800"/>
            <a:ext cx="5867399" cy="4800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Unlikely to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original developer may be unwilling, uncooperative or indifferent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overhaul of the companion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overhaul of the slow cooker’s firmware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Implements strong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number of users per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number of concurrent connections to any single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arbitrary input by allowing only top level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fake accounts by requiring email authentication and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users to change SSID and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828800"/>
            <a:ext cx="464058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3612" y="5257800"/>
            <a:ext cx="449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Richard Givens 2017</a:t>
            </a:r>
          </a:p>
        </p:txBody>
      </p:sp>
    </p:spTree>
    <p:extLst>
      <p:ext uri="{BB962C8B-B14F-4D97-AF65-F5344CB8AC3E}">
        <p14:creationId xmlns:p14="http://schemas.microsoft.com/office/powerpoint/2010/main" val="37824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14300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3812" y="1524000"/>
            <a:ext cx="9677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IoT devices developed without robust testing methods present serious risks to consumers and businesses</a:t>
            </a:r>
          </a:p>
          <a:p>
            <a:r>
              <a:rPr lang="en-US" dirty="0"/>
              <a:t>As the amount of globally installed IoT devices grows, the security and privacy risks increase proportionately</a:t>
            </a:r>
          </a:p>
          <a:p>
            <a:r>
              <a:rPr lang="en-US" dirty="0"/>
              <a:t>Third party resellers, distributors and companies which engage in rebranding do not understand the full range of risks, and are ill equipped to address them</a:t>
            </a:r>
          </a:p>
          <a:p>
            <a:r>
              <a:rPr lang="en-US" dirty="0"/>
              <a:t>It is reasonable to assume that any IoT device suffers from one or more of the commonly disclosed IoT vulnerabilities</a:t>
            </a:r>
          </a:p>
          <a:p>
            <a:r>
              <a:rPr lang="en-US" dirty="0"/>
              <a:t>Poor software implementation may create unexpected vulnerabilities which will eventually result in negative consequences for the companies in question</a:t>
            </a:r>
          </a:p>
          <a:p>
            <a:r>
              <a:rPr lang="en-US" dirty="0"/>
              <a:t>Users and consumers must be proactive, taking their personal data and information security in their own hands</a:t>
            </a:r>
          </a:p>
          <a:p>
            <a:r>
              <a:rPr lang="en-US" dirty="0"/>
              <a:t>Do not trust, always verify</a:t>
            </a:r>
          </a:p>
        </p:txBody>
      </p:sp>
    </p:spTree>
    <p:extLst>
      <p:ext uri="{BB962C8B-B14F-4D97-AF65-F5344CB8AC3E}">
        <p14:creationId xmlns:p14="http://schemas.microsoft.com/office/powerpoint/2010/main" val="2244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697727"/>
            <a:ext cx="10296610" cy="826273"/>
          </a:xfrm>
        </p:spPr>
        <p:txBody>
          <a:bodyPr/>
          <a:lstStyle/>
          <a:p>
            <a:pPr algn="ctr"/>
            <a:r>
              <a:rPr lang="en-US" dirty="0"/>
              <a:t>Ongoing 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55604" y="1905000"/>
            <a:ext cx="10296610" cy="4114800"/>
          </a:xfrm>
        </p:spPr>
        <p:txBody>
          <a:bodyPr/>
          <a:lstStyle/>
          <a:p>
            <a:r>
              <a:rPr lang="en-US" dirty="0"/>
              <a:t>Continue to explore the slow cooker for other vulnerabilities, and disclose them, if found</a:t>
            </a:r>
          </a:p>
          <a:p>
            <a:r>
              <a:rPr lang="en-US" dirty="0"/>
              <a:t>Duplicate attacks in a research setting to become familiar with the methodology and tools of malicious hackers</a:t>
            </a:r>
          </a:p>
          <a:p>
            <a:r>
              <a:rPr lang="en-US" dirty="0"/>
              <a:t>Specifically, attempt to gain access to the slow cooker’s filesystem</a:t>
            </a:r>
          </a:p>
          <a:p>
            <a:r>
              <a:rPr lang="en-US" dirty="0"/>
              <a:t>Attempt to develop a patch or patches for discovered security flaws</a:t>
            </a:r>
          </a:p>
          <a:p>
            <a:r>
              <a:rPr lang="en-US" dirty="0"/>
              <a:t>Develop a comprehensive methodology for testing IoT devices and remediating security flaws</a:t>
            </a:r>
          </a:p>
        </p:txBody>
      </p:sp>
    </p:spTree>
    <p:extLst>
      <p:ext uri="{BB962C8B-B14F-4D97-AF65-F5344CB8AC3E}">
        <p14:creationId xmlns:p14="http://schemas.microsoft.com/office/powerpoint/2010/main" val="6499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800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Former Law Enforcement Officer with over seven years of investigative experience</a:t>
            </a:r>
          </a:p>
          <a:p>
            <a:r>
              <a:rPr lang="en-US" dirty="0"/>
              <a:t>Prior Service, US Marines, currently enrolled in the Department of Veterans Affairs Vocational Rehabilitation Program</a:t>
            </a:r>
          </a:p>
          <a:p>
            <a:r>
              <a:rPr lang="en-US" dirty="0"/>
              <a:t>Bachelors of Science in Computer Information Systems</a:t>
            </a:r>
          </a:p>
          <a:p>
            <a:r>
              <a:rPr lang="en-US" dirty="0"/>
              <a:t>Bachelors of Science in Management Information Systems</a:t>
            </a:r>
          </a:p>
          <a:p>
            <a:r>
              <a:rPr lang="en-US" dirty="0"/>
              <a:t>Graduate Student of Computer Science at Lewis University</a:t>
            </a:r>
          </a:p>
          <a:p>
            <a:r>
              <a:rPr lang="en-US" dirty="0"/>
              <a:t>Independent Computer and Information Systems Consultant</a:t>
            </a:r>
          </a:p>
          <a:p>
            <a:r>
              <a:rPr lang="en-US" dirty="0"/>
              <a:t>Member at large of the Chicago area InfoSec Community</a:t>
            </a:r>
          </a:p>
          <a:p>
            <a:r>
              <a:rPr lang="en-US" dirty="0"/>
              <a:t>Product Manager for an AMD Graphics Partner 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78186"/>
            <a:ext cx="1910080" cy="1828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9212" y="21336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Richard “Rick” Givens</a:t>
            </a:r>
          </a:p>
        </p:txBody>
      </p:sp>
    </p:spTree>
    <p:extLst>
      <p:ext uri="{BB962C8B-B14F-4D97-AF65-F5344CB8AC3E}">
        <p14:creationId xmlns:p14="http://schemas.microsoft.com/office/powerpoint/2010/main" val="129160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685800"/>
            <a:ext cx="10296610" cy="457200"/>
          </a:xfrm>
        </p:spPr>
        <p:txBody>
          <a:bodyPr/>
          <a:lstStyle/>
          <a:p>
            <a:pPr algn="ctr"/>
            <a:r>
              <a:rPr lang="en-US" dirty="0"/>
              <a:t>Links and References (Informal List)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55604" y="1143000"/>
            <a:ext cx="10296610" cy="48768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“FCC Documentation.” </a:t>
            </a:r>
            <a:r>
              <a:rPr lang="en-US" i="1" dirty="0"/>
              <a:t>FCC Documentation</a:t>
            </a:r>
            <a:r>
              <a:rPr lang="en-US" dirty="0"/>
              <a:t>, apps.fcc.gov/</a:t>
            </a:r>
            <a:r>
              <a:rPr lang="en-US" dirty="0" err="1"/>
              <a:t>eas</a:t>
            </a:r>
            <a:r>
              <a:rPr lang="en-US" dirty="0"/>
              <a:t>/</a:t>
            </a:r>
            <a:r>
              <a:rPr lang="en-US" dirty="0" err="1"/>
              <a:t>GetApplicationAttachment.html?id</a:t>
            </a:r>
            <a:r>
              <a:rPr lang="en-US" dirty="0"/>
              <a:t>=3115790.</a:t>
            </a:r>
          </a:p>
          <a:p>
            <a:r>
              <a:rPr lang="en-US" dirty="0"/>
              <a:t>“FCC ID TAPMD-TC6006W Slow Cooker by Guangdong MD Consumer Electric Manufacturing Co., Ltd.” </a:t>
            </a:r>
            <a:r>
              <a:rPr lang="en-US" i="1" dirty="0"/>
              <a:t>FCCID.io</a:t>
            </a:r>
            <a:r>
              <a:rPr lang="en-US" dirty="0"/>
              <a:t>, fccid.io/TAPMD-TC6006W. Accessed 13 May 2017.</a:t>
            </a:r>
          </a:p>
          <a:p>
            <a:r>
              <a:rPr lang="en-US" dirty="0"/>
              <a:t>“Global Internet of Things Market Size 2009-2019 | Statistic.” </a:t>
            </a:r>
            <a:r>
              <a:rPr lang="en-US" i="1" dirty="0"/>
              <a:t>Statista</a:t>
            </a:r>
            <a:r>
              <a:rPr lang="en-US" dirty="0"/>
              <a:t>, www.statista.com/statistics/485136/global-internet-of-things-market-size/. Accessed 13 May 2017.</a:t>
            </a:r>
          </a:p>
          <a:p>
            <a:r>
              <a:rPr lang="en-US" dirty="0"/>
              <a:t>Hanlon, Mike. “LG Internet </a:t>
            </a:r>
            <a:r>
              <a:rPr lang="en-US" dirty="0" err="1"/>
              <a:t>Refridgerator</a:t>
            </a:r>
            <a:r>
              <a:rPr lang="en-US" dirty="0"/>
              <a:t>.” </a:t>
            </a:r>
            <a:r>
              <a:rPr lang="en-US" i="1" dirty="0"/>
              <a:t>New Atlas - New Technology &amp; Science News</a:t>
            </a:r>
            <a:r>
              <a:rPr lang="en-US" dirty="0"/>
              <a:t>, New Atlas, 4 June 2004, newatlas.com/go/1132/. Accessed 13 May 2017.</a:t>
            </a:r>
          </a:p>
          <a:p>
            <a:r>
              <a:rPr lang="en-US" dirty="0"/>
              <a:t>Harrison, Linda. “Fridges to Be Hit by Net Viruses.” </a:t>
            </a:r>
            <a:r>
              <a:rPr lang="en-US" i="1" dirty="0"/>
              <a:t>• The Register</a:t>
            </a:r>
            <a:r>
              <a:rPr lang="en-US" dirty="0"/>
              <a:t>, 21 June 2000, www.theregister.co.uk/2000/06/21/fridges_to_be_hit_by/. Accessed 13 May 2017.</a:t>
            </a:r>
          </a:p>
          <a:p>
            <a:r>
              <a:rPr lang="en-US" dirty="0"/>
              <a:t>Harvey, Brian. “What Is a Hacker.” </a:t>
            </a:r>
            <a:r>
              <a:rPr lang="en-US" i="1" dirty="0"/>
              <a:t>What Is a Hacker?</a:t>
            </a:r>
            <a:r>
              <a:rPr lang="en-US" dirty="0"/>
              <a:t>, </a:t>
            </a:r>
            <a:r>
              <a:rPr lang="en-US" dirty="0" err="1"/>
              <a:t>Universit</a:t>
            </a:r>
            <a:r>
              <a:rPr lang="en-US" dirty="0"/>
              <a:t> of </a:t>
            </a:r>
            <a:r>
              <a:rPr lang="en-US" dirty="0" err="1"/>
              <a:t>Berekley</a:t>
            </a:r>
            <a:r>
              <a:rPr lang="en-US" dirty="0"/>
              <a:t>, California, people.eecs.berkeley.edu/~</a:t>
            </a:r>
            <a:r>
              <a:rPr lang="en-US" dirty="0" err="1"/>
              <a:t>bh</a:t>
            </a:r>
            <a:r>
              <a:rPr lang="en-US" dirty="0"/>
              <a:t>/hacker.html. Accessed 13 May 2017.</a:t>
            </a:r>
          </a:p>
          <a:p>
            <a:r>
              <a:rPr lang="en-US" dirty="0"/>
              <a:t>“Internet of Things (IoT) History.” </a:t>
            </a:r>
            <a:r>
              <a:rPr lang="en-US" i="1" dirty="0"/>
              <a:t>History of IoT | Background Information and Timeline of the Trending Topic</a:t>
            </a:r>
            <a:r>
              <a:rPr lang="en-US" dirty="0"/>
              <a:t>, www.postscapes.com/internet-of-things-history/. Accessed 13 May 2017.</a:t>
            </a:r>
          </a:p>
          <a:p>
            <a:r>
              <a:rPr lang="en-US" dirty="0"/>
              <a:t>“IoT Devices Installed Base Worldwide 2015-2025 | Statistic.” </a:t>
            </a:r>
            <a:r>
              <a:rPr lang="en-US" i="1" dirty="0"/>
              <a:t>Statista</a:t>
            </a:r>
            <a:r>
              <a:rPr lang="en-US" dirty="0"/>
              <a:t>, www.statista.com/statistics/471264/iot-number-of-connected-devices-worldwide/. Accessed 13 May 2017.</a:t>
            </a:r>
          </a:p>
          <a:p>
            <a:r>
              <a:rPr lang="en-US" dirty="0"/>
              <a:t>“Krebs on Security.” </a:t>
            </a:r>
            <a:r>
              <a:rPr lang="en-US" i="1" dirty="0"/>
              <a:t>Brian Krebs</a:t>
            </a:r>
            <a:r>
              <a:rPr lang="en-US" dirty="0"/>
              <a:t>, krebsonsecurity.com/tag/</a:t>
            </a:r>
            <a:r>
              <a:rPr lang="en-US" dirty="0" err="1"/>
              <a:t>mirai</a:t>
            </a:r>
            <a:r>
              <a:rPr lang="en-US" dirty="0"/>
              <a:t>-botnet/. Accessed 13 May 2017.</a:t>
            </a:r>
          </a:p>
          <a:p>
            <a:r>
              <a:rPr lang="en-US" dirty="0"/>
              <a:t>“LG Electronics Introduces Digital Refrigerator.” </a:t>
            </a:r>
            <a:r>
              <a:rPr lang="en-US" i="1" dirty="0"/>
              <a:t>Appliance Design Magazine RSS</a:t>
            </a:r>
            <a:r>
              <a:rPr lang="en-US" dirty="0"/>
              <a:t>, www.appliancedesign.com/articles/89516-lg-electronics-introduces-digital-refrigerator. Accessed 13 May 2017.</a:t>
            </a:r>
          </a:p>
          <a:p>
            <a:r>
              <a:rPr lang="en-US" dirty="0"/>
              <a:t>“Nmap.” </a:t>
            </a:r>
            <a:r>
              <a:rPr lang="en-US" i="1" dirty="0"/>
              <a:t>Nmap: the Network Mapper - Free Security Scanner</a:t>
            </a:r>
            <a:r>
              <a:rPr lang="en-US" dirty="0"/>
              <a:t>, nmap.org/. Accessed 13 May 2017.</a:t>
            </a:r>
          </a:p>
          <a:p>
            <a:r>
              <a:rPr lang="en-US" dirty="0"/>
              <a:t>“Norton - Antivirus Software and Spyware Removal.” </a:t>
            </a:r>
            <a:r>
              <a:rPr lang="en-US" i="1" dirty="0"/>
              <a:t>Norton - Antivirus Software and Spyware Removal</a:t>
            </a:r>
            <a:r>
              <a:rPr lang="en-US" dirty="0"/>
              <a:t>, us.norton.com/botnet/. Accessed 13 May 2017.</a:t>
            </a:r>
          </a:p>
          <a:p>
            <a:r>
              <a:rPr lang="en-US" dirty="0"/>
              <a:t>“Our Most Advanced Penetration Testing Distribution, Ever.” </a:t>
            </a:r>
            <a:r>
              <a:rPr lang="en-US" i="1" dirty="0"/>
              <a:t>Kali Linux</a:t>
            </a:r>
            <a:r>
              <a:rPr lang="en-US" dirty="0"/>
              <a:t>, Offensive Security, www.kali.org/. Accessed 13 May 2017.</a:t>
            </a:r>
          </a:p>
          <a:p>
            <a:r>
              <a:rPr lang="en-US" dirty="0"/>
              <a:t>“WiFi-Enabled 6-Quart Slow Cooker.” </a:t>
            </a:r>
            <a:r>
              <a:rPr lang="en-US" i="1" dirty="0"/>
              <a:t>WiFi-Enabled 6-Quart Slow Cooker | BLACK + DECKER</a:t>
            </a:r>
            <a:r>
              <a:rPr lang="en-US" dirty="0"/>
              <a:t>, Black + Decker, www.blackanddeckerappliances.com/products/cooking-appliances/slow-cookers/SCW3000S-Wifi-Enabled-6-Quart-Slow-Cooker-Silver.aspx. Accessed 13 May 2017.</a:t>
            </a:r>
          </a:p>
          <a:p>
            <a:r>
              <a:rPr lang="en-US" dirty="0"/>
              <a:t>“Wireshark · Go Deep.” </a:t>
            </a:r>
            <a:r>
              <a:rPr lang="en-US" i="1" dirty="0"/>
              <a:t>Wireshark · Go Deep.</a:t>
            </a:r>
            <a:r>
              <a:rPr lang="en-US" dirty="0"/>
              <a:t>, www.wireshark.org/. Accessed 13 May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9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the vulnerabilities affecting IoT Devices</a:t>
            </a:r>
          </a:p>
          <a:p>
            <a:r>
              <a:rPr lang="en-US" dirty="0"/>
              <a:t>Provide a demonstration of these vulnerabilities with a commercial device that has no previously disclosed issues (Original work!)</a:t>
            </a:r>
          </a:p>
          <a:p>
            <a:r>
              <a:rPr lang="en-US" dirty="0"/>
              <a:t>Provide a general synopsis of methods used to exploit these vulnerabilities</a:t>
            </a:r>
          </a:p>
          <a:p>
            <a:r>
              <a:rPr lang="en-US" dirty="0"/>
              <a:t>Disclose the discovered security flaws, giving the distributor time to address them</a:t>
            </a:r>
          </a:p>
          <a:p>
            <a:r>
              <a:rPr lang="en-US" dirty="0"/>
              <a:t>Provide an overview of effective remediation and patching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4001" cy="1143000"/>
          </a:xfrm>
        </p:spPr>
        <p:txBody>
          <a:bodyPr/>
          <a:lstStyle/>
          <a:p>
            <a:r>
              <a:rPr lang="en-US" dirty="0"/>
              <a:t>The Testing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295401"/>
            <a:ext cx="9134391" cy="4724400"/>
          </a:xfrm>
        </p:spPr>
        <p:txBody>
          <a:bodyPr/>
          <a:lstStyle/>
          <a:p>
            <a:r>
              <a:rPr lang="en-US" dirty="0"/>
              <a:t>IoT Device – Black + Decker Wi-Fi Enabled 6-Quart Slow Cooker</a:t>
            </a:r>
          </a:p>
          <a:p>
            <a:pPr lvl="1"/>
            <a:r>
              <a:rPr lang="en-US" dirty="0"/>
              <a:t>Connects to a network</a:t>
            </a:r>
          </a:p>
          <a:p>
            <a:pPr lvl="1"/>
            <a:r>
              <a:rPr lang="en-US" dirty="0"/>
              <a:t>Controllable via companion app available for iOS and Android</a:t>
            </a:r>
          </a:p>
          <a:p>
            <a:r>
              <a:rPr lang="en-US" dirty="0"/>
              <a:t>Huawei (pronunciation: </a:t>
            </a:r>
            <a:r>
              <a:rPr lang="en-US" dirty="0" err="1"/>
              <a:t>Wah</a:t>
            </a:r>
            <a:r>
              <a:rPr lang="en-US" dirty="0"/>
              <a:t> Way) Honor 6X Android Smartphone</a:t>
            </a:r>
          </a:p>
          <a:p>
            <a:r>
              <a:rPr lang="en-US" dirty="0"/>
              <a:t>Lenovo Yoga Laptop</a:t>
            </a:r>
          </a:p>
          <a:p>
            <a:pPr lvl="1"/>
            <a:r>
              <a:rPr lang="en-US" dirty="0"/>
              <a:t>Intel Core i5 6</a:t>
            </a:r>
            <a:r>
              <a:rPr lang="en-US" baseline="30000" dirty="0"/>
              <a:t>th</a:t>
            </a:r>
            <a:r>
              <a:rPr lang="en-US" dirty="0"/>
              <a:t> Generation | 16 Gigabytes of DDR 3  1600 Low Voltage RAM</a:t>
            </a:r>
          </a:p>
          <a:p>
            <a:pPr lvl="1"/>
            <a:r>
              <a:rPr lang="en-US" dirty="0"/>
              <a:t>Kali Linux (USB Persistent Mode)</a:t>
            </a:r>
          </a:p>
          <a:p>
            <a:r>
              <a:rPr lang="en-US" dirty="0"/>
              <a:t>Custom Desktop PC</a:t>
            </a:r>
          </a:p>
          <a:p>
            <a:pPr lvl="1"/>
            <a:r>
              <a:rPr lang="en-US" dirty="0"/>
              <a:t>AMD Ryzen 7 1700X Watercooled CPU | 32 Gigabytes of DDR4 3000 RAM</a:t>
            </a:r>
          </a:p>
          <a:p>
            <a:pPr lvl="1"/>
            <a:r>
              <a:rPr lang="en-US" dirty="0"/>
              <a:t>Windows 10 64 bit hosting a Kali Linux Virtual Machine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12" y="152399"/>
            <a:ext cx="2857143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3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Disclaimer – Danger Hacking Ahead!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All testing, implementation and research was conducted on, and with, personally owned equipment</a:t>
            </a:r>
          </a:p>
          <a:p>
            <a:r>
              <a:rPr lang="en-US" dirty="0"/>
              <a:t>All tools utilized are open source </a:t>
            </a:r>
          </a:p>
          <a:p>
            <a:r>
              <a:rPr lang="en-US" dirty="0"/>
              <a:t>Specific methodologies which could serve as a blueprint will not be discussed</a:t>
            </a:r>
          </a:p>
          <a:p>
            <a:r>
              <a:rPr lang="en-US" dirty="0"/>
              <a:t>There was no modification of source code or hardware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362200"/>
            <a:ext cx="3409950" cy="2595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7812" y="5181600"/>
            <a:ext cx="358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Richard Givens 2016</a:t>
            </a:r>
          </a:p>
        </p:txBody>
      </p:sp>
    </p:spTree>
    <p:extLst>
      <p:ext uri="{BB962C8B-B14F-4D97-AF65-F5344CB8AC3E}">
        <p14:creationId xmlns:p14="http://schemas.microsoft.com/office/powerpoint/2010/main" val="93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1" y="381000"/>
            <a:ext cx="9448803" cy="838200"/>
          </a:xfrm>
        </p:spPr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600200"/>
            <a:ext cx="3352800" cy="5029199"/>
          </a:xfrm>
        </p:spPr>
        <p:txBody>
          <a:bodyPr numCol="1"/>
          <a:lstStyle/>
          <a:p>
            <a:r>
              <a:rPr lang="en-US" dirty="0"/>
              <a:t>Botnet</a:t>
            </a:r>
          </a:p>
          <a:p>
            <a:r>
              <a:rPr lang="en-US" dirty="0"/>
              <a:t>DoS | DDoS | </a:t>
            </a:r>
            <a:r>
              <a:rPr lang="en-US" dirty="0" err="1"/>
              <a:t>DoC</a:t>
            </a:r>
            <a:endParaRPr lang="en-US" dirty="0"/>
          </a:p>
          <a:p>
            <a:r>
              <a:rPr lang="en-US" dirty="0"/>
              <a:t>Evil Twin</a:t>
            </a:r>
          </a:p>
          <a:p>
            <a:r>
              <a:rPr lang="en-US" dirty="0"/>
              <a:t>Hacker</a:t>
            </a:r>
          </a:p>
          <a:p>
            <a:r>
              <a:rPr lang="en-US" dirty="0"/>
              <a:t>IoT</a:t>
            </a:r>
          </a:p>
          <a:p>
            <a:r>
              <a:rPr lang="en-US" dirty="0"/>
              <a:t>Kali Linux</a:t>
            </a:r>
          </a:p>
          <a:p>
            <a:r>
              <a:rPr lang="en-US" dirty="0"/>
              <a:t>Man in the Middle </a:t>
            </a:r>
          </a:p>
          <a:p>
            <a:r>
              <a:rPr lang="en-US" dirty="0"/>
              <a:t>nmap</a:t>
            </a:r>
          </a:p>
          <a:p>
            <a:r>
              <a:rPr lang="en-US" dirty="0"/>
              <a:t>Wireshark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590800"/>
            <a:ext cx="4487886" cy="2528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0412" y="5257800"/>
            <a:ext cx="4487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Spy vs Spy, MAD Magazine, Source Image: Clipartfest.com</a:t>
            </a:r>
          </a:p>
        </p:txBody>
      </p:sp>
    </p:spTree>
    <p:extLst>
      <p:ext uri="{BB962C8B-B14F-4D97-AF65-F5344CB8AC3E}">
        <p14:creationId xmlns:p14="http://schemas.microsoft.com/office/powerpoint/2010/main" val="305213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103018" y="609600"/>
            <a:ext cx="5715000" cy="1371600"/>
          </a:xfrm>
        </p:spPr>
        <p:txBody>
          <a:bodyPr>
            <a:normAutofit/>
          </a:bodyPr>
          <a:lstStyle/>
          <a:p>
            <a:r>
              <a:rPr lang="en-US" dirty="0"/>
              <a:t>The Internet of Things is everywhere it shouldn’t be.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08412" y="2895600"/>
            <a:ext cx="8304213" cy="3733800"/>
          </a:xfrm>
        </p:spPr>
        <p:txBody>
          <a:bodyPr/>
          <a:lstStyle/>
          <a:p>
            <a:r>
              <a:rPr lang="en-US" dirty="0"/>
              <a:t>In 2017, an estimated 20 billion IoT devices were installed worldwide.</a:t>
            </a:r>
          </a:p>
          <a:p>
            <a:r>
              <a:rPr lang="en-US" dirty="0"/>
              <a:t>By 2019, the global market for IoT devices is estimated to reach almost two trillion U.S. Dollars.</a:t>
            </a:r>
          </a:p>
          <a:p>
            <a:r>
              <a:rPr lang="en-US" dirty="0"/>
              <a:t>Examples of IoT devices include smart refrigerators, smart TVs, Wi-fi connected appliances and NEST Thermostats.</a:t>
            </a:r>
          </a:p>
          <a:p>
            <a:r>
              <a:rPr lang="en-US" dirty="0"/>
              <a:t>Any consumer device capable of sending or receiving network signals is part of the Internet of Things.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152399"/>
            <a:ext cx="3810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12" y="4191000"/>
            <a:ext cx="358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Image Courtesy of INTERSOG Group, iot.intersog.com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155905" y="304800"/>
            <a:ext cx="5867399" cy="838200"/>
          </a:xfrm>
        </p:spPr>
        <p:txBody>
          <a:bodyPr/>
          <a:lstStyle/>
          <a:p>
            <a:r>
              <a:rPr lang="en-US" dirty="0"/>
              <a:t>IoT Devices Are Convenient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8612" y="3962400"/>
            <a:ext cx="9134391" cy="26120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Smart appliances are controllable from a distance</a:t>
            </a:r>
          </a:p>
          <a:p>
            <a:r>
              <a:rPr lang="en-US" dirty="0"/>
              <a:t>Provide status reporting</a:t>
            </a:r>
          </a:p>
          <a:p>
            <a:r>
              <a:rPr lang="en-US" dirty="0"/>
              <a:t>Combine features of multiple devices in a single device</a:t>
            </a:r>
          </a:p>
          <a:p>
            <a:r>
              <a:rPr lang="en-US" dirty="0"/>
              <a:t>Increase efficiency and provide cost savings</a:t>
            </a:r>
          </a:p>
          <a:p>
            <a:r>
              <a:rPr lang="en-US" dirty="0"/>
              <a:t>Affordable by many, no longer a status symbol for the wealthy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371600"/>
            <a:ext cx="3711660" cy="2127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8342" y="353013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Tam </a:t>
            </a:r>
            <a:r>
              <a:rPr lang="en-US" sz="800" dirty="0" err="1"/>
              <a:t>Hulusi</a:t>
            </a:r>
            <a:r>
              <a:rPr lang="en-US" sz="800" dirty="0"/>
              <a:t> “ CES 2016 and IoT: Observations on Security and Convenience”, Source: LinkedIn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81000"/>
            <a:ext cx="4648199" cy="1371600"/>
          </a:xfrm>
        </p:spPr>
        <p:txBody>
          <a:bodyPr/>
          <a:lstStyle/>
          <a:p>
            <a:r>
              <a:rPr lang="en-US" dirty="0"/>
              <a:t>IoT Devices Are Neat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2" y="1905000"/>
            <a:ext cx="4419599" cy="4114800"/>
          </a:xfrm>
        </p:spPr>
        <p:txBody>
          <a:bodyPr/>
          <a:lstStyle/>
          <a:p>
            <a:r>
              <a:rPr lang="en-US" dirty="0"/>
              <a:t>Conversation starters</a:t>
            </a:r>
          </a:p>
          <a:p>
            <a:r>
              <a:rPr lang="en-US" dirty="0"/>
              <a:t>Status symbol</a:t>
            </a:r>
          </a:p>
          <a:p>
            <a:r>
              <a:rPr lang="en-US" dirty="0"/>
              <a:t>Plays to our natural fascination with technology</a:t>
            </a:r>
          </a:p>
          <a:p>
            <a:r>
              <a:rPr lang="en-US" dirty="0"/>
              <a:t>As more devices are connected to the IoT, we become increasingly convinced we need them.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1909638"/>
            <a:ext cx="5715000" cy="3048000"/>
          </a:xfrm>
        </p:spPr>
      </p:pic>
      <p:sp>
        <p:nvSpPr>
          <p:cNvPr id="7" name="TextBox 6"/>
          <p:cNvSpPr txBox="1"/>
          <p:nvPr/>
        </p:nvSpPr>
        <p:spPr>
          <a:xfrm>
            <a:off x="5865812" y="5105400"/>
            <a:ext cx="563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Image courtesy of Internet of More Things, IOMT Newsletter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4873beb7-5857-4685-be1f-d57550cc96c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842</TotalTime>
  <Words>1252</Words>
  <Application>Microsoft Office PowerPoint</Application>
  <PresentationFormat>Custom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Digital Blue Tunnel 16x9</vt:lpstr>
      <vt:lpstr>The Internet of Attack Vectors Exploration and Remediation of Vulnerabilities in Non-Computing Consumer Wireless Devices   Richard Givens CPSC 59700, Section 4, Research in Computer Science Lewis University, College of Arts and Science Spring, 2017  </vt:lpstr>
      <vt:lpstr>Who Am I?</vt:lpstr>
      <vt:lpstr>What Is The Purpose of This Project?</vt:lpstr>
      <vt:lpstr>The Testing Platform</vt:lpstr>
      <vt:lpstr>Legal Disclaimer – Danger Hacking Ahead!</vt:lpstr>
      <vt:lpstr>Key Terms</vt:lpstr>
      <vt:lpstr>The Internet of Things is everywhere it shouldn’t be.</vt:lpstr>
      <vt:lpstr>IoT Devices Are Convenient</vt:lpstr>
      <vt:lpstr>IoT Devices Are Neat</vt:lpstr>
      <vt:lpstr>IoT Devices are Vulnerable</vt:lpstr>
      <vt:lpstr>Examination of the Black + Decker Wi-Fi Enabled 6-QT Slow Cooker</vt:lpstr>
      <vt:lpstr>What Did I Find?</vt:lpstr>
      <vt:lpstr>What Were The Methods?</vt:lpstr>
      <vt:lpstr>What Are The Implications?</vt:lpstr>
      <vt:lpstr>Formal Disclosure</vt:lpstr>
      <vt:lpstr>Remediation and Solutions</vt:lpstr>
      <vt:lpstr>Patching and Protecting Against Future Exploitation </vt:lpstr>
      <vt:lpstr>Conclusion </vt:lpstr>
      <vt:lpstr>Ongoing Research</vt:lpstr>
      <vt:lpstr>Links and References (Informal List)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of Attack Vectors Exploration and Remediation of Vulnerabilities in Non-Computing Consumer Wireless Devices   Richard Givens CPSC 59700, Section 4, Research in Computer Sciene Lewis University, College of Arts and Science</dc:title>
  <dc:creator>Rick Givens</dc:creator>
  <cp:lastModifiedBy>Rick Givens</cp:lastModifiedBy>
  <cp:revision>33</cp:revision>
  <dcterms:created xsi:type="dcterms:W3CDTF">2017-05-13T02:09:56Z</dcterms:created>
  <dcterms:modified xsi:type="dcterms:W3CDTF">2017-05-13T16:12:33Z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