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handoutMasterIdLst>
    <p:handoutMasterId r:id="rId12"/>
  </p:handoutMasterIdLst>
  <p:sldIdLst>
    <p:sldId id="293" r:id="rId2"/>
    <p:sldId id="339" r:id="rId3"/>
    <p:sldId id="348" r:id="rId4"/>
    <p:sldId id="349" r:id="rId5"/>
    <p:sldId id="350" r:id="rId6"/>
    <p:sldId id="342" r:id="rId7"/>
    <p:sldId id="343" r:id="rId8"/>
    <p:sldId id="351" r:id="rId9"/>
    <p:sldId id="352" r:id="rId10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5" autoAdjust="0"/>
    <p:restoredTop sz="69988" autoAdjust="0"/>
  </p:normalViewPr>
  <p:slideViewPr>
    <p:cSldViewPr snapToGrid="0">
      <p:cViewPr varScale="1">
        <p:scale>
          <a:sx n="80" d="100"/>
          <a:sy n="80" d="100"/>
        </p:scale>
        <p:origin x="20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98" y="-90"/>
      </p:cViewPr>
      <p:guideLst>
        <p:guide orient="horz" pos="2909"/>
        <p:guide pos="218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fld id="{CA85EBD1-8360-4971-AB02-806C1BB7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fld id="{1173D4E6-5411-4646-A04A-D6E513EF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F4F334-556E-4FE3-A398-279AE2827A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6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1BEF42-4645-4ED6-BA54-3B55A4D2BC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716088" y="928688"/>
            <a:ext cx="7427912" cy="19065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716088" y="928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2281238" y="304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281238" y="928688"/>
            <a:ext cx="585787" cy="642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1141413" y="1562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1036"/>
          <p:cNvSpPr>
            <a:spLocks noChangeArrowheads="1"/>
          </p:cNvSpPr>
          <p:nvPr/>
        </p:nvSpPr>
        <p:spPr bwMode="auto">
          <a:xfrm>
            <a:off x="0" y="1562100"/>
            <a:ext cx="582613" cy="6334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1716088" y="1562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573088" y="2185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141413" y="2185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555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8382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3585-D2A6-4128-ADA0-0329B4B7A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F0FEA-5051-40E9-BF22-0A088476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5488"/>
            <a:ext cx="2057400" cy="5141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5488"/>
            <a:ext cx="6019800" cy="5141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46F5-3DE2-4DD4-897D-E01A1C46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2FC9-B4A2-484B-A2FC-89D150CA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8405-CAD0-4332-8814-2D67A77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0CCF-1E86-4534-9860-77751E46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BA2E-7EA9-4BDF-8C47-CC4E3C95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AFE4-A776-4A3B-811A-E6AB9DDD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07FE-25E9-4877-B316-D7491E15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DA77-ACC2-42D0-96C2-0A03790AB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8510-43AE-483F-AD69-BB99859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3CB1D9-3B67-401B-99B8-8881CB77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222250"/>
            <a:ext cx="8731250" cy="271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222250"/>
            <a:ext cx="138113" cy="1397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88900"/>
            <a:ext cx="139700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222250"/>
            <a:ext cx="139700" cy="1397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360363"/>
            <a:ext cx="136525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223838"/>
            <a:ext cx="141287" cy="136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357188"/>
            <a:ext cx="138113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274638" y="493713"/>
            <a:ext cx="136525" cy="134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6263"/>
            <a:ext cx="8229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5791200" y="179388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Midwest Roadside Safety Facility</a:t>
            </a:r>
          </a:p>
        </p:txBody>
      </p:sp>
      <p:pic>
        <p:nvPicPr>
          <p:cNvPr id="1041" name="Picture 20" descr="Logo For Powerpo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875"/>
            <a:ext cx="22844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Line 24"/>
          <p:cNvSpPr>
            <a:spLocks noChangeShapeType="1"/>
          </p:cNvSpPr>
          <p:nvPr userDrawn="1"/>
        </p:nvSpPr>
        <p:spPr bwMode="auto">
          <a:xfrm>
            <a:off x="466725" y="1339850"/>
            <a:ext cx="8229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Wingdings" pitchFamily="2" charset="2"/>
        <a:buChar char="¨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979488"/>
            <a:ext cx="6583363" cy="1830387"/>
          </a:xfrm>
        </p:spPr>
        <p:txBody>
          <a:bodyPr/>
          <a:lstStyle/>
          <a:p>
            <a:pPr algn="ctr" eaLnBrk="1" hangingPunct="1"/>
            <a:r>
              <a:rPr lang="en-US" sz="4400" dirty="0"/>
              <a:t>Program of Studies</a:t>
            </a:r>
            <a:br>
              <a:rPr lang="en-US" sz="4400" dirty="0"/>
            </a:br>
            <a:r>
              <a:rPr lang="en-US" sz="4400" dirty="0"/>
              <a:t>Meeting: Research Intro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9450" y="3087688"/>
            <a:ext cx="7718425" cy="3495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/>
              <a:t>Ricardo Jacome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Midwest Roadside Safety Facility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University of Nebraska-Lincoln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03/13/2020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3076" name="Picture 4" descr="Logo For Power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5387975"/>
            <a:ext cx="3983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D3585-D2A6-4128-ADA0-0329B4B7A0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6725" y="579438"/>
            <a:ext cx="8229600" cy="823912"/>
          </a:xfrm>
        </p:spPr>
        <p:txBody>
          <a:bodyPr/>
          <a:lstStyle/>
          <a:p>
            <a:pPr eaLnBrk="1" hangingPunct="1"/>
            <a:r>
              <a:rPr lang="en-US" sz="4000" dirty="0"/>
              <a:t>Research 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5185791"/>
          </a:xfrm>
        </p:spPr>
        <p:txBody>
          <a:bodyPr/>
          <a:lstStyle/>
          <a:p>
            <a:pPr eaLnBrk="1" hangingPunct="1"/>
            <a:r>
              <a:rPr lang="en-US" dirty="0"/>
              <a:t>On Road Coordinate Decomposition for Autonomous Vehicle (AV) Guidance</a:t>
            </a:r>
          </a:p>
          <a:p>
            <a:pPr lvl="1" eaLnBrk="1" hangingPunct="1"/>
            <a:r>
              <a:rPr lang="en-US" dirty="0"/>
              <a:t>Main Motivation:</a:t>
            </a:r>
          </a:p>
          <a:p>
            <a:pPr lvl="2" eaLnBrk="1" hangingPunct="1"/>
            <a:r>
              <a:rPr lang="en-US" dirty="0"/>
              <a:t>AV systems depend entirely on sensors for navigation</a:t>
            </a:r>
          </a:p>
          <a:p>
            <a:pPr lvl="2" eaLnBrk="1" hangingPunct="1"/>
            <a:r>
              <a:rPr lang="en-US" dirty="0"/>
              <a:t>There is a need to find alternative solutions for this problem</a:t>
            </a:r>
          </a:p>
          <a:p>
            <a:pPr lvl="1" eaLnBrk="1" hangingPunct="1"/>
            <a:r>
              <a:rPr lang="en-US" dirty="0"/>
              <a:t>General Objective: </a:t>
            </a:r>
          </a:p>
          <a:p>
            <a:pPr lvl="2" eaLnBrk="1" hangingPunct="1"/>
            <a:r>
              <a:rPr lang="en-US" dirty="0"/>
              <a:t>Provide a road profile for AVs to navigate on a road, independent of vehicle sensors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130"/>
            <a:ext cx="8229600" cy="5087470"/>
          </a:xfrm>
        </p:spPr>
        <p:txBody>
          <a:bodyPr/>
          <a:lstStyle/>
          <a:p>
            <a:r>
              <a:rPr lang="en-US" dirty="0"/>
              <a:t>Phase I: Literature Review + ABS Testing </a:t>
            </a:r>
          </a:p>
          <a:p>
            <a:pPr lvl="1"/>
            <a:r>
              <a:rPr lang="en-US" dirty="0"/>
              <a:t>Investigation on current AV technology</a:t>
            </a:r>
          </a:p>
          <a:p>
            <a:pPr lvl="1"/>
            <a:r>
              <a:rPr lang="en-US" dirty="0"/>
              <a:t> Evaluation of ABS performance testing</a:t>
            </a:r>
          </a:p>
          <a:p>
            <a:pPr lvl="2"/>
            <a:r>
              <a:rPr lang="en-US" dirty="0"/>
              <a:t>Emergency capacity of a vehicle</a:t>
            </a:r>
          </a:p>
          <a:p>
            <a:r>
              <a:rPr lang="en-US" dirty="0"/>
              <a:t>Phase II: </a:t>
            </a:r>
            <a:r>
              <a:rPr lang="en-US" dirty="0" smtClean="0"/>
              <a:t>Smart Barrier Methodology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Obtain a framework in which the road profile can be utilized</a:t>
            </a:r>
            <a:endParaRPr lang="en-US" dirty="0" smtClean="0"/>
          </a:p>
          <a:p>
            <a:pPr lvl="1"/>
            <a:r>
              <a:rPr lang="en-US" dirty="0" smtClean="0"/>
              <a:t>Road </a:t>
            </a:r>
            <a:r>
              <a:rPr lang="en-US" dirty="0"/>
              <a:t>Profile Generation Framework</a:t>
            </a:r>
          </a:p>
          <a:p>
            <a:pPr lvl="2"/>
            <a:r>
              <a:rPr lang="en-US" dirty="0"/>
              <a:t>How to formulate road profiles</a:t>
            </a:r>
          </a:p>
          <a:p>
            <a:pPr lvl="2"/>
            <a:r>
              <a:rPr lang="en-US" dirty="0"/>
              <a:t>How to implement with current infrastructure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2388" y="1501588"/>
            <a:ext cx="4289612" cy="5204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Profile in Overall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24" r="2583"/>
          <a:stretch/>
        </p:blipFill>
        <p:spPr>
          <a:xfrm>
            <a:off x="4483474" y="2021681"/>
            <a:ext cx="4531659" cy="4226719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 bwMode="auto">
          <a:xfrm>
            <a:off x="6945406" y="5022167"/>
            <a:ext cx="2198594" cy="1454834"/>
          </a:xfrm>
          <a:prstGeom prst="ellips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56013" y="1501588"/>
            <a:ext cx="2198594" cy="1454834"/>
          </a:xfrm>
          <a:prstGeom prst="ellips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9710"/>
            <a:ext cx="8229600" cy="823912"/>
          </a:xfrm>
        </p:spPr>
        <p:txBody>
          <a:bodyPr/>
          <a:lstStyle/>
          <a:p>
            <a:r>
              <a:rPr lang="en-US" dirty="0" smtClean="0"/>
              <a:t>Sample Road Discretization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57" r="4141"/>
          <a:stretch/>
        </p:blipFill>
        <p:spPr>
          <a:xfrm>
            <a:off x="3792071" y="1740834"/>
            <a:ext cx="5351929" cy="4507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12" r="4200"/>
          <a:stretch/>
        </p:blipFill>
        <p:spPr>
          <a:xfrm>
            <a:off x="457200" y="1413621"/>
            <a:ext cx="3240712" cy="20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76"/>
            <a:ext cx="7812741" cy="3886200"/>
          </a:xfrm>
        </p:spPr>
        <p:txBody>
          <a:bodyPr/>
          <a:lstStyle/>
          <a:p>
            <a:r>
              <a:rPr lang="en-US" dirty="0"/>
              <a:t>ABS Acceleration Data, New Filtering Method Developed (Should I??????)</a:t>
            </a:r>
          </a:p>
          <a:p>
            <a:r>
              <a:rPr lang="en-US" dirty="0" smtClean="0"/>
              <a:t>Road Profile Filtering/Smoothing</a:t>
            </a:r>
          </a:p>
          <a:p>
            <a:pPr lvl="1"/>
            <a:r>
              <a:rPr lang="en-US" dirty="0" smtClean="0"/>
              <a:t>Data can come from multiple source</a:t>
            </a:r>
          </a:p>
          <a:p>
            <a:pPr lvl="2"/>
            <a:r>
              <a:rPr lang="en-US" dirty="0" smtClean="0"/>
              <a:t>Satellite scans, GPS, </a:t>
            </a:r>
            <a:r>
              <a:rPr lang="en-US" dirty="0" smtClean="0"/>
              <a:t>lidar scans</a:t>
            </a:r>
            <a:endParaRPr lang="en-US" dirty="0" smtClean="0"/>
          </a:p>
          <a:p>
            <a:r>
              <a:rPr lang="en-US" dirty="0" smtClean="0"/>
              <a:t>Optimization </a:t>
            </a:r>
            <a:r>
              <a:rPr lang="en-US" dirty="0"/>
              <a:t>Method for Road Profile</a:t>
            </a:r>
          </a:p>
          <a:p>
            <a:pPr lvl="1"/>
            <a:r>
              <a:rPr lang="en-US" dirty="0"/>
              <a:t>Selection of the best trajectory dependent on certain parameters</a:t>
            </a:r>
          </a:p>
          <a:p>
            <a:pPr lvl="2"/>
            <a:r>
              <a:rPr lang="en-US" dirty="0"/>
              <a:t>Current Velocity, Vehicle dimensions, Street Guidelines.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341"/>
            <a:ext cx="8229600" cy="3886200"/>
          </a:xfrm>
        </p:spPr>
        <p:txBody>
          <a:bodyPr/>
          <a:lstStyle/>
          <a:p>
            <a:r>
              <a:rPr lang="en-US" dirty="0"/>
              <a:t>A complete method to generate road </a:t>
            </a:r>
            <a:r>
              <a:rPr lang="en-US" dirty="0" smtClean="0"/>
              <a:t>profiles with the following characteristics:</a:t>
            </a:r>
          </a:p>
          <a:p>
            <a:pPr lvl="1"/>
            <a:r>
              <a:rPr lang="en-US" dirty="0" smtClean="0"/>
              <a:t>Independent of data sources</a:t>
            </a:r>
          </a:p>
          <a:p>
            <a:pPr lvl="1"/>
            <a:r>
              <a:rPr lang="en-US" dirty="0" smtClean="0"/>
              <a:t>Independent of most vehicle types</a:t>
            </a:r>
          </a:p>
          <a:p>
            <a:pPr lvl="2"/>
            <a:r>
              <a:rPr lang="en-US" dirty="0" smtClean="0"/>
              <a:t>Some vehicles are not considered, for example </a:t>
            </a:r>
            <a:r>
              <a:rPr lang="en-US" dirty="0" smtClean="0"/>
              <a:t>Cargo Trucks, or Double Semi Trucks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90" b="13431"/>
          <a:stretch/>
        </p:blipFill>
        <p:spPr>
          <a:xfrm>
            <a:off x="1990166" y="1400175"/>
            <a:ext cx="4948516" cy="47596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85" y="2342309"/>
            <a:ext cx="7173226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2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E00000"/>
      </a:lt2>
      <a:accent1>
        <a:srgbClr val="FF3300"/>
      </a:accent1>
      <a:accent2>
        <a:srgbClr val="080808"/>
      </a:accent2>
      <a:accent3>
        <a:srgbClr val="FFFFFF"/>
      </a:accent3>
      <a:accent4>
        <a:srgbClr val="000000"/>
      </a:accent4>
      <a:accent5>
        <a:srgbClr val="FFADAA"/>
      </a:accent5>
      <a:accent6>
        <a:srgbClr val="060606"/>
      </a:accent6>
      <a:hlink>
        <a:srgbClr val="B20000"/>
      </a:hlink>
      <a:folHlink>
        <a:srgbClr val="ABAB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E00000"/>
        </a:lt2>
        <a:accent1>
          <a:srgbClr val="FF3300"/>
        </a:accent1>
        <a:accent2>
          <a:srgbClr val="FF7A1F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6E1B"/>
        </a:accent6>
        <a:hlink>
          <a:srgbClr val="B20000"/>
        </a:hlink>
        <a:folHlink>
          <a:srgbClr val="ABAB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</TotalTime>
  <Words>246</Words>
  <Application>Microsoft Office PowerPoint</Application>
  <PresentationFormat>On-screen Show (4:3)</PresentationFormat>
  <Paragraphs>51</Paragraphs>
  <Slides>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Book Antiqua</vt:lpstr>
      <vt:lpstr>Times New Roman</vt:lpstr>
      <vt:lpstr>Wingdings</vt:lpstr>
      <vt:lpstr>Pixel</vt:lpstr>
      <vt:lpstr>Program of Studies Meeting: Research Intro</vt:lpstr>
      <vt:lpstr>Research Overview</vt:lpstr>
      <vt:lpstr>Previous Work</vt:lpstr>
      <vt:lpstr>Road Profile in Overall Method</vt:lpstr>
      <vt:lpstr>Sample Road Discretization</vt:lpstr>
      <vt:lpstr>Current Work </vt:lpstr>
      <vt:lpstr>Termination Goal</vt:lpstr>
      <vt:lpstr>Program of Studies</vt:lpstr>
      <vt:lpstr>Program of Studies</vt:lpstr>
    </vt:vector>
  </TitlesOfParts>
  <Company>MwRSF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Crushable Foam for the SAFER Racetrack Barrier</dc:title>
  <dc:subject>LS-DYNA coneference 2004</dc:subject>
  <dc:creator>Bob Bielenberg</dc:creator>
  <cp:lastModifiedBy>rjacome</cp:lastModifiedBy>
  <cp:revision>319</cp:revision>
  <dcterms:created xsi:type="dcterms:W3CDTF">2004-04-15T18:20:50Z</dcterms:created>
  <dcterms:modified xsi:type="dcterms:W3CDTF">2020-03-09T01:50:12Z</dcterms:modified>
</cp:coreProperties>
</file>