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handoutMasterIdLst>
    <p:handoutMasterId r:id="rId21"/>
  </p:handoutMasterIdLst>
  <p:sldIdLst>
    <p:sldId id="340" r:id="rId2"/>
    <p:sldId id="366" r:id="rId3"/>
    <p:sldId id="360" r:id="rId4"/>
    <p:sldId id="364" r:id="rId5"/>
    <p:sldId id="365" r:id="rId6"/>
    <p:sldId id="367" r:id="rId7"/>
    <p:sldId id="361" r:id="rId8"/>
    <p:sldId id="368" r:id="rId9"/>
    <p:sldId id="363" r:id="rId10"/>
    <p:sldId id="356" r:id="rId11"/>
    <p:sldId id="353" r:id="rId12"/>
    <p:sldId id="354" r:id="rId13"/>
    <p:sldId id="355" r:id="rId14"/>
    <p:sldId id="357" r:id="rId15"/>
    <p:sldId id="358" r:id="rId16"/>
    <p:sldId id="352" r:id="rId17"/>
    <p:sldId id="351" r:id="rId18"/>
    <p:sldId id="359" r:id="rId19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91029" autoAdjust="0"/>
  </p:normalViewPr>
  <p:slideViewPr>
    <p:cSldViewPr snapToGrid="0">
      <p:cViewPr varScale="1">
        <p:scale>
          <a:sx n="105" d="100"/>
          <a:sy n="105" d="100"/>
        </p:scale>
        <p:origin x="19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ps.gov/systems/gps/performance/accurac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lectrek.co/2019/04/01/tesla-autopilot-hacker-tricked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3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https://www.gps.gov/systems/gps/performance/accuracy/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https://electrek.co/2019/04/01/tesla-autopilot-hacker-tricked/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Sanguesa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J. Sensing Traffic Density Combining V2V and V2I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Wireless Communications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</a:t>
            </a:r>
            <a:r>
              <a:rPr lang="en-US" baseline="0" dirty="0" smtClean="0"/>
              <a:t> from Fundamentals of Vehicle Dynamics – Thomas D. Gillespie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9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r>
              <a:rPr lang="en-US" baseline="0" dirty="0" smtClean="0"/>
              <a:t> from Fundamentals of Vehicle Dynamics – Thomas D. Gillespie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 = Wheelbase of Vehicle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 = The velocity of the vehicle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Rho = Instantaneous Radius of Curvature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Wf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Distributed Front Weight of Vehicle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Distributed Rear Weight of Vehicle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Caf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= Cornering Stiffness of the Front Tires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Car = Cornering Stiffness of the Rear Tires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 = Gravitational Acceleration Constant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/>
              <a:t>MATC Smart </a:t>
            </a:r>
            <a:r>
              <a:rPr lang="en-US" sz="4400" dirty="0" smtClean="0"/>
              <a:t>Barrier – Path Generation</a:t>
            </a:r>
            <a:endParaRPr lang="en-US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6711" y="3209925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Ricardo Jacome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Pool Fund Sample Presentation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4</a:t>
            </a:r>
            <a:r>
              <a:rPr lang="en-US" sz="2400" dirty="0" smtClean="0"/>
              <a:t>/15/2019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D3585-D2A6-4128-ADA0-0329B4B7A0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9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Normal-Tangential </a:t>
            </a:r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1" y="3981450"/>
                <a:ext cx="8039099" cy="27241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en-US" sz="1600" dirty="0" smtClean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 smtClean="0"/>
                  <a:t> = Second Derivative Magnitude of the Path ‘s’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 smtClean="0"/>
                  <a:t> = Instantaneous Radius of Curvature</a:t>
                </a:r>
              </a:p>
              <a:p>
                <a:pPr lvl="2"/>
                <a:r>
                  <a:rPr lang="en-US" sz="1600" dirty="0"/>
                  <a:t>v</a:t>
                </a:r>
                <a:r>
                  <a:rPr lang="en-US" sz="1600" dirty="0" smtClean="0"/>
                  <a:t> = Velocity of the Vehicle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= Unit Vector Tangent to Path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 = Unit Vector Normal to Path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1" y="3981450"/>
                <a:ext cx="8039099" cy="2724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 descr="https://lh5.googleusercontent.com/G2fy7aaeYrxqp1CK71wnKPWs53HsUULs4EwbfOR58Z6HcxbPrZ2Q94QnklDKQcVxW4KzV7R8wegBmmo_6tq2-o0-w3IoBAnkBZgLdt1w3BZSiiPSspCN0szpD3m-04Yb1EuBTUV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6" y="1520825"/>
            <a:ext cx="4470400" cy="22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7320" y="1655064"/>
            <a:ext cx="129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Vehicle Centerline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>
            <a:off x="2066544" y="2239839"/>
            <a:ext cx="1115568" cy="640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0535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Sampling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275"/>
          <a:stretch/>
        </p:blipFill>
        <p:spPr>
          <a:xfrm>
            <a:off x="735332" y="1837099"/>
            <a:ext cx="3420411" cy="41179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/>
          <a:srcRect l="19743" t="13142" r="54298" b="60911"/>
          <a:stretch/>
        </p:blipFill>
        <p:spPr bwMode="auto">
          <a:xfrm>
            <a:off x="4869258" y="1794184"/>
            <a:ext cx="2967548" cy="233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640249" y="2553112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2896" y="3568403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48415" y="2934880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76727" y="2705493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984893" y="3065200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03771" y="2420943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16554" y="3117838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80076" y="2923695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353032" y="3308908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96418" y="3309591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127" t="8538" r="1" b="14848"/>
          <a:stretch/>
        </p:blipFill>
        <p:spPr>
          <a:xfrm>
            <a:off x="6957391" y="4582737"/>
            <a:ext cx="1688724" cy="1372328"/>
          </a:xfrm>
          <a:prstGeom prst="rect">
            <a:avLst/>
          </a:prstGeom>
        </p:spPr>
      </p:pic>
      <p:pic>
        <p:nvPicPr>
          <p:cNvPr id="19" name="Content Placeholder 4"/>
          <p:cNvPicPr>
            <a:picLocks noChangeAspect="1"/>
          </p:cNvPicPr>
          <p:nvPr/>
        </p:nvPicPr>
        <p:blipFill rotWithShape="1">
          <a:blip r:embed="rId3"/>
          <a:srcRect l="26108" t="23373" r="61372" b="60911"/>
          <a:stretch/>
        </p:blipFill>
        <p:spPr bwMode="auto">
          <a:xfrm>
            <a:off x="5301661" y="4629743"/>
            <a:ext cx="1431235" cy="141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/>
          <p:nvPr/>
        </p:nvSpPr>
        <p:spPr bwMode="auto">
          <a:xfrm>
            <a:off x="5239129" y="2858656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31776" y="3873947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447295" y="3240424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375607" y="3011037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583773" y="3370744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02651" y="2726487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815434" y="3423382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678956" y="3229239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51912" y="3614452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195298" y="3615135"/>
            <a:ext cx="136478" cy="13647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6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25" y="1613214"/>
            <a:ext cx="4760089" cy="463518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642" y="1613214"/>
            <a:ext cx="3346507" cy="46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Sections of Slices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68" y="1884958"/>
            <a:ext cx="4352853" cy="39648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38" y="1747812"/>
            <a:ext cx="4667052" cy="41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2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Ackerman Steering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5449" y="1600199"/>
            <a:ext cx="5077288" cy="3343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14005" y="5446669"/>
                <a:ext cx="2353370" cy="657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05" y="5446669"/>
                <a:ext cx="2353370" cy="657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43125" y="4990153"/>
            <a:ext cx="50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low speeds, this geometric relationship holds true: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3125" y="6059269"/>
            <a:ext cx="50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Ackerman Steering, it is assumed that the value is an average of both wheels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1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Ackerman Steering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8913" y="3675246"/>
            <a:ext cx="4388573" cy="28582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7159" y="5299762"/>
                <a:ext cx="2319481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=57.3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9" y="5299762"/>
                <a:ext cx="2319481" cy="657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6302" y="1858908"/>
                <a:ext cx="4083772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 bicycle model takes both front and rear wheels into a single front and rear wheel.</a:t>
                </a:r>
              </a:p>
              <a:p>
                <a:endParaRPr lang="en-US" dirty="0"/>
              </a:p>
              <a:p>
                <a:r>
                  <a:rPr lang="en-US" dirty="0" smtClean="0"/>
                  <a:t>At High Speeds, the wheels develop lateral forces that create slippage.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is denoted by the Slip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which is used in the Modified Ackerman Steering Formula: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02" y="1858908"/>
                <a:ext cx="4083772" cy="3139321"/>
              </a:xfrm>
              <a:prstGeom prst="rect">
                <a:avLst/>
              </a:prstGeom>
              <a:blipFill>
                <a:blip r:embed="rId5"/>
                <a:stretch>
                  <a:fillRect l="-1345" t="-1165" r="-2840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558" y="1617717"/>
            <a:ext cx="18478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5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Gradient Factors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2232"/>
                <a:ext cx="8229600" cy="49690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=57.3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=57.3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=57.3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lvl="1"/>
                <a:r>
                  <a:rPr lang="en-US" sz="2400" dirty="0" smtClean="0"/>
                  <a:t>Where:</a:t>
                </a:r>
              </a:p>
              <a:p>
                <a:pPr lvl="2"/>
                <a:r>
                  <a:rPr lang="en-US" sz="2000" dirty="0" smtClean="0"/>
                  <a:t>L = Wheelbase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 smtClean="0"/>
                  <a:t> = Radius of Curvature</a:t>
                </a:r>
              </a:p>
              <a:p>
                <a:pPr lvl="2"/>
                <a:r>
                  <a:rPr lang="en-US" sz="2000" dirty="0" smtClean="0"/>
                  <a:t>K = Understeer Gradient (Dependent on many Factors)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 smtClean="0"/>
                  <a:t>= Centripetal Acceleration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2232"/>
                <a:ext cx="8229600" cy="4969042"/>
              </a:xfrm>
              <a:blipFill>
                <a:blip r:embed="rId3"/>
                <a:stretch>
                  <a:fillRect l="-741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 bwMode="auto">
          <a:xfrm rot="5400000">
            <a:off x="3675146" y="2632544"/>
            <a:ext cx="241634" cy="1552073"/>
          </a:xfrm>
          <a:prstGeom prst="rightBrace">
            <a:avLst>
              <a:gd name="adj1" fmla="val 38357"/>
              <a:gd name="adj2" fmla="val 4922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4794582" y="3143885"/>
            <a:ext cx="156411" cy="529389"/>
          </a:xfrm>
          <a:prstGeom prst="rightBrace">
            <a:avLst>
              <a:gd name="adj1" fmla="val 38357"/>
              <a:gd name="adj2" fmla="val 4922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8525" y="3503211"/>
                <a:ext cx="237022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5" y="3503211"/>
                <a:ext cx="2370221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63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Gradient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https://lh6.googleusercontent.com/c3V8iY3Do-pGhxeqciAjRyb7LTdYLLgmXyyDB_xSKPZP4iixBhDTJI0QidiKbUwQtAN7D8GRP9J42niphlf_4_M81NsPSlvae0rOmC3Buw4ORFyVvu60FqV7meuDPysZgVnIBg9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485899"/>
            <a:ext cx="5867400" cy="34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5025" y="5071476"/>
                <a:ext cx="5067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𝑈𝑛𝑑𝑒𝑟𝑠𝑡𝑒𝑒𝑟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𝑂𝑣𝑒𝑟𝑠𝑡𝑒𝑒𝑟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25" y="5071476"/>
                <a:ext cx="50673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0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Slide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545843"/>
            <a:ext cx="5087843" cy="51597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Vehicle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0" name="Picture 2" descr="Image result for autonomous navi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77" y="2150247"/>
            <a:ext cx="4659923" cy="271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488" y="1502688"/>
            <a:ext cx="40915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Drive Autonomously:</a:t>
            </a:r>
          </a:p>
          <a:p>
            <a:endParaRPr lang="en-US" dirty="0"/>
          </a:p>
          <a:p>
            <a:r>
              <a:rPr lang="en-US" dirty="0" smtClean="0"/>
              <a:t>Based on </a:t>
            </a:r>
            <a:r>
              <a:rPr lang="en-US" i="1" dirty="0" smtClean="0"/>
              <a:t>SAE Recommended Practice J3016</a:t>
            </a:r>
            <a:r>
              <a:rPr lang="en-US" dirty="0" smtClean="0"/>
              <a:t> from 2018.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Dynamic Driving Tasks (DDT)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Steering/Avoidance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Braking/Accelerating</a:t>
            </a:r>
          </a:p>
          <a:p>
            <a:endParaRPr lang="en-US" dirty="0" smtClean="0"/>
          </a:p>
          <a:p>
            <a:r>
              <a:rPr lang="en-US" dirty="0" smtClean="0"/>
              <a:t>Automated Driving Systems (ADS)</a:t>
            </a:r>
          </a:p>
          <a:p>
            <a:endParaRPr lang="en-US" dirty="0" smtClean="0"/>
          </a:p>
          <a:p>
            <a:r>
              <a:rPr lang="en-US" dirty="0" smtClean="0"/>
              <a:t>Levels 0,1,2 – Driver Performs DDT’s</a:t>
            </a:r>
          </a:p>
          <a:p>
            <a:r>
              <a:rPr lang="en-US" dirty="0" smtClean="0"/>
              <a:t>Level 3,4,5 – ADS Performs DDT’s</a:t>
            </a:r>
          </a:p>
          <a:p>
            <a:endParaRPr lang="en-US" dirty="0"/>
          </a:p>
          <a:p>
            <a:r>
              <a:rPr lang="en-US" dirty="0" smtClean="0"/>
              <a:t>From 2000 and 2018, Level 4 has been reached.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263"/>
            <a:ext cx="8229600" cy="823912"/>
          </a:xfrm>
        </p:spPr>
        <p:txBody>
          <a:bodyPr/>
          <a:lstStyle/>
          <a:p>
            <a:r>
              <a:rPr lang="en-US" dirty="0" smtClean="0"/>
              <a:t>Limitations: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4904" y="1584984"/>
            <a:ext cx="2890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On 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From Federal Aviation Administration: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 May 11, 2016, the </a:t>
            </a:r>
            <a:r>
              <a:rPr lang="en-US" dirty="0" smtClean="0">
                <a:latin typeface="+mn-lt"/>
              </a:rPr>
              <a:t>reported global </a:t>
            </a:r>
            <a:r>
              <a:rPr lang="en-US" dirty="0">
                <a:latin typeface="+mn-lt"/>
              </a:rPr>
              <a:t>average </a:t>
            </a:r>
            <a:r>
              <a:rPr lang="en-US" dirty="0" smtClean="0">
                <a:latin typeface="+mn-lt"/>
              </a:rPr>
              <a:t>User Range Error </a:t>
            </a:r>
            <a:r>
              <a:rPr lang="en-US" dirty="0">
                <a:latin typeface="+mn-lt"/>
              </a:rPr>
              <a:t>was ≤0.715 m (2.3 ft.), 95% of the time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This Error is Enough to have a Vehicle off the Road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5996" y="1502688"/>
            <a:ext cx="502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On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Tencent</a:t>
            </a:r>
            <a:r>
              <a:rPr lang="en-US" dirty="0" smtClean="0">
                <a:latin typeface="+mn-lt"/>
              </a:rPr>
              <a:t> Keen Security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 </a:t>
            </a:r>
            <a:r>
              <a:rPr lang="en-US" dirty="0" smtClean="0">
                <a:latin typeface="+mn-lt"/>
              </a:rPr>
              <a:t>March, 2019, Tesla’s Autopilot was tested for Lane Detection accuracy, and mistook stickers for lane marks.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93" y="5708071"/>
            <a:ext cx="32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Conclusions: Level 5 is not yet a reality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70" y="3082529"/>
            <a:ext cx="4443984" cy="33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074" name="Picture 2" descr="Image result for road traffic sign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r="12247"/>
          <a:stretch/>
        </p:blipFill>
        <p:spPr bwMode="auto">
          <a:xfrm>
            <a:off x="4288536" y="1400175"/>
            <a:ext cx="4818888" cy="26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ncrete barrier sig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6" t="5728" r="9158" b="9522"/>
          <a:stretch/>
        </p:blipFill>
        <p:spPr bwMode="auto">
          <a:xfrm>
            <a:off x="5152644" y="4051940"/>
            <a:ext cx="3127248" cy="265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46888" y="1731855"/>
            <a:ext cx="4041648" cy="427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3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3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3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3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3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kern="0" dirty="0" smtClean="0"/>
              <a:t>Current Vehicle Technology is Focused on using Current Infrastructure made for humans</a:t>
            </a:r>
          </a:p>
          <a:p>
            <a:r>
              <a:rPr lang="en-US" sz="2400" kern="0" dirty="0" smtClean="0"/>
              <a:t>Current </a:t>
            </a:r>
            <a:r>
              <a:rPr lang="en-US" sz="2400" dirty="0" smtClean="0"/>
              <a:t>Infrastructure is </a:t>
            </a:r>
            <a:r>
              <a:rPr lang="en-US" sz="2400" dirty="0"/>
              <a:t>not made for autonomous </a:t>
            </a:r>
            <a:r>
              <a:rPr lang="en-US" sz="2400" dirty="0" smtClean="0"/>
              <a:t>vehicles</a:t>
            </a:r>
            <a:endParaRPr lang="en-US" sz="2400" kern="0" dirty="0" smtClean="0"/>
          </a:p>
          <a:p>
            <a:r>
              <a:rPr lang="en-US" sz="2400" dirty="0" smtClean="0"/>
              <a:t>Infrastructure </a:t>
            </a:r>
            <a:r>
              <a:rPr lang="en-US" sz="2400" dirty="0"/>
              <a:t>can evolve to adapt to new </a:t>
            </a:r>
            <a:r>
              <a:rPr lang="en-US" sz="2400" dirty="0" smtClean="0"/>
              <a:t>Vehicles</a:t>
            </a:r>
            <a:endParaRPr lang="en-US" sz="2400" kern="0" dirty="0" smtClean="0"/>
          </a:p>
          <a:p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387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 SMART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296"/>
            <a:ext cx="8083296" cy="30754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of 3 Main Parts Consisting of</a:t>
            </a:r>
          </a:p>
          <a:p>
            <a:pPr marL="0" indent="0">
              <a:buNone/>
            </a:pPr>
            <a:r>
              <a:rPr lang="en-US" dirty="0" smtClean="0"/>
              <a:t>Updates on Infrastructure for:</a:t>
            </a:r>
          </a:p>
          <a:p>
            <a:r>
              <a:rPr lang="en-US" dirty="0" smtClean="0"/>
              <a:t>Local Trilateration</a:t>
            </a:r>
          </a:p>
          <a:p>
            <a:r>
              <a:rPr lang="en-US" dirty="0" smtClean="0"/>
              <a:t>Local Path Generation</a:t>
            </a:r>
          </a:p>
          <a:p>
            <a:r>
              <a:rPr lang="en-US" dirty="0" smtClean="0"/>
              <a:t>Modular Vehicle Navigation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Trilateration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175"/>
            <a:ext cx="4794124" cy="5266944"/>
          </a:xfrm>
        </p:spPr>
        <p:txBody>
          <a:bodyPr/>
          <a:lstStyle/>
          <a:p>
            <a:r>
              <a:rPr lang="en-US" dirty="0" smtClean="0"/>
              <a:t>Vehicle to Infrastructure (V2I) Communications</a:t>
            </a:r>
          </a:p>
          <a:p>
            <a:r>
              <a:rPr lang="en-US" dirty="0" smtClean="0"/>
              <a:t>RSU Roadside Units</a:t>
            </a:r>
          </a:p>
          <a:p>
            <a:pPr lvl="1"/>
            <a:r>
              <a:rPr lang="en-US" dirty="0" smtClean="0"/>
              <a:t>Local GPS Location</a:t>
            </a:r>
          </a:p>
          <a:p>
            <a:r>
              <a:rPr lang="en-US" dirty="0" smtClean="0"/>
              <a:t>OBU On-Board Unit</a:t>
            </a:r>
          </a:p>
          <a:p>
            <a:pPr lvl="1"/>
            <a:r>
              <a:rPr lang="en-US" dirty="0" smtClean="0"/>
              <a:t>Vehicle Information Transfer</a:t>
            </a:r>
            <a:endParaRPr lang="en-US" dirty="0"/>
          </a:p>
          <a:p>
            <a:r>
              <a:rPr lang="en-US" dirty="0" smtClean="0"/>
              <a:t>Objective: Find Vehicle Position in Local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24" y="1979171"/>
            <a:ext cx="3371468" cy="29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Path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624"/>
            <a:ext cx="5385816" cy="43037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Once Establishing a Local Position:</a:t>
            </a:r>
          </a:p>
          <a:p>
            <a:r>
              <a:rPr lang="en-US" dirty="0" smtClean="0"/>
              <a:t>Use Off-line Data</a:t>
            </a:r>
          </a:p>
          <a:p>
            <a:pPr lvl="1"/>
            <a:r>
              <a:rPr lang="en-US" dirty="0" smtClean="0"/>
              <a:t>To reduce computation cost on OBU</a:t>
            </a:r>
          </a:p>
          <a:p>
            <a:r>
              <a:rPr lang="en-US" dirty="0" smtClean="0"/>
              <a:t>Local Path Generation</a:t>
            </a:r>
          </a:p>
          <a:p>
            <a:pPr lvl="1"/>
            <a:r>
              <a:rPr lang="en-US" dirty="0" smtClean="0"/>
              <a:t>Send in the Form of Steering Wheel Angle</a:t>
            </a:r>
          </a:p>
          <a:p>
            <a:r>
              <a:rPr lang="en-US" dirty="0" smtClean="0"/>
              <a:t>Objective: To Generate a Path with the Smallest Storage Cost Possible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9" r="23800" b="9988"/>
          <a:stretch/>
        </p:blipFill>
        <p:spPr bwMode="auto">
          <a:xfrm>
            <a:off x="5926100" y="2331720"/>
            <a:ext cx="3217900" cy="32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4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Vehicle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60576"/>
            <a:ext cx="8074152" cy="4687824"/>
          </a:xfrm>
        </p:spPr>
        <p:txBody>
          <a:bodyPr/>
          <a:lstStyle/>
          <a:p>
            <a:r>
              <a:rPr lang="en-US" dirty="0" smtClean="0"/>
              <a:t>Adjust Path for Individual Vehicles</a:t>
            </a:r>
          </a:p>
          <a:p>
            <a:pPr lvl="1"/>
            <a:r>
              <a:rPr lang="en-US" dirty="0" smtClean="0"/>
              <a:t>Vehicle guidance is dependent on vehicle </a:t>
            </a:r>
            <a:r>
              <a:rPr lang="en-US" dirty="0"/>
              <a:t>p</a:t>
            </a:r>
            <a:r>
              <a:rPr lang="en-US" dirty="0" smtClean="0"/>
              <a:t>arameters</a:t>
            </a:r>
          </a:p>
          <a:p>
            <a:pPr lvl="1"/>
            <a:r>
              <a:rPr lang="en-US" dirty="0" smtClean="0"/>
              <a:t>Unique Paths need to be generated per vehicle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1" y="3972373"/>
            <a:ext cx="5930265" cy="26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Levels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64" y="1465628"/>
            <a:ext cx="6062471" cy="53923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</TotalTime>
  <Words>536</Words>
  <Application>Microsoft Office PowerPoint</Application>
  <PresentationFormat>On-screen Show (4:3)</PresentationFormat>
  <Paragraphs>141</Paragraphs>
  <Slides>18</Slides>
  <Notes>7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Book Antiqua</vt:lpstr>
      <vt:lpstr>Cambria Math</vt:lpstr>
      <vt:lpstr>Times New Roman</vt:lpstr>
      <vt:lpstr>Wingdings</vt:lpstr>
      <vt:lpstr>Pixel</vt:lpstr>
      <vt:lpstr>MATC Smart Barrier – Path Generation</vt:lpstr>
      <vt:lpstr>Autonomous Vehicle Evolution</vt:lpstr>
      <vt:lpstr>Limitations: Sensors</vt:lpstr>
      <vt:lpstr>What’s Missing?</vt:lpstr>
      <vt:lpstr>MATC SMART Barrier</vt:lpstr>
      <vt:lpstr>Local Trilateration </vt:lpstr>
      <vt:lpstr>Local Path Generation</vt:lpstr>
      <vt:lpstr>Modular Vehicle Navigation</vt:lpstr>
      <vt:lpstr>Taxonomy of Levels</vt:lpstr>
      <vt:lpstr>Normal-Tangential Accel.</vt:lpstr>
      <vt:lpstr>Road Sampling Example</vt:lpstr>
      <vt:lpstr>Road Slicing</vt:lpstr>
      <vt:lpstr>Multiple Sections of Slices</vt:lpstr>
      <vt:lpstr>Ackerman Steering </vt:lpstr>
      <vt:lpstr>Modified Ackerman Steering</vt:lpstr>
      <vt:lpstr>Steering Gradient Factors</vt:lpstr>
      <vt:lpstr>Steering Gradient Behavior</vt:lpstr>
      <vt:lpstr>Hidden Slide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rjacome</cp:lastModifiedBy>
  <cp:revision>352</cp:revision>
  <dcterms:created xsi:type="dcterms:W3CDTF">2004-04-15T18:20:50Z</dcterms:created>
  <dcterms:modified xsi:type="dcterms:W3CDTF">2019-04-14T22:02:33Z</dcterms:modified>
</cp:coreProperties>
</file>