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51206400" cy="38404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dy Stolle" initials="CS" lastIdx="1" clrIdx="0">
    <p:extLst>
      <p:ext uri="{19B8F6BF-5375-455C-9EA6-DF929625EA0E}">
        <p15:presenceInfo xmlns:p15="http://schemas.microsoft.com/office/powerpoint/2012/main" userId="Cody Stol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60"/>
  </p:normalViewPr>
  <p:slideViewPr>
    <p:cSldViewPr snapToGrid="0">
      <p:cViewPr>
        <p:scale>
          <a:sx n="15" d="100"/>
          <a:sy n="15" d="100"/>
        </p:scale>
        <p:origin x="180" y="1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285233"/>
            <a:ext cx="43525440" cy="13370560"/>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0171413"/>
            <a:ext cx="38404800" cy="9272267"/>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119922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272711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044700"/>
            <a:ext cx="1104138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044700"/>
            <a:ext cx="32484060" cy="325462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28750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370269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574541"/>
            <a:ext cx="44165520" cy="15975327"/>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25701001"/>
            <a:ext cx="44165520" cy="840104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389393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0223500"/>
            <a:ext cx="217627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0223500"/>
            <a:ext cx="217627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224131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044708"/>
            <a:ext cx="441655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9414513"/>
            <a:ext cx="21662704"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4028420"/>
            <a:ext cx="21662704"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9414513"/>
            <a:ext cx="21769390"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4028420"/>
            <a:ext cx="21769390"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274837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162833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281521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5529588"/>
            <a:ext cx="25923240" cy="272923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277870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529588"/>
            <a:ext cx="25923240" cy="27292300"/>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dirty="0"/>
              <a:t>Click icon to add picture</a:t>
            </a:r>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563E111F-98C8-4E70-A91E-7E1DDAA7F2CF}" type="datetimeFigureOut">
              <a:rPr lang="en-US" smtClean="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8CBE8A-3B1F-48EF-8A5D-E597A92B607B}" type="slidenum">
              <a:rPr lang="en-US" smtClean="0"/>
              <a:t>‹#›</a:t>
            </a:fld>
            <a:endParaRPr lang="en-US" dirty="0"/>
          </a:p>
        </p:txBody>
      </p:sp>
    </p:spTree>
    <p:extLst>
      <p:ext uri="{BB962C8B-B14F-4D97-AF65-F5344CB8AC3E}">
        <p14:creationId xmlns:p14="http://schemas.microsoft.com/office/powerpoint/2010/main" val="38285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044708"/>
            <a:ext cx="441655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0223500"/>
            <a:ext cx="44165520" cy="243674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5595568"/>
            <a:ext cx="11521440" cy="2044700"/>
          </a:xfrm>
          <a:prstGeom prst="rect">
            <a:avLst/>
          </a:prstGeom>
        </p:spPr>
        <p:txBody>
          <a:bodyPr vert="horz" lIns="91440" tIns="45720" rIns="91440" bIns="45720" rtlCol="0" anchor="ctr"/>
          <a:lstStyle>
            <a:lvl1pPr algn="l">
              <a:defRPr sz="6720">
                <a:solidFill>
                  <a:schemeClr val="tx1">
                    <a:tint val="75000"/>
                  </a:schemeClr>
                </a:solidFill>
              </a:defRPr>
            </a:lvl1pPr>
          </a:lstStyle>
          <a:p>
            <a:fld id="{563E111F-98C8-4E70-A91E-7E1DDAA7F2CF}" type="datetimeFigureOut">
              <a:rPr lang="en-US" smtClean="0"/>
              <a:t>12/24/2019</a:t>
            </a:fld>
            <a:endParaRPr lang="en-US" dirty="0"/>
          </a:p>
        </p:txBody>
      </p:sp>
      <p:sp>
        <p:nvSpPr>
          <p:cNvPr id="5" name="Footer Placeholder 4"/>
          <p:cNvSpPr>
            <a:spLocks noGrp="1"/>
          </p:cNvSpPr>
          <p:nvPr>
            <p:ph type="ftr" sz="quarter" idx="3"/>
          </p:nvPr>
        </p:nvSpPr>
        <p:spPr>
          <a:xfrm>
            <a:off x="16962120" y="35595568"/>
            <a:ext cx="17282160" cy="2044700"/>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164520" y="35595568"/>
            <a:ext cx="11521440" cy="2044700"/>
          </a:xfrm>
          <a:prstGeom prst="rect">
            <a:avLst/>
          </a:prstGeom>
        </p:spPr>
        <p:txBody>
          <a:bodyPr vert="horz" lIns="91440" tIns="45720" rIns="91440" bIns="45720" rtlCol="0" anchor="ctr"/>
          <a:lstStyle>
            <a:lvl1pPr algn="r">
              <a:defRPr sz="6720">
                <a:solidFill>
                  <a:schemeClr val="tx1">
                    <a:tint val="75000"/>
                  </a:schemeClr>
                </a:solidFill>
              </a:defRPr>
            </a:lvl1pPr>
          </a:lstStyle>
          <a:p>
            <a:fld id="{768CBE8A-3B1F-48EF-8A5D-E597A92B607B}" type="slidenum">
              <a:rPr lang="en-US" smtClean="0"/>
              <a:t>‹#›</a:t>
            </a:fld>
            <a:endParaRPr lang="en-US" dirty="0"/>
          </a:p>
        </p:txBody>
      </p:sp>
    </p:spTree>
    <p:extLst>
      <p:ext uri="{BB962C8B-B14F-4D97-AF65-F5344CB8AC3E}">
        <p14:creationId xmlns:p14="http://schemas.microsoft.com/office/powerpoint/2010/main" val="1475969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emf"/><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emf"/><Relationship Id="rId10" Type="http://schemas.openxmlformats.org/officeDocument/2006/relationships/image" Target="../media/image9.emf"/><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emf"/><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3233975" y="28200925"/>
            <a:ext cx="18051171" cy="1015663"/>
          </a:xfrm>
          <a:prstGeom prst="rect">
            <a:avLst/>
          </a:prstGeom>
          <a:solidFill>
            <a:srgbClr val="FF0000"/>
          </a:solidFill>
        </p:spPr>
        <p:txBody>
          <a:bodyPr wrap="square" rtlCol="0">
            <a:spAutoFit/>
          </a:bodyPr>
          <a:lstStyle/>
          <a:p>
            <a:pPr algn="ctr"/>
            <a:r>
              <a:rPr lang="en-US" sz="6000" b="1" dirty="0">
                <a:ln>
                  <a:solidFill>
                    <a:schemeClr val="bg1"/>
                  </a:solidFill>
                </a:ln>
                <a:solidFill>
                  <a:schemeClr val="bg1"/>
                </a:solidFill>
                <a:latin typeface="Arial" panose="020B0604020202020204" pitchFamily="34" charset="0"/>
                <a:cs typeface="Arial" panose="020B0604020202020204" pitchFamily="34" charset="0"/>
              </a:rPr>
              <a:t>CONCLUSIONS &amp; FUTURE WORK</a:t>
            </a:r>
          </a:p>
        </p:txBody>
      </p:sp>
      <p:sp>
        <p:nvSpPr>
          <p:cNvPr id="26" name="TextBox 25"/>
          <p:cNvSpPr txBox="1"/>
          <p:nvPr/>
        </p:nvSpPr>
        <p:spPr>
          <a:xfrm>
            <a:off x="24501" y="19317118"/>
            <a:ext cx="15728137" cy="1015663"/>
          </a:xfrm>
          <a:prstGeom prst="rect">
            <a:avLst/>
          </a:prstGeom>
          <a:solidFill>
            <a:srgbClr val="FF0000"/>
          </a:solidFill>
        </p:spPr>
        <p:txBody>
          <a:bodyPr wrap="square" rtlCol="0">
            <a:spAutoFit/>
          </a:bodyPr>
          <a:lstStyle/>
          <a:p>
            <a:pPr algn="ctr"/>
            <a:r>
              <a:rPr lang="en-US" sz="6000" b="1" dirty="0">
                <a:ln>
                  <a:solidFill>
                    <a:schemeClr val="bg1"/>
                  </a:solidFill>
                </a:ln>
                <a:solidFill>
                  <a:schemeClr val="bg1"/>
                </a:solidFill>
                <a:latin typeface="Arial" panose="020B0604020202020204" pitchFamily="34" charset="0"/>
                <a:cs typeface="Arial" panose="020B0604020202020204" pitchFamily="34" charset="0"/>
              </a:rPr>
              <a:t>METHOD FORMULATION</a:t>
            </a:r>
          </a:p>
        </p:txBody>
      </p:sp>
      <p:sp>
        <p:nvSpPr>
          <p:cNvPr id="12" name="TextBox 11"/>
          <p:cNvSpPr txBox="1"/>
          <p:nvPr/>
        </p:nvSpPr>
        <p:spPr>
          <a:xfrm>
            <a:off x="18616" y="8467757"/>
            <a:ext cx="15776072" cy="1015663"/>
          </a:xfrm>
          <a:prstGeom prst="rect">
            <a:avLst/>
          </a:prstGeom>
          <a:solidFill>
            <a:srgbClr val="FF0000"/>
          </a:solidFill>
        </p:spPr>
        <p:txBody>
          <a:bodyPr wrap="square" rtlCol="0">
            <a:spAutoFit/>
          </a:bodyPr>
          <a:lstStyle/>
          <a:p>
            <a:pPr algn="ctr"/>
            <a:r>
              <a:rPr lang="en-US" sz="6000" b="1" dirty="0">
                <a:ln>
                  <a:solidFill>
                    <a:schemeClr val="bg1"/>
                  </a:solidFill>
                </a:ln>
                <a:solidFill>
                  <a:schemeClr val="bg1"/>
                </a:solidFill>
                <a:latin typeface="Arial" panose="020B0604020202020204" pitchFamily="34" charset="0"/>
                <a:cs typeface="Arial" panose="020B0604020202020204" pitchFamily="34" charset="0"/>
              </a:rPr>
              <a:t>BACKGROUND</a:t>
            </a:r>
          </a:p>
        </p:txBody>
      </p:sp>
      <p:sp>
        <p:nvSpPr>
          <p:cNvPr id="11" name="TextBox 10"/>
          <p:cNvSpPr txBox="1"/>
          <p:nvPr/>
        </p:nvSpPr>
        <p:spPr>
          <a:xfrm>
            <a:off x="1" y="4492405"/>
            <a:ext cx="15777138" cy="1015663"/>
          </a:xfrm>
          <a:prstGeom prst="rect">
            <a:avLst/>
          </a:prstGeom>
          <a:solidFill>
            <a:srgbClr val="FF0000"/>
          </a:solidFill>
        </p:spPr>
        <p:txBody>
          <a:bodyPr wrap="square" rtlCol="0">
            <a:spAutoFit/>
          </a:bodyPr>
          <a:lstStyle/>
          <a:p>
            <a:pPr algn="ctr"/>
            <a:r>
              <a:rPr lang="en-US" sz="6000" b="1" dirty="0">
                <a:ln>
                  <a:solidFill>
                    <a:schemeClr val="bg1"/>
                  </a:solidFill>
                </a:ln>
                <a:solidFill>
                  <a:schemeClr val="bg1"/>
                </a:solidFill>
                <a:latin typeface="Arial" panose="020B0604020202020204" pitchFamily="34" charset="0"/>
                <a:cs typeface="Arial" panose="020B0604020202020204" pitchFamily="34" charset="0"/>
              </a:rPr>
              <a:t>OBJECTIVE</a:t>
            </a:r>
          </a:p>
        </p:txBody>
      </p:sp>
      <p:sp>
        <p:nvSpPr>
          <p:cNvPr id="13" name="TextBox 12"/>
          <p:cNvSpPr txBox="1"/>
          <p:nvPr/>
        </p:nvSpPr>
        <p:spPr>
          <a:xfrm>
            <a:off x="16119373" y="4492405"/>
            <a:ext cx="16646627" cy="1015663"/>
          </a:xfrm>
          <a:prstGeom prst="rect">
            <a:avLst/>
          </a:prstGeom>
          <a:solidFill>
            <a:srgbClr val="FF0000"/>
          </a:solidFill>
        </p:spPr>
        <p:txBody>
          <a:bodyPr wrap="square" rtlCol="0">
            <a:spAutoFit/>
          </a:bodyPr>
          <a:lstStyle/>
          <a:p>
            <a:pPr algn="ctr"/>
            <a:r>
              <a:rPr lang="en-US" sz="6000" b="1" dirty="0">
                <a:ln>
                  <a:solidFill>
                    <a:schemeClr val="bg1"/>
                  </a:solidFill>
                </a:ln>
                <a:solidFill>
                  <a:schemeClr val="bg1"/>
                </a:solidFill>
                <a:latin typeface="Arial" panose="020B0604020202020204" pitchFamily="34" charset="0"/>
                <a:cs typeface="Arial" panose="020B0604020202020204" pitchFamily="34" charset="0"/>
              </a:rPr>
              <a:t>METHOD FORMULATION</a:t>
            </a:r>
          </a:p>
        </p:txBody>
      </p:sp>
      <p:sp>
        <p:nvSpPr>
          <p:cNvPr id="16" name="TextBox 15"/>
          <p:cNvSpPr txBox="1"/>
          <p:nvPr/>
        </p:nvSpPr>
        <p:spPr>
          <a:xfrm>
            <a:off x="33170407" y="4485951"/>
            <a:ext cx="18035993" cy="1015663"/>
          </a:xfrm>
          <a:prstGeom prst="rect">
            <a:avLst/>
          </a:prstGeom>
          <a:solidFill>
            <a:srgbClr val="FF0000"/>
          </a:solidFill>
        </p:spPr>
        <p:txBody>
          <a:bodyPr wrap="square" rtlCol="0">
            <a:spAutoFit/>
          </a:bodyPr>
          <a:lstStyle/>
          <a:p>
            <a:pPr algn="ctr"/>
            <a:r>
              <a:rPr lang="en-US" sz="6000" b="1" dirty="0">
                <a:ln>
                  <a:solidFill>
                    <a:schemeClr val="bg1"/>
                  </a:solidFill>
                </a:ln>
                <a:solidFill>
                  <a:schemeClr val="bg1"/>
                </a:solidFill>
                <a:latin typeface="Arial" panose="020B0604020202020204" pitchFamily="34" charset="0"/>
                <a:cs typeface="Arial" panose="020B0604020202020204" pitchFamily="34" charset="0"/>
              </a:rPr>
              <a:t>MODEL IMPLEMENTATION </a:t>
            </a:r>
          </a:p>
        </p:txBody>
      </p:sp>
      <p:sp>
        <p:nvSpPr>
          <p:cNvPr id="4" name="TextBox 3"/>
          <p:cNvSpPr txBox="1"/>
          <p:nvPr/>
        </p:nvSpPr>
        <p:spPr>
          <a:xfrm>
            <a:off x="6805866" y="495257"/>
            <a:ext cx="34270122" cy="1200329"/>
          </a:xfrm>
          <a:prstGeom prst="rect">
            <a:avLst/>
          </a:prstGeom>
          <a:noFill/>
        </p:spPr>
        <p:txBody>
          <a:bodyPr wrap="square" rtlCol="0">
            <a:spAutoFit/>
          </a:bodyPr>
          <a:lstStyle/>
          <a:p>
            <a:pPr algn="ctr"/>
            <a:r>
              <a:rPr lang="en-US" sz="7200" b="1" dirty="0">
                <a:latin typeface="Arial" panose="020B0604020202020204" pitchFamily="34" charset="0"/>
                <a:cs typeface="Arial" panose="020B0604020202020204" pitchFamily="34" charset="0"/>
              </a:rPr>
              <a:t>Road Curvature Decomposition for Autonomous Guidance</a:t>
            </a:r>
          </a:p>
        </p:txBody>
      </p:sp>
      <p:sp>
        <p:nvSpPr>
          <p:cNvPr id="6" name="TextBox 5"/>
          <p:cNvSpPr txBox="1"/>
          <p:nvPr/>
        </p:nvSpPr>
        <p:spPr>
          <a:xfrm>
            <a:off x="7644694" y="2011740"/>
            <a:ext cx="35917012"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Ricardo Jacome, Mechanical Engineering Graduate Research Assistant, University of Nebraska -Lincoln</a:t>
            </a:r>
          </a:p>
        </p:txBody>
      </p:sp>
      <p:pic>
        <p:nvPicPr>
          <p:cNvPr id="7" name="Picture 4" descr="\\MWRSF-POWEREDGE\Managerial\UNL and MwRSF Logos\UNL\UNlincolncol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7" y="643309"/>
            <a:ext cx="7192924" cy="3248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MWRSF-POWEREDGE\Managerial\UNL and MwRSF Logos\Embroidery Logos\logo_mwrsf.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1221" y="881164"/>
            <a:ext cx="8052195" cy="267486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15695941" y="4492404"/>
            <a:ext cx="81201" cy="33525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1940" y="4480100"/>
            <a:ext cx="17231" cy="335378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119373" y="4492404"/>
            <a:ext cx="11036" cy="33525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199094" y="4474250"/>
            <a:ext cx="24103" cy="3352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0" y="37587067"/>
            <a:ext cx="51206401" cy="861774"/>
          </a:xfrm>
          <a:prstGeom prst="rect">
            <a:avLst/>
          </a:prstGeom>
          <a:solidFill>
            <a:srgbClr val="FF0000"/>
          </a:solidFill>
        </p:spPr>
        <p:txBody>
          <a:bodyPr wrap="square" rtlCol="0">
            <a:spAutoFit/>
          </a:bodyPr>
          <a:lstStyle/>
          <a:p>
            <a:r>
              <a:rPr lang="en-US" sz="5000" dirty="0">
                <a:ln>
                  <a:solidFill>
                    <a:schemeClr val="bg1"/>
                  </a:solidFill>
                </a:ln>
                <a:solidFill>
                  <a:schemeClr val="bg1"/>
                </a:solidFill>
              </a:rPr>
              <a:t>ACKNOWLEDGMENTS: Midwest Roadside Safety Facility and Mid-America Transportation Center for funding this research.</a:t>
            </a:r>
          </a:p>
        </p:txBody>
      </p:sp>
      <p:sp>
        <p:nvSpPr>
          <p:cNvPr id="3" name="TextBox 2"/>
          <p:cNvSpPr txBox="1"/>
          <p:nvPr/>
        </p:nvSpPr>
        <p:spPr>
          <a:xfrm>
            <a:off x="24501" y="5577350"/>
            <a:ext cx="15677325" cy="2862322"/>
          </a:xfrm>
          <a:prstGeom prst="rect">
            <a:avLst/>
          </a:prstGeom>
          <a:noFill/>
        </p:spPr>
        <p:txBody>
          <a:bodyPr wrap="square" rtlCol="0">
            <a:spAutoFit/>
          </a:bodyPr>
          <a:lstStyle/>
          <a:p>
            <a:pPr marL="457209" indent="-457209">
              <a:spcAft>
                <a:spcPts val="1200"/>
              </a:spcAft>
              <a:buFontTx/>
              <a:buChar char="-"/>
            </a:pPr>
            <a:r>
              <a:rPr lang="en-US" sz="6000" dirty="0">
                <a:latin typeface="Arial" panose="020B0604020202020204" pitchFamily="34" charset="0"/>
                <a:cs typeface="Arial" panose="020B0604020202020204" pitchFamily="34" charset="0"/>
              </a:rPr>
              <a:t>Develop a method for discretizing geospatial data and providing path guidance for autonomous vehicles.</a:t>
            </a:r>
          </a:p>
        </p:txBody>
      </p:sp>
      <p:sp>
        <p:nvSpPr>
          <p:cNvPr id="18" name="TextBox 17"/>
          <p:cNvSpPr txBox="1"/>
          <p:nvPr/>
        </p:nvSpPr>
        <p:spPr>
          <a:xfrm>
            <a:off x="-3" y="9709901"/>
            <a:ext cx="15628406" cy="10310515"/>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Vehicle autonomy has been touted as the future of transportation, but there are significant challenges which remain to be addressed.</a:t>
            </a: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Tremendous growth has been achieved in “Advanced Driver Assistance Systems (ADAS)”.</a:t>
            </a: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ADAS systems rely on sensors for operations, which are susceptible to weather disruptions and poor road conditions.</a:t>
            </a: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Road Curvature Decomposition was designed for achieving a new level of guidance to autonomous vehicles which depends on AASHTO road design standards. </a:t>
            </a:r>
          </a:p>
          <a:p>
            <a:pPr marL="457209" indent="-457209" algn="just">
              <a:spcAft>
                <a:spcPts val="1200"/>
              </a:spcAft>
              <a:buFontTx/>
              <a:buChar char="-"/>
            </a:pPr>
            <a:endParaRPr lang="en-US" sz="4800"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3753" y="819805"/>
            <a:ext cx="3950598" cy="2765416"/>
          </a:xfrm>
          <a:prstGeom prst="rect">
            <a:avLst/>
          </a:prstGeom>
        </p:spPr>
      </p:pic>
      <p:sp>
        <p:nvSpPr>
          <p:cNvPr id="49" name="TextBox 48"/>
          <p:cNvSpPr txBox="1"/>
          <p:nvPr/>
        </p:nvSpPr>
        <p:spPr>
          <a:xfrm>
            <a:off x="33760610" y="14082096"/>
            <a:ext cx="17833987" cy="769441"/>
          </a:xfrm>
          <a:prstGeom prst="rect">
            <a:avLst/>
          </a:prstGeom>
          <a:noFill/>
        </p:spPr>
        <p:txBody>
          <a:bodyPr wrap="square" rtlCol="0">
            <a:spAutoFit/>
          </a:bodyPr>
          <a:lstStyle/>
          <a:p>
            <a:pPr marL="457209" indent="-457209">
              <a:spcAft>
                <a:spcPts val="1200"/>
              </a:spcAft>
              <a:buFontTx/>
              <a:buChar char="-"/>
            </a:pPr>
            <a:r>
              <a:rPr lang="en-US" sz="4400" dirty="0">
                <a:latin typeface="Arial" panose="020B0604020202020204" pitchFamily="34" charset="0"/>
                <a:cs typeface="Arial" panose="020B0604020202020204" pitchFamily="34" charset="0"/>
              </a:rPr>
              <a:t>AASHTO Base Model</a:t>
            </a:r>
          </a:p>
        </p:txBody>
      </p:sp>
      <p:sp>
        <p:nvSpPr>
          <p:cNvPr id="2" name="TextBox 1"/>
          <p:cNvSpPr txBox="1"/>
          <p:nvPr/>
        </p:nvSpPr>
        <p:spPr>
          <a:xfrm>
            <a:off x="15695941" y="2884374"/>
            <a:ext cx="15266891" cy="923330"/>
          </a:xfrm>
          <a:prstGeom prst="rect">
            <a:avLst/>
          </a:prstGeom>
          <a:noFill/>
        </p:spPr>
        <p:txBody>
          <a:bodyPr wrap="square" rtlCol="0">
            <a:spAutoFit/>
          </a:bodyPr>
          <a:lstStyle/>
          <a:p>
            <a:pPr algn="ctr"/>
            <a:r>
              <a:rPr lang="en-US" sz="5400" dirty="0">
                <a:latin typeface="Arial" panose="020B0604020202020204" pitchFamily="34" charset="0"/>
                <a:cs typeface="Arial" panose="020B0604020202020204" pitchFamily="34" charset="0"/>
              </a:rPr>
              <a:t>Jacome, Sweigard, Stolle  </a:t>
            </a:r>
          </a:p>
        </p:txBody>
      </p:sp>
      <mc:AlternateContent xmlns:mc="http://schemas.openxmlformats.org/markup-compatibility/2006">
        <mc:Choice xmlns:a14="http://schemas.microsoft.com/office/drawing/2010/main" Requires="a14">
          <p:sp>
            <p:nvSpPr>
              <p:cNvPr id="66" name="TextBox 65"/>
              <p:cNvSpPr txBox="1"/>
              <p:nvPr/>
            </p:nvSpPr>
            <p:spPr>
              <a:xfrm>
                <a:off x="21260316" y="23148498"/>
                <a:ext cx="7527775" cy="1310936"/>
              </a:xfrm>
              <a:prstGeom prst="rect">
                <a:avLst/>
              </a:prstGeom>
              <a:noFill/>
            </p:spPr>
            <p:txBody>
              <a:bodyPr wrap="square" rtlCol="0">
                <a:spAutoFit/>
              </a:bodyPr>
              <a:lstStyle/>
              <a:p>
                <a:pPr algn="ctr">
                  <a:spcAft>
                    <a:spcPts val="1200"/>
                  </a:spcAft>
                </a:pPr>
                <a:r>
                  <a:rPr lang="en-US" sz="5400" dirty="0">
                    <a:latin typeface="Arial" panose="020B0604020202020204" pitchFamily="34" charset="0"/>
                    <a:cs typeface="Arial" panose="020B0604020202020204" pitchFamily="34" charset="0"/>
                  </a:rPr>
                  <a:t>𝜃 = </a:t>
                </a:r>
                <a14:m>
                  <m:oMath xmlns:m="http://schemas.openxmlformats.org/officeDocument/2006/math">
                    <m:f>
                      <m:fPr>
                        <m:ctrlPr>
                          <a:rPr lang="en-US" sz="5400" b="0" i="1" smtClean="0">
                            <a:latin typeface="Cambria Math" panose="02040503050406030204" pitchFamily="18" charset="0"/>
                            <a:cs typeface="Arial" panose="020B0604020202020204" pitchFamily="34" charset="0"/>
                          </a:rPr>
                        </m:ctrlPr>
                      </m:fPr>
                      <m:num>
                        <m:r>
                          <a:rPr lang="en-US" sz="5400" b="0" i="1" smtClean="0">
                            <a:latin typeface="Cambria Math" panose="02040503050406030204" pitchFamily="18" charset="0"/>
                            <a:cs typeface="Arial" panose="020B0604020202020204" pitchFamily="34" charset="0"/>
                          </a:rPr>
                          <m:t>𝑠</m:t>
                        </m:r>
                      </m:num>
                      <m:den>
                        <m:r>
                          <a:rPr lang="en-US" sz="5400" b="0" i="1" smtClean="0">
                            <a:latin typeface="Cambria Math" panose="02040503050406030204" pitchFamily="18" charset="0"/>
                            <a:cs typeface="Arial" panose="020B0604020202020204" pitchFamily="34" charset="0"/>
                          </a:rPr>
                          <m:t>𝜌</m:t>
                        </m:r>
                      </m:den>
                    </m:f>
                    <m:r>
                      <a:rPr lang="en-US" sz="5400" b="0" i="0" smtClean="0">
                        <a:latin typeface="Cambria Math" panose="02040503050406030204" pitchFamily="18" charset="0"/>
                        <a:cs typeface="Arial" panose="020B0604020202020204" pitchFamily="34" charset="0"/>
                      </a:rPr>
                      <m:t>  →    </m:t>
                    </m:r>
                  </m:oMath>
                </a14:m>
                <a:r>
                  <a:rPr lang="el-GR" sz="5400" dirty="0">
                    <a:latin typeface="Arial" panose="020B0604020202020204" pitchFamily="34" charset="0"/>
                    <a:cs typeface="Arial" panose="020B0604020202020204" pitchFamily="34" charset="0"/>
                  </a:rPr>
                  <a:t>Δ𝑠</a:t>
                </a:r>
                <a:r>
                  <a:rPr lang="en-US" sz="5400" dirty="0">
                    <a:latin typeface="Arial" panose="020B0604020202020204" pitchFamily="34" charset="0"/>
                    <a:cs typeface="Arial" panose="020B0604020202020204" pitchFamily="34" charset="0"/>
                  </a:rPr>
                  <a:t> </a:t>
                </a:r>
                <a:r>
                  <a:rPr lang="el-GR" sz="5400" dirty="0">
                    <a:latin typeface="Arial" panose="020B0604020202020204" pitchFamily="34" charset="0"/>
                    <a:cs typeface="Arial" panose="020B0604020202020204" pitchFamily="34" charset="0"/>
                  </a:rPr>
                  <a:t>= </a:t>
                </a:r>
                <a14:m>
                  <m:oMath xmlns:m="http://schemas.openxmlformats.org/officeDocument/2006/math">
                    <m:nary>
                      <m:naryPr>
                        <m:limLoc m:val="undOvr"/>
                        <m:subHide m:val="on"/>
                        <m:supHide m:val="on"/>
                        <m:ctrlPr>
                          <a:rPr lang="en-US" sz="5400" b="0" i="1" smtClean="0">
                            <a:latin typeface="Cambria Math" panose="02040503050406030204" pitchFamily="18" charset="0"/>
                            <a:cs typeface="Arial" panose="020B0604020202020204" pitchFamily="34" charset="0"/>
                          </a:rPr>
                        </m:ctrlPr>
                      </m:naryPr>
                      <m:sub/>
                      <m:sup/>
                      <m:e>
                        <m:f>
                          <m:fPr>
                            <m:ctrlPr>
                              <a:rPr lang="en-US" sz="5400" i="1">
                                <a:latin typeface="Cambria Math" panose="02040503050406030204" pitchFamily="18" charset="0"/>
                                <a:cs typeface="Arial" panose="020B0604020202020204" pitchFamily="34" charset="0"/>
                              </a:rPr>
                            </m:ctrlPr>
                          </m:fPr>
                          <m:num>
                            <m:r>
                              <a:rPr lang="el-GR" sz="5400" i="1">
                                <a:latin typeface="Cambria Math" panose="02040503050406030204" pitchFamily="18" charset="0"/>
                                <a:cs typeface="Arial" panose="020B0604020202020204" pitchFamily="34" charset="0"/>
                              </a:rPr>
                              <m:t>𝑑</m:t>
                            </m:r>
                            <m:r>
                              <a:rPr lang="el-GR" sz="5400" i="1">
                                <a:latin typeface="Cambria Math" panose="02040503050406030204" pitchFamily="18" charset="0"/>
                                <a:cs typeface="Arial" panose="020B0604020202020204" pitchFamily="34" charset="0"/>
                              </a:rPr>
                              <m:t>𝜃</m:t>
                            </m:r>
                          </m:num>
                          <m:den>
                            <m:r>
                              <a:rPr lang="el-GR" sz="5400" i="1">
                                <a:latin typeface="Cambria Math" panose="02040503050406030204" pitchFamily="18" charset="0"/>
                                <a:cs typeface="Arial" panose="020B0604020202020204" pitchFamily="34" charset="0"/>
                              </a:rPr>
                              <m:t>𝜅</m:t>
                            </m:r>
                          </m:den>
                        </m:f>
                      </m:e>
                    </m:nary>
                  </m:oMath>
                </a14:m>
                <a:endParaRPr lang="en-US" sz="5400" dirty="0">
                  <a:latin typeface="Arial" panose="020B0604020202020204" pitchFamily="34" charset="0"/>
                  <a:cs typeface="Arial" panose="020B0604020202020204" pitchFamily="34" charset="0"/>
                </a:endParaRPr>
              </a:p>
            </p:txBody>
          </p:sp>
        </mc:Choice>
        <mc:Fallback>
          <p:sp>
            <p:nvSpPr>
              <p:cNvPr id="66" name="TextBox 65"/>
              <p:cNvSpPr txBox="1">
                <a:spLocks noRot="1" noChangeAspect="1" noMove="1" noResize="1" noEditPoints="1" noAdjustHandles="1" noChangeArrowheads="1" noChangeShapeType="1" noTextEdit="1"/>
              </p:cNvSpPr>
              <p:nvPr/>
            </p:nvSpPr>
            <p:spPr>
              <a:xfrm>
                <a:off x="21260316" y="23148498"/>
                <a:ext cx="7527775" cy="1310936"/>
              </a:xfrm>
              <a:prstGeom prst="rect">
                <a:avLst/>
              </a:prstGeom>
              <a:blipFill>
                <a:blip r:embed="rId5"/>
                <a:stretch>
                  <a:fillRect t="-3256" b="-7907"/>
                </a:stretch>
              </a:blipFill>
            </p:spPr>
            <p:txBody>
              <a:bodyPr/>
              <a:lstStyle/>
              <a:p>
                <a:r>
                  <a:rPr lang="en-US">
                    <a:noFill/>
                  </a:rPr>
                  <a:t> </a:t>
                </a:r>
              </a:p>
            </p:txBody>
          </p:sp>
        </mc:Fallback>
      </mc:AlternateContent>
      <p:cxnSp>
        <p:nvCxnSpPr>
          <p:cNvPr id="68" name="Straight Connector 67"/>
          <p:cNvCxnSpPr/>
          <p:nvPr/>
        </p:nvCxnSpPr>
        <p:spPr>
          <a:xfrm>
            <a:off x="0" y="4480100"/>
            <a:ext cx="5120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3290365" y="29069076"/>
            <a:ext cx="16784604" cy="7786747"/>
          </a:xfrm>
          <a:prstGeom prst="rect">
            <a:avLst/>
          </a:prstGeom>
          <a:noFill/>
        </p:spPr>
        <p:txBody>
          <a:bodyPr wrap="square" rtlCol="0">
            <a:spAutoFit/>
          </a:bodyPr>
          <a:lstStyle/>
          <a:p>
            <a:pPr algn="just">
              <a:spcAft>
                <a:spcPts val="1200"/>
              </a:spcAft>
            </a:pPr>
            <a:endParaRPr lang="en-US" sz="4800" dirty="0">
              <a:latin typeface="Arial" panose="020B0604020202020204" pitchFamily="34" charset="0"/>
              <a:cs typeface="Arial" panose="020B0604020202020204" pitchFamily="34" charset="0"/>
            </a:endParaRP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A method was proposed to calculate trajectories based on discrete curvature and road tangent calculations. The proposed method is consistent with AASHTO design guidelines and can be made to be compatible with vehicle performance limits by controlling allowable speed based on geospatial road curvature. </a:t>
            </a: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Successful implementation of this method could offer a new key piece to solve the autonomous vehicle paradigm under weather disruptions and/or other navigation technologies.</a:t>
            </a:r>
          </a:p>
        </p:txBody>
      </p:sp>
      <p:pic>
        <p:nvPicPr>
          <p:cNvPr id="58" name="Picture 57"/>
          <p:cNvPicPr/>
          <p:nvPr/>
        </p:nvPicPr>
        <p:blipFill>
          <a:blip r:embed="rId6"/>
          <a:stretch>
            <a:fillRect/>
          </a:stretch>
        </p:blipFill>
        <p:spPr>
          <a:xfrm>
            <a:off x="24704891" y="12199317"/>
            <a:ext cx="7602245" cy="5907890"/>
          </a:xfrm>
          <a:prstGeom prst="rect">
            <a:avLst/>
          </a:prstGeom>
        </p:spPr>
      </p:pic>
      <p:pic>
        <p:nvPicPr>
          <p:cNvPr id="40" name="Picture 39">
            <a:extLst>
              <a:ext uri="{FF2B5EF4-FFF2-40B4-BE49-F238E27FC236}">
                <a16:creationId xmlns:a16="http://schemas.microsoft.com/office/drawing/2014/main" id="{EB5B5399-F825-464C-9F27-BDDBF732ACE5}"/>
              </a:ext>
            </a:extLst>
          </p:cNvPr>
          <p:cNvPicPr/>
          <p:nvPr/>
        </p:nvPicPr>
        <p:blipFill rotWithShape="1">
          <a:blip r:embed="rId7"/>
          <a:srcRect r="4727"/>
          <a:stretch/>
        </p:blipFill>
        <p:spPr>
          <a:xfrm>
            <a:off x="26307524" y="28845613"/>
            <a:ext cx="6416428" cy="8729151"/>
          </a:xfrm>
          <a:prstGeom prst="rect">
            <a:avLst/>
          </a:prstGeom>
        </p:spPr>
      </p:pic>
      <p:pic>
        <p:nvPicPr>
          <p:cNvPr id="50" name="Picture 49">
            <a:extLst>
              <a:ext uri="{FF2B5EF4-FFF2-40B4-BE49-F238E27FC236}">
                <a16:creationId xmlns:a16="http://schemas.microsoft.com/office/drawing/2014/main" id="{EB58544B-067D-4850-87F0-52D17BF9B4CE}"/>
              </a:ext>
            </a:extLst>
          </p:cNvPr>
          <p:cNvPicPr/>
          <p:nvPr/>
        </p:nvPicPr>
        <p:blipFill rotWithShape="1">
          <a:blip r:embed="rId8"/>
          <a:srcRect l="3012" r="4284"/>
          <a:stretch/>
        </p:blipFill>
        <p:spPr bwMode="auto">
          <a:xfrm>
            <a:off x="2077609" y="23646523"/>
            <a:ext cx="10727646" cy="4832662"/>
          </a:xfrm>
          <a:prstGeom prst="rect">
            <a:avLst/>
          </a:prstGeom>
          <a:ln>
            <a:noFill/>
          </a:ln>
          <a:extLst>
            <a:ext uri="{53640926-AAD7-44D8-BBD7-CCE9431645EC}">
              <a14:shadowObscured xmlns:a14="http://schemas.microsoft.com/office/drawing/2010/main"/>
            </a:ext>
          </a:extLst>
        </p:spPr>
      </p:pic>
      <p:pic>
        <p:nvPicPr>
          <p:cNvPr id="35" name="Picture 34">
            <a:extLst>
              <a:ext uri="{FF2B5EF4-FFF2-40B4-BE49-F238E27FC236}">
                <a16:creationId xmlns:a16="http://schemas.microsoft.com/office/drawing/2014/main" id="{9AFDFAD9-DD1B-4079-8B45-E11C20EF1088}"/>
              </a:ext>
            </a:extLst>
          </p:cNvPr>
          <p:cNvPicPr/>
          <p:nvPr/>
        </p:nvPicPr>
        <p:blipFill rotWithShape="1">
          <a:blip r:embed="rId9">
            <a:extLst>
              <a:ext uri="{28A0092B-C50C-407E-A947-70E740481C1C}">
                <a14:useLocalDpi xmlns:a14="http://schemas.microsoft.com/office/drawing/2010/main" val="0"/>
              </a:ext>
            </a:extLst>
          </a:blip>
          <a:srcRect l="24923" t="9795" r="9726" b="18038"/>
          <a:stretch/>
        </p:blipFill>
        <p:spPr bwMode="auto">
          <a:xfrm>
            <a:off x="34759422" y="19365332"/>
            <a:ext cx="3302734" cy="3092955"/>
          </a:xfrm>
          <a:prstGeom prst="rect">
            <a:avLst/>
          </a:prstGeom>
          <a:noFill/>
          <a:ln>
            <a:noFill/>
          </a:ln>
        </p:spPr>
      </p:pic>
      <p:pic>
        <p:nvPicPr>
          <p:cNvPr id="36" name="Picture 35">
            <a:extLst>
              <a:ext uri="{FF2B5EF4-FFF2-40B4-BE49-F238E27FC236}">
                <a16:creationId xmlns:a16="http://schemas.microsoft.com/office/drawing/2014/main" id="{5F893B8B-C829-4C60-9E8B-5E33B2BA956F}"/>
              </a:ext>
            </a:extLst>
          </p:cNvPr>
          <p:cNvPicPr/>
          <p:nvPr/>
        </p:nvPicPr>
        <p:blipFill rotWithShape="1">
          <a:blip r:embed="rId10">
            <a:extLst>
              <a:ext uri="{28A0092B-C50C-407E-A947-70E740481C1C}">
                <a14:useLocalDpi xmlns:a14="http://schemas.microsoft.com/office/drawing/2010/main" val="0"/>
              </a:ext>
            </a:extLst>
          </a:blip>
          <a:srcRect l="22706" t="22127" r="423" b="24369"/>
          <a:stretch/>
        </p:blipFill>
        <p:spPr bwMode="auto">
          <a:xfrm>
            <a:off x="38878424" y="19372848"/>
            <a:ext cx="3475783" cy="3085439"/>
          </a:xfrm>
          <a:prstGeom prst="rect">
            <a:avLst/>
          </a:prstGeom>
          <a:noFill/>
          <a:ln>
            <a:noFill/>
          </a:ln>
          <a:extLst>
            <a:ext uri="{53640926-AAD7-44D8-BBD7-CCE9431645EC}">
              <a14:shadowObscured xmlns:a14="http://schemas.microsoft.com/office/drawing/2010/main"/>
            </a:ext>
          </a:extLst>
        </p:spPr>
      </p:pic>
      <p:pic>
        <p:nvPicPr>
          <p:cNvPr id="38" name="Picture 37">
            <a:extLst>
              <a:ext uri="{FF2B5EF4-FFF2-40B4-BE49-F238E27FC236}">
                <a16:creationId xmlns:a16="http://schemas.microsoft.com/office/drawing/2014/main" id="{DA0B7E0C-D159-4320-9B90-D935B666F339}"/>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42238059" y="19332664"/>
            <a:ext cx="4876815" cy="3359457"/>
          </a:xfrm>
          <a:prstGeom prst="rect">
            <a:avLst/>
          </a:prstGeom>
          <a:noFill/>
          <a:ln>
            <a:noFill/>
          </a:ln>
        </p:spPr>
      </p:pic>
      <p:pic>
        <p:nvPicPr>
          <p:cNvPr id="39" name="Picture 38">
            <a:extLst>
              <a:ext uri="{FF2B5EF4-FFF2-40B4-BE49-F238E27FC236}">
                <a16:creationId xmlns:a16="http://schemas.microsoft.com/office/drawing/2014/main" id="{D445C10F-3175-461B-9DBB-6CB5B3BE1C4D}"/>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46776726" y="19433042"/>
            <a:ext cx="3816348" cy="3158700"/>
          </a:xfrm>
          <a:prstGeom prst="rect">
            <a:avLst/>
          </a:prstGeom>
          <a:noFill/>
          <a:ln>
            <a:noFill/>
          </a:ln>
        </p:spPr>
      </p:pic>
      <p:pic>
        <p:nvPicPr>
          <p:cNvPr id="41" name="Picture 40">
            <a:extLst>
              <a:ext uri="{FF2B5EF4-FFF2-40B4-BE49-F238E27FC236}">
                <a16:creationId xmlns:a16="http://schemas.microsoft.com/office/drawing/2014/main" id="{99CD6AF0-3916-4F29-9767-F7D4C023A781}"/>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42114693" y="14725229"/>
            <a:ext cx="4569768" cy="3417243"/>
          </a:xfrm>
          <a:prstGeom prst="rect">
            <a:avLst/>
          </a:prstGeom>
          <a:noFill/>
          <a:ln>
            <a:noFill/>
          </a:ln>
        </p:spPr>
      </p:pic>
      <p:pic>
        <p:nvPicPr>
          <p:cNvPr id="42" name="Picture 41">
            <a:extLst>
              <a:ext uri="{FF2B5EF4-FFF2-40B4-BE49-F238E27FC236}">
                <a16:creationId xmlns:a16="http://schemas.microsoft.com/office/drawing/2014/main" id="{AD05379A-DFF3-4117-A08B-144455DA0003}"/>
              </a:ext>
            </a:extLst>
          </p:cNvPr>
          <p:cNvPicPr/>
          <p:nvPr/>
        </p:nvPicPr>
        <p:blipFill rotWithShape="1">
          <a:blip r:embed="rId14" cstate="print">
            <a:extLst>
              <a:ext uri="{28A0092B-C50C-407E-A947-70E740481C1C}">
                <a14:useLocalDpi xmlns:a14="http://schemas.microsoft.com/office/drawing/2010/main" val="0"/>
              </a:ext>
            </a:extLst>
          </a:blip>
          <a:srcRect l="16755" t="22759" r="4683" b="25522"/>
          <a:stretch/>
        </p:blipFill>
        <p:spPr bwMode="auto">
          <a:xfrm>
            <a:off x="34641157" y="14834296"/>
            <a:ext cx="3213242" cy="3092956"/>
          </a:xfrm>
          <a:prstGeom prst="rect">
            <a:avLst/>
          </a:prstGeom>
          <a:noFill/>
          <a:ln>
            <a:noFill/>
          </a:ln>
          <a:extLst>
            <a:ext uri="{53640926-AAD7-44D8-BBD7-CCE9431645EC}">
              <a14:shadowObscured xmlns:a14="http://schemas.microsoft.com/office/drawing/2010/main"/>
            </a:ext>
          </a:extLst>
        </p:spPr>
      </p:pic>
      <p:pic>
        <p:nvPicPr>
          <p:cNvPr id="43" name="Picture 42">
            <a:extLst>
              <a:ext uri="{FF2B5EF4-FFF2-40B4-BE49-F238E27FC236}">
                <a16:creationId xmlns:a16="http://schemas.microsoft.com/office/drawing/2014/main" id="{24C9BC0D-06EC-4191-B1FD-03168AFEAE93}"/>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46321303" y="14830174"/>
            <a:ext cx="4149826" cy="3465374"/>
          </a:xfrm>
          <a:prstGeom prst="rect">
            <a:avLst/>
          </a:prstGeom>
          <a:noFill/>
          <a:ln>
            <a:noFill/>
          </a:ln>
        </p:spPr>
      </p:pic>
      <p:pic>
        <p:nvPicPr>
          <p:cNvPr id="20" name="Picture 19">
            <a:extLst>
              <a:ext uri="{FF2B5EF4-FFF2-40B4-BE49-F238E27FC236}">
                <a16:creationId xmlns:a16="http://schemas.microsoft.com/office/drawing/2014/main" id="{63ACE37A-6225-4A62-8587-FA2A815821C6}"/>
              </a:ext>
            </a:extLst>
          </p:cNvPr>
          <p:cNvPicPr>
            <a:picLocks noChangeAspect="1"/>
          </p:cNvPicPr>
          <p:nvPr/>
        </p:nvPicPr>
        <p:blipFill>
          <a:blip r:embed="rId16"/>
          <a:stretch>
            <a:fillRect/>
          </a:stretch>
        </p:blipFill>
        <p:spPr>
          <a:xfrm>
            <a:off x="43107981" y="23810723"/>
            <a:ext cx="6251394" cy="3362266"/>
          </a:xfrm>
          <a:prstGeom prst="rect">
            <a:avLst/>
          </a:prstGeom>
        </p:spPr>
      </p:pic>
      <p:pic>
        <p:nvPicPr>
          <p:cNvPr id="24" name="Picture 23">
            <a:extLst>
              <a:ext uri="{FF2B5EF4-FFF2-40B4-BE49-F238E27FC236}">
                <a16:creationId xmlns:a16="http://schemas.microsoft.com/office/drawing/2014/main" id="{FE91C908-A01E-4445-93D1-D1A348B82B91}"/>
              </a:ext>
            </a:extLst>
          </p:cNvPr>
          <p:cNvPicPr>
            <a:picLocks noChangeAspect="1"/>
          </p:cNvPicPr>
          <p:nvPr/>
        </p:nvPicPr>
        <p:blipFill rotWithShape="1">
          <a:blip r:embed="rId17"/>
          <a:srcRect l="13418" b="14035"/>
          <a:stretch/>
        </p:blipFill>
        <p:spPr>
          <a:xfrm>
            <a:off x="38764536" y="23806867"/>
            <a:ext cx="3285547" cy="2779850"/>
          </a:xfrm>
          <a:prstGeom prst="rect">
            <a:avLst/>
          </a:prstGeom>
        </p:spPr>
      </p:pic>
      <p:pic>
        <p:nvPicPr>
          <p:cNvPr id="25" name="Picture 24">
            <a:extLst>
              <a:ext uri="{FF2B5EF4-FFF2-40B4-BE49-F238E27FC236}">
                <a16:creationId xmlns:a16="http://schemas.microsoft.com/office/drawing/2014/main" id="{8E765C2E-E59D-4FE9-ADD3-06F0D6511F45}"/>
              </a:ext>
            </a:extLst>
          </p:cNvPr>
          <p:cNvPicPr>
            <a:picLocks noChangeAspect="1"/>
          </p:cNvPicPr>
          <p:nvPr/>
        </p:nvPicPr>
        <p:blipFill rotWithShape="1">
          <a:blip r:embed="rId18"/>
          <a:srcRect l="16297" r="8933" b="15579"/>
          <a:stretch/>
        </p:blipFill>
        <p:spPr>
          <a:xfrm>
            <a:off x="34602143" y="23765319"/>
            <a:ext cx="3379376" cy="2884747"/>
          </a:xfrm>
          <a:prstGeom prst="rect">
            <a:avLst/>
          </a:prstGeom>
        </p:spPr>
      </p:pic>
      <p:pic>
        <p:nvPicPr>
          <p:cNvPr id="27" name="Picture 26">
            <a:extLst>
              <a:ext uri="{FF2B5EF4-FFF2-40B4-BE49-F238E27FC236}">
                <a16:creationId xmlns:a16="http://schemas.microsoft.com/office/drawing/2014/main" id="{B9860DF7-95E3-4247-9174-BBEA524CA1F0}"/>
              </a:ext>
            </a:extLst>
          </p:cNvPr>
          <p:cNvPicPr>
            <a:picLocks noChangeAspect="1"/>
          </p:cNvPicPr>
          <p:nvPr/>
        </p:nvPicPr>
        <p:blipFill rotWithShape="1">
          <a:blip r:embed="rId19"/>
          <a:srcRect l="15634" t="2646" r="3973" b="14854"/>
          <a:stretch/>
        </p:blipFill>
        <p:spPr>
          <a:xfrm>
            <a:off x="38687926" y="14850346"/>
            <a:ext cx="3140936" cy="3112747"/>
          </a:xfrm>
          <a:prstGeom prst="rect">
            <a:avLst/>
          </a:prstGeom>
        </p:spPr>
      </p:pic>
      <p:sp>
        <p:nvSpPr>
          <p:cNvPr id="29" name="TextBox 28">
            <a:extLst>
              <a:ext uri="{FF2B5EF4-FFF2-40B4-BE49-F238E27FC236}">
                <a16:creationId xmlns:a16="http://schemas.microsoft.com/office/drawing/2014/main" id="{056FB71A-D2FC-49CC-A35B-59B34F05FC1F}"/>
              </a:ext>
            </a:extLst>
          </p:cNvPr>
          <p:cNvSpPr txBox="1"/>
          <p:nvPr/>
        </p:nvSpPr>
        <p:spPr>
          <a:xfrm>
            <a:off x="38683353" y="26690838"/>
            <a:ext cx="3475782" cy="369332"/>
          </a:xfrm>
          <a:prstGeom prst="rect">
            <a:avLst/>
          </a:prstGeom>
          <a:noFill/>
        </p:spPr>
        <p:txBody>
          <a:bodyPr wrap="square" rtlCol="0">
            <a:spAutoFit/>
          </a:bodyPr>
          <a:lstStyle/>
          <a:p>
            <a:r>
              <a:rPr lang="en-US" dirty="0"/>
              <a:t>-800 -400 -200     0    200     400 </a:t>
            </a:r>
          </a:p>
        </p:txBody>
      </p:sp>
      <p:sp>
        <p:nvSpPr>
          <p:cNvPr id="51" name="TextBox 50">
            <a:extLst>
              <a:ext uri="{FF2B5EF4-FFF2-40B4-BE49-F238E27FC236}">
                <a16:creationId xmlns:a16="http://schemas.microsoft.com/office/drawing/2014/main" id="{307AF3E8-AF83-49A3-9A2C-13F2A5078123}"/>
              </a:ext>
            </a:extLst>
          </p:cNvPr>
          <p:cNvSpPr txBox="1"/>
          <p:nvPr/>
        </p:nvSpPr>
        <p:spPr>
          <a:xfrm>
            <a:off x="34725138" y="26729725"/>
            <a:ext cx="3475782" cy="369332"/>
          </a:xfrm>
          <a:prstGeom prst="rect">
            <a:avLst/>
          </a:prstGeom>
          <a:noFill/>
        </p:spPr>
        <p:txBody>
          <a:bodyPr wrap="square" rtlCol="0">
            <a:spAutoFit/>
          </a:bodyPr>
          <a:lstStyle/>
          <a:p>
            <a:r>
              <a:rPr lang="en-US" dirty="0"/>
              <a:t>-800 -400 -200     0    200     400 </a:t>
            </a:r>
          </a:p>
        </p:txBody>
      </p:sp>
      <p:sp>
        <p:nvSpPr>
          <p:cNvPr id="52" name="TextBox 51">
            <a:extLst>
              <a:ext uri="{FF2B5EF4-FFF2-40B4-BE49-F238E27FC236}">
                <a16:creationId xmlns:a16="http://schemas.microsoft.com/office/drawing/2014/main" id="{ABF2D275-D2E3-4706-B073-BBB4A00127BD}"/>
              </a:ext>
            </a:extLst>
          </p:cNvPr>
          <p:cNvSpPr txBox="1"/>
          <p:nvPr/>
        </p:nvSpPr>
        <p:spPr>
          <a:xfrm>
            <a:off x="34837468" y="22580848"/>
            <a:ext cx="4118606" cy="379558"/>
          </a:xfrm>
          <a:prstGeom prst="rect">
            <a:avLst/>
          </a:prstGeom>
          <a:noFill/>
        </p:spPr>
        <p:txBody>
          <a:bodyPr wrap="square" rtlCol="0">
            <a:spAutoFit/>
          </a:bodyPr>
          <a:lstStyle/>
          <a:p>
            <a:r>
              <a:rPr lang="en-US" dirty="0"/>
              <a:t>7.265   7.27   7.275 7.28    7.285  x10</a:t>
            </a:r>
            <a:r>
              <a:rPr lang="en-US" baseline="30000" dirty="0"/>
              <a:t>5</a:t>
            </a:r>
            <a:r>
              <a:rPr lang="en-US" dirty="0"/>
              <a:t>  </a:t>
            </a:r>
          </a:p>
        </p:txBody>
      </p:sp>
      <p:sp>
        <p:nvSpPr>
          <p:cNvPr id="53" name="TextBox 52">
            <a:extLst>
              <a:ext uri="{FF2B5EF4-FFF2-40B4-BE49-F238E27FC236}">
                <a16:creationId xmlns:a16="http://schemas.microsoft.com/office/drawing/2014/main" id="{3B838B39-8043-42F4-B01B-DC0E8BB852B5}"/>
              </a:ext>
            </a:extLst>
          </p:cNvPr>
          <p:cNvSpPr txBox="1"/>
          <p:nvPr/>
        </p:nvSpPr>
        <p:spPr>
          <a:xfrm>
            <a:off x="38585657" y="22543390"/>
            <a:ext cx="4118606" cy="379558"/>
          </a:xfrm>
          <a:prstGeom prst="rect">
            <a:avLst/>
          </a:prstGeom>
          <a:noFill/>
        </p:spPr>
        <p:txBody>
          <a:bodyPr wrap="square" rtlCol="0">
            <a:spAutoFit/>
          </a:bodyPr>
          <a:lstStyle/>
          <a:p>
            <a:r>
              <a:rPr lang="en-US" dirty="0"/>
              <a:t>7.265   7.27   7.275 7.28    7.285  x10</a:t>
            </a:r>
            <a:r>
              <a:rPr lang="en-US" baseline="30000" dirty="0"/>
              <a:t>5</a:t>
            </a:r>
            <a:r>
              <a:rPr lang="en-US" dirty="0"/>
              <a:t>  </a:t>
            </a:r>
          </a:p>
        </p:txBody>
      </p:sp>
      <p:sp>
        <p:nvSpPr>
          <p:cNvPr id="54" name="TextBox 53">
            <a:extLst>
              <a:ext uri="{FF2B5EF4-FFF2-40B4-BE49-F238E27FC236}">
                <a16:creationId xmlns:a16="http://schemas.microsoft.com/office/drawing/2014/main" id="{483E24C7-C9F0-4214-96BE-E2E8C40DD0A7}"/>
              </a:ext>
            </a:extLst>
          </p:cNvPr>
          <p:cNvSpPr txBox="1"/>
          <p:nvPr/>
        </p:nvSpPr>
        <p:spPr>
          <a:xfrm>
            <a:off x="34665260" y="17917231"/>
            <a:ext cx="3189139" cy="369332"/>
          </a:xfrm>
          <a:prstGeom prst="rect">
            <a:avLst/>
          </a:prstGeom>
          <a:noFill/>
        </p:spPr>
        <p:txBody>
          <a:bodyPr wrap="square" rtlCol="0">
            <a:spAutoFit/>
          </a:bodyPr>
          <a:lstStyle/>
          <a:p>
            <a:r>
              <a:rPr lang="en-US" dirty="0"/>
              <a:t> 0       100       200     300      400 </a:t>
            </a:r>
          </a:p>
        </p:txBody>
      </p:sp>
      <p:sp>
        <p:nvSpPr>
          <p:cNvPr id="55" name="TextBox 54">
            <a:extLst>
              <a:ext uri="{FF2B5EF4-FFF2-40B4-BE49-F238E27FC236}">
                <a16:creationId xmlns:a16="http://schemas.microsoft.com/office/drawing/2014/main" id="{D1629F86-A887-40F7-9029-D8F27CACBD19}"/>
              </a:ext>
            </a:extLst>
          </p:cNvPr>
          <p:cNvSpPr txBox="1"/>
          <p:nvPr/>
        </p:nvSpPr>
        <p:spPr>
          <a:xfrm>
            <a:off x="38663824" y="17917231"/>
            <a:ext cx="3189139" cy="369332"/>
          </a:xfrm>
          <a:prstGeom prst="rect">
            <a:avLst/>
          </a:prstGeom>
          <a:noFill/>
        </p:spPr>
        <p:txBody>
          <a:bodyPr wrap="square" rtlCol="0">
            <a:spAutoFit/>
          </a:bodyPr>
          <a:lstStyle/>
          <a:p>
            <a:r>
              <a:rPr lang="en-US" dirty="0"/>
              <a:t> 0       100       200     300      400 </a:t>
            </a:r>
          </a:p>
        </p:txBody>
      </p:sp>
      <p:sp>
        <p:nvSpPr>
          <p:cNvPr id="31" name="TextBox 30">
            <a:extLst>
              <a:ext uri="{FF2B5EF4-FFF2-40B4-BE49-F238E27FC236}">
                <a16:creationId xmlns:a16="http://schemas.microsoft.com/office/drawing/2014/main" id="{8BE37C60-7351-45D3-8D70-9C014557B066}"/>
              </a:ext>
            </a:extLst>
          </p:cNvPr>
          <p:cNvSpPr txBox="1"/>
          <p:nvPr/>
        </p:nvSpPr>
        <p:spPr>
          <a:xfrm>
            <a:off x="33780800" y="14794645"/>
            <a:ext cx="602674" cy="3139321"/>
          </a:xfrm>
          <a:prstGeom prst="rect">
            <a:avLst/>
          </a:prstGeom>
          <a:noFill/>
        </p:spPr>
        <p:txBody>
          <a:bodyPr vert="horz" wrap="square" rtlCol="0">
            <a:spAutoFit/>
          </a:bodyPr>
          <a:lstStyle/>
          <a:p>
            <a:pPr algn="r"/>
            <a:r>
              <a:rPr lang="en-US" dirty="0"/>
              <a:t>300</a:t>
            </a:r>
          </a:p>
          <a:p>
            <a:pPr algn="r"/>
            <a:endParaRPr lang="en-US" dirty="0"/>
          </a:p>
          <a:p>
            <a:pPr algn="r"/>
            <a:r>
              <a:rPr lang="en-US" dirty="0"/>
              <a:t>250</a:t>
            </a:r>
          </a:p>
          <a:p>
            <a:pPr algn="r"/>
            <a:endParaRPr lang="en-US" dirty="0"/>
          </a:p>
          <a:p>
            <a:pPr algn="r"/>
            <a:r>
              <a:rPr lang="en-US" dirty="0"/>
              <a:t>200</a:t>
            </a:r>
          </a:p>
          <a:p>
            <a:pPr algn="r"/>
            <a:endParaRPr lang="en-US" dirty="0"/>
          </a:p>
          <a:p>
            <a:pPr algn="r"/>
            <a:r>
              <a:rPr lang="en-US" dirty="0"/>
              <a:t>150</a:t>
            </a:r>
          </a:p>
          <a:p>
            <a:pPr algn="r"/>
            <a:endParaRPr lang="en-US" dirty="0"/>
          </a:p>
          <a:p>
            <a:pPr algn="r"/>
            <a:r>
              <a:rPr lang="en-US" dirty="0"/>
              <a:t>100</a:t>
            </a:r>
          </a:p>
          <a:p>
            <a:pPr algn="r"/>
            <a:endParaRPr lang="en-US" dirty="0"/>
          </a:p>
          <a:p>
            <a:pPr algn="r"/>
            <a:r>
              <a:rPr lang="en-US" dirty="0"/>
              <a:t>50</a:t>
            </a:r>
          </a:p>
        </p:txBody>
      </p:sp>
      <p:sp>
        <p:nvSpPr>
          <p:cNvPr id="57" name="TextBox 56">
            <a:extLst>
              <a:ext uri="{FF2B5EF4-FFF2-40B4-BE49-F238E27FC236}">
                <a16:creationId xmlns:a16="http://schemas.microsoft.com/office/drawing/2014/main" id="{3AC1A0A9-054D-4AEB-835A-F6613F5D512F}"/>
              </a:ext>
            </a:extLst>
          </p:cNvPr>
          <p:cNvSpPr txBox="1"/>
          <p:nvPr/>
        </p:nvSpPr>
        <p:spPr>
          <a:xfrm>
            <a:off x="38061150" y="14870547"/>
            <a:ext cx="602674" cy="3139321"/>
          </a:xfrm>
          <a:prstGeom prst="rect">
            <a:avLst/>
          </a:prstGeom>
          <a:noFill/>
        </p:spPr>
        <p:txBody>
          <a:bodyPr vert="horz" wrap="square" rtlCol="0">
            <a:spAutoFit/>
          </a:bodyPr>
          <a:lstStyle/>
          <a:p>
            <a:pPr algn="r"/>
            <a:r>
              <a:rPr lang="en-US" dirty="0"/>
              <a:t>300</a:t>
            </a:r>
          </a:p>
          <a:p>
            <a:pPr algn="r"/>
            <a:endParaRPr lang="en-US" dirty="0"/>
          </a:p>
          <a:p>
            <a:pPr algn="r"/>
            <a:r>
              <a:rPr lang="en-US" dirty="0"/>
              <a:t>250</a:t>
            </a:r>
          </a:p>
          <a:p>
            <a:pPr algn="r"/>
            <a:endParaRPr lang="en-US" dirty="0"/>
          </a:p>
          <a:p>
            <a:pPr algn="r"/>
            <a:r>
              <a:rPr lang="en-US" dirty="0"/>
              <a:t>200</a:t>
            </a:r>
          </a:p>
          <a:p>
            <a:pPr algn="r"/>
            <a:endParaRPr lang="en-US" dirty="0"/>
          </a:p>
          <a:p>
            <a:pPr algn="r"/>
            <a:r>
              <a:rPr lang="en-US" dirty="0"/>
              <a:t>150</a:t>
            </a:r>
          </a:p>
          <a:p>
            <a:pPr algn="r"/>
            <a:endParaRPr lang="en-US" dirty="0"/>
          </a:p>
          <a:p>
            <a:pPr algn="r"/>
            <a:r>
              <a:rPr lang="en-US" dirty="0"/>
              <a:t>100</a:t>
            </a:r>
          </a:p>
          <a:p>
            <a:pPr algn="r"/>
            <a:endParaRPr lang="en-US" dirty="0"/>
          </a:p>
          <a:p>
            <a:pPr algn="r"/>
            <a:r>
              <a:rPr lang="en-US" dirty="0"/>
              <a:t>50</a:t>
            </a:r>
          </a:p>
        </p:txBody>
      </p:sp>
      <p:sp>
        <p:nvSpPr>
          <p:cNvPr id="59" name="TextBox 58">
            <a:extLst>
              <a:ext uri="{FF2B5EF4-FFF2-40B4-BE49-F238E27FC236}">
                <a16:creationId xmlns:a16="http://schemas.microsoft.com/office/drawing/2014/main" id="{2F0B0EFA-EC08-405D-B8F6-529B237D3AEC}"/>
              </a:ext>
            </a:extLst>
          </p:cNvPr>
          <p:cNvSpPr txBox="1"/>
          <p:nvPr/>
        </p:nvSpPr>
        <p:spPr>
          <a:xfrm>
            <a:off x="33635624" y="19312623"/>
            <a:ext cx="1066711" cy="3139321"/>
          </a:xfrm>
          <a:prstGeom prst="rect">
            <a:avLst/>
          </a:prstGeom>
          <a:noFill/>
        </p:spPr>
        <p:txBody>
          <a:bodyPr vert="horz" wrap="square" rtlCol="0">
            <a:spAutoFit/>
          </a:bodyPr>
          <a:lstStyle/>
          <a:p>
            <a:r>
              <a:rPr lang="en-US" dirty="0"/>
              <a:t>x10</a:t>
            </a:r>
            <a:r>
              <a:rPr lang="en-US" baseline="30000" dirty="0"/>
              <a:t>6</a:t>
            </a:r>
            <a:endParaRPr lang="en-US" dirty="0"/>
          </a:p>
          <a:p>
            <a:endParaRPr lang="en-US" dirty="0"/>
          </a:p>
          <a:p>
            <a:r>
              <a:rPr lang="en-US" dirty="0"/>
              <a:t>4.5465</a:t>
            </a:r>
          </a:p>
          <a:p>
            <a:endParaRPr lang="en-US" dirty="0"/>
          </a:p>
          <a:p>
            <a:endParaRPr lang="en-US" dirty="0"/>
          </a:p>
          <a:p>
            <a:r>
              <a:rPr lang="en-US" dirty="0"/>
              <a:t>4.5460</a:t>
            </a:r>
          </a:p>
          <a:p>
            <a:endParaRPr lang="en-US" dirty="0"/>
          </a:p>
          <a:p>
            <a:endParaRPr lang="en-US" dirty="0"/>
          </a:p>
          <a:p>
            <a:r>
              <a:rPr lang="en-US" dirty="0"/>
              <a:t>4.5455</a:t>
            </a:r>
          </a:p>
          <a:p>
            <a:endParaRPr lang="en-US" dirty="0"/>
          </a:p>
          <a:p>
            <a:r>
              <a:rPr lang="en-US" dirty="0"/>
              <a:t>4.5450</a:t>
            </a:r>
          </a:p>
        </p:txBody>
      </p:sp>
      <p:sp>
        <p:nvSpPr>
          <p:cNvPr id="60" name="TextBox 59">
            <a:extLst>
              <a:ext uri="{FF2B5EF4-FFF2-40B4-BE49-F238E27FC236}">
                <a16:creationId xmlns:a16="http://schemas.microsoft.com/office/drawing/2014/main" id="{4144C12C-91A6-42DD-8ADF-525D7F64E22A}"/>
              </a:ext>
            </a:extLst>
          </p:cNvPr>
          <p:cNvSpPr txBox="1"/>
          <p:nvPr/>
        </p:nvSpPr>
        <p:spPr>
          <a:xfrm>
            <a:off x="38041407" y="19316314"/>
            <a:ext cx="1066711" cy="3139321"/>
          </a:xfrm>
          <a:prstGeom prst="rect">
            <a:avLst/>
          </a:prstGeom>
          <a:noFill/>
        </p:spPr>
        <p:txBody>
          <a:bodyPr vert="horz" wrap="square" rtlCol="0">
            <a:spAutoFit/>
          </a:bodyPr>
          <a:lstStyle/>
          <a:p>
            <a:r>
              <a:rPr lang="en-US" dirty="0"/>
              <a:t>x10</a:t>
            </a:r>
            <a:r>
              <a:rPr lang="en-US" baseline="30000" dirty="0"/>
              <a:t>6</a:t>
            </a:r>
            <a:endParaRPr lang="en-US" dirty="0"/>
          </a:p>
          <a:p>
            <a:endParaRPr lang="en-US" dirty="0"/>
          </a:p>
          <a:p>
            <a:r>
              <a:rPr lang="en-US" dirty="0"/>
              <a:t>4.5465</a:t>
            </a:r>
          </a:p>
          <a:p>
            <a:endParaRPr lang="en-US" dirty="0"/>
          </a:p>
          <a:p>
            <a:endParaRPr lang="en-US" dirty="0"/>
          </a:p>
          <a:p>
            <a:r>
              <a:rPr lang="en-US" dirty="0"/>
              <a:t>4.5460</a:t>
            </a:r>
          </a:p>
          <a:p>
            <a:endParaRPr lang="en-US" dirty="0"/>
          </a:p>
          <a:p>
            <a:endParaRPr lang="en-US" dirty="0"/>
          </a:p>
          <a:p>
            <a:r>
              <a:rPr lang="en-US" dirty="0"/>
              <a:t>4.5455</a:t>
            </a:r>
          </a:p>
          <a:p>
            <a:endParaRPr lang="en-US" dirty="0"/>
          </a:p>
          <a:p>
            <a:r>
              <a:rPr lang="en-US" dirty="0"/>
              <a:t>4.5450</a:t>
            </a:r>
          </a:p>
        </p:txBody>
      </p:sp>
      <p:sp>
        <p:nvSpPr>
          <p:cNvPr id="61" name="TextBox 60">
            <a:extLst>
              <a:ext uri="{FF2B5EF4-FFF2-40B4-BE49-F238E27FC236}">
                <a16:creationId xmlns:a16="http://schemas.microsoft.com/office/drawing/2014/main" id="{54795FAE-7D15-4B80-83F5-2383904F6797}"/>
              </a:ext>
            </a:extLst>
          </p:cNvPr>
          <p:cNvSpPr txBox="1"/>
          <p:nvPr/>
        </p:nvSpPr>
        <p:spPr>
          <a:xfrm>
            <a:off x="33760610" y="23992742"/>
            <a:ext cx="682032" cy="2862322"/>
          </a:xfrm>
          <a:prstGeom prst="rect">
            <a:avLst/>
          </a:prstGeom>
          <a:noFill/>
        </p:spPr>
        <p:txBody>
          <a:bodyPr vert="horz" wrap="square" rtlCol="0">
            <a:spAutoFit/>
          </a:bodyPr>
          <a:lstStyle/>
          <a:p>
            <a:pPr algn="r"/>
            <a:r>
              <a:rPr lang="en-US" dirty="0"/>
              <a:t>400</a:t>
            </a:r>
          </a:p>
          <a:p>
            <a:pPr algn="r"/>
            <a:endParaRPr lang="en-US" dirty="0"/>
          </a:p>
          <a:p>
            <a:pPr algn="r"/>
            <a:r>
              <a:rPr lang="en-US" dirty="0"/>
              <a:t>200</a:t>
            </a:r>
          </a:p>
          <a:p>
            <a:pPr algn="r"/>
            <a:endParaRPr lang="en-US" dirty="0"/>
          </a:p>
          <a:p>
            <a:pPr algn="r"/>
            <a:r>
              <a:rPr lang="en-US" dirty="0"/>
              <a:t>0 </a:t>
            </a:r>
          </a:p>
          <a:p>
            <a:pPr algn="r"/>
            <a:endParaRPr lang="en-US" dirty="0"/>
          </a:p>
          <a:p>
            <a:pPr algn="r"/>
            <a:r>
              <a:rPr lang="en-US" dirty="0"/>
              <a:t>-200</a:t>
            </a:r>
          </a:p>
          <a:p>
            <a:pPr algn="r"/>
            <a:endParaRPr lang="en-US" dirty="0"/>
          </a:p>
          <a:p>
            <a:pPr algn="r"/>
            <a:r>
              <a:rPr lang="en-US" dirty="0"/>
              <a:t>-400</a:t>
            </a:r>
          </a:p>
          <a:p>
            <a:pPr algn="r"/>
            <a:endParaRPr lang="en-US" dirty="0"/>
          </a:p>
        </p:txBody>
      </p:sp>
      <p:sp>
        <p:nvSpPr>
          <p:cNvPr id="63" name="TextBox 62">
            <a:extLst>
              <a:ext uri="{FF2B5EF4-FFF2-40B4-BE49-F238E27FC236}">
                <a16:creationId xmlns:a16="http://schemas.microsoft.com/office/drawing/2014/main" id="{8E3E4F94-D1BD-400B-9026-089472131037}"/>
              </a:ext>
            </a:extLst>
          </p:cNvPr>
          <p:cNvSpPr txBox="1"/>
          <p:nvPr/>
        </p:nvSpPr>
        <p:spPr>
          <a:xfrm>
            <a:off x="38141020" y="23862433"/>
            <a:ext cx="602233" cy="2862322"/>
          </a:xfrm>
          <a:prstGeom prst="rect">
            <a:avLst/>
          </a:prstGeom>
          <a:noFill/>
        </p:spPr>
        <p:txBody>
          <a:bodyPr vert="horz" wrap="square" rtlCol="0">
            <a:spAutoFit/>
          </a:bodyPr>
          <a:lstStyle/>
          <a:p>
            <a:pPr algn="r"/>
            <a:r>
              <a:rPr lang="en-US" dirty="0"/>
              <a:t>500</a:t>
            </a:r>
          </a:p>
          <a:p>
            <a:pPr algn="r"/>
            <a:r>
              <a:rPr lang="en-US" dirty="0"/>
              <a:t>400</a:t>
            </a:r>
          </a:p>
          <a:p>
            <a:pPr algn="r"/>
            <a:r>
              <a:rPr lang="en-US" dirty="0"/>
              <a:t>300</a:t>
            </a:r>
          </a:p>
          <a:p>
            <a:pPr algn="r"/>
            <a:r>
              <a:rPr lang="en-US" dirty="0"/>
              <a:t>200</a:t>
            </a:r>
          </a:p>
          <a:p>
            <a:pPr algn="r"/>
            <a:r>
              <a:rPr lang="en-US" dirty="0"/>
              <a:t>100</a:t>
            </a:r>
          </a:p>
          <a:p>
            <a:pPr algn="r"/>
            <a:r>
              <a:rPr lang="en-US" dirty="0"/>
              <a:t>0 </a:t>
            </a:r>
          </a:p>
          <a:p>
            <a:pPr algn="r"/>
            <a:r>
              <a:rPr lang="en-US" dirty="0"/>
              <a:t>-100</a:t>
            </a:r>
          </a:p>
          <a:p>
            <a:pPr algn="r"/>
            <a:r>
              <a:rPr lang="en-US" dirty="0"/>
              <a:t>-200</a:t>
            </a:r>
          </a:p>
          <a:p>
            <a:pPr algn="r"/>
            <a:r>
              <a:rPr lang="en-US" dirty="0"/>
              <a:t>-300</a:t>
            </a:r>
          </a:p>
          <a:p>
            <a:pPr algn="r"/>
            <a:endParaRPr lang="en-US" dirty="0"/>
          </a:p>
        </p:txBody>
      </p:sp>
      <p:sp>
        <p:nvSpPr>
          <p:cNvPr id="74" name="TextBox 73">
            <a:extLst>
              <a:ext uri="{FF2B5EF4-FFF2-40B4-BE49-F238E27FC236}">
                <a16:creationId xmlns:a16="http://schemas.microsoft.com/office/drawing/2014/main" id="{D3336710-09DB-4FAB-A0C6-1F3E68976D15}"/>
              </a:ext>
            </a:extLst>
          </p:cNvPr>
          <p:cNvSpPr txBox="1"/>
          <p:nvPr/>
        </p:nvSpPr>
        <p:spPr>
          <a:xfrm>
            <a:off x="33635624" y="18410042"/>
            <a:ext cx="17833987" cy="769441"/>
          </a:xfrm>
          <a:prstGeom prst="rect">
            <a:avLst/>
          </a:prstGeom>
          <a:noFill/>
        </p:spPr>
        <p:txBody>
          <a:bodyPr wrap="square" rtlCol="0">
            <a:spAutoFit/>
          </a:bodyPr>
          <a:lstStyle/>
          <a:p>
            <a:pPr marL="457209" indent="-457209">
              <a:spcAft>
                <a:spcPts val="1200"/>
              </a:spcAft>
              <a:buFontTx/>
              <a:buChar char="-"/>
            </a:pPr>
            <a:r>
              <a:rPr lang="en-US" sz="4400" dirty="0">
                <a:latin typeface="Arial" panose="020B0604020202020204" pitchFamily="34" charset="0"/>
                <a:cs typeface="Arial" panose="020B0604020202020204" pitchFamily="34" charset="0"/>
              </a:rPr>
              <a:t>Google Earth Model</a:t>
            </a:r>
          </a:p>
        </p:txBody>
      </p:sp>
      <p:sp>
        <p:nvSpPr>
          <p:cNvPr id="75" name="TextBox 74">
            <a:extLst>
              <a:ext uri="{FF2B5EF4-FFF2-40B4-BE49-F238E27FC236}">
                <a16:creationId xmlns:a16="http://schemas.microsoft.com/office/drawing/2014/main" id="{5D387CC1-4348-435B-A3E8-2E1358BBC7ED}"/>
              </a:ext>
            </a:extLst>
          </p:cNvPr>
          <p:cNvSpPr txBox="1"/>
          <p:nvPr/>
        </p:nvSpPr>
        <p:spPr>
          <a:xfrm>
            <a:off x="33667183" y="22960406"/>
            <a:ext cx="17833987" cy="769441"/>
          </a:xfrm>
          <a:prstGeom prst="rect">
            <a:avLst/>
          </a:prstGeom>
          <a:noFill/>
        </p:spPr>
        <p:txBody>
          <a:bodyPr wrap="square" rtlCol="0">
            <a:spAutoFit/>
          </a:bodyPr>
          <a:lstStyle/>
          <a:p>
            <a:pPr marL="457209" indent="-457209">
              <a:spcAft>
                <a:spcPts val="1200"/>
              </a:spcAft>
              <a:buFontTx/>
              <a:buChar char="-"/>
            </a:pPr>
            <a:r>
              <a:rPr lang="en-US" sz="4400" dirty="0">
                <a:latin typeface="Arial" panose="020B0604020202020204" pitchFamily="34" charset="0"/>
                <a:cs typeface="Arial" panose="020B0604020202020204" pitchFamily="34" charset="0"/>
              </a:rPr>
              <a:t>GPS Model</a:t>
            </a:r>
          </a:p>
        </p:txBody>
      </p:sp>
      <p:sp>
        <p:nvSpPr>
          <p:cNvPr id="32" name="TextBox 31">
            <a:extLst>
              <a:ext uri="{FF2B5EF4-FFF2-40B4-BE49-F238E27FC236}">
                <a16:creationId xmlns:a16="http://schemas.microsoft.com/office/drawing/2014/main" id="{3D8D6B73-81EF-486C-B52A-F1ED22850F30}"/>
              </a:ext>
            </a:extLst>
          </p:cNvPr>
          <p:cNvSpPr txBox="1"/>
          <p:nvPr/>
        </p:nvSpPr>
        <p:spPr>
          <a:xfrm>
            <a:off x="34047441" y="27496527"/>
            <a:ext cx="8475249" cy="369332"/>
          </a:xfrm>
          <a:prstGeom prst="rect">
            <a:avLst/>
          </a:prstGeom>
          <a:noFill/>
        </p:spPr>
        <p:txBody>
          <a:bodyPr wrap="square" rtlCol="0">
            <a:spAutoFit/>
          </a:bodyPr>
          <a:lstStyle/>
          <a:p>
            <a:r>
              <a:rPr lang="en-US" dirty="0"/>
              <a:t>*Where x-axis denotes Horizontal Coordinates and y-axis denotes Vertical Coordinates</a:t>
            </a:r>
          </a:p>
        </p:txBody>
      </p:sp>
      <p:pic>
        <p:nvPicPr>
          <p:cNvPr id="76" name="Picture 75">
            <a:extLst>
              <a:ext uri="{FF2B5EF4-FFF2-40B4-BE49-F238E27FC236}">
                <a16:creationId xmlns:a16="http://schemas.microsoft.com/office/drawing/2014/main" id="{51EC82F8-D380-4DFA-AD66-338E1816F27F}"/>
              </a:ext>
            </a:extLst>
          </p:cNvPr>
          <p:cNvPicPr/>
          <p:nvPr/>
        </p:nvPicPr>
        <p:blipFill rotWithShape="1">
          <a:blip r:embed="rId20"/>
          <a:srcRect t="9940"/>
          <a:stretch/>
        </p:blipFill>
        <p:spPr>
          <a:xfrm>
            <a:off x="17180638" y="15523079"/>
            <a:ext cx="7314291" cy="2155903"/>
          </a:xfrm>
          <a:prstGeom prst="rect">
            <a:avLst/>
          </a:prstGeom>
        </p:spPr>
      </p:pic>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7556C96-3C93-4D97-BAD5-51B41A9CED0A}"/>
                  </a:ext>
                </a:extLst>
              </p:cNvPr>
              <p:cNvSpPr txBox="1"/>
              <p:nvPr/>
            </p:nvSpPr>
            <p:spPr>
              <a:xfrm>
                <a:off x="1098052" y="29392830"/>
                <a:ext cx="13203803" cy="6278065"/>
              </a:xfrm>
              <a:prstGeom prst="rect">
                <a:avLst/>
              </a:prstGeom>
              <a:noFill/>
            </p:spPr>
            <p:txBody>
              <a:bodyPr wrap="square" rtlCol="0">
                <a:spAutoFit/>
              </a:bodyPr>
              <a:lstStyle/>
              <a:p>
                <a:pPr algn="ctr">
                  <a:spcAft>
                    <a:spcPts val="1200"/>
                  </a:spcAft>
                </a:pPr>
                <a:r>
                  <a:rPr lang="en-US" sz="4800" dirty="0">
                    <a:latin typeface="Arial" panose="020B0604020202020204" pitchFamily="34" charset="0"/>
                    <a:cs typeface="Arial" panose="020B0604020202020204" pitchFamily="34" charset="0"/>
                  </a:rPr>
                  <a:t>𝑎 = </a:t>
                </a:r>
                <a14:m>
                  <m:oMath xmlns:m="http://schemas.openxmlformats.org/officeDocument/2006/math">
                    <m:acc>
                      <m:accPr>
                        <m:chr m:val="̇"/>
                        <m:ctrlPr>
                          <a:rPr lang="en-US" sz="4800" b="0" i="1" smtClean="0">
                            <a:latin typeface="Cambria Math" panose="02040503050406030204" pitchFamily="18" charset="0"/>
                            <a:cs typeface="Arial" panose="020B0604020202020204" pitchFamily="34" charset="0"/>
                          </a:rPr>
                        </m:ctrlPr>
                      </m:accPr>
                      <m:e>
                        <m:r>
                          <a:rPr lang="en-US" sz="4800" b="0" i="1" smtClean="0">
                            <a:latin typeface="Cambria Math" panose="02040503050406030204" pitchFamily="18" charset="0"/>
                            <a:cs typeface="Arial" panose="020B0604020202020204" pitchFamily="34" charset="0"/>
                          </a:rPr>
                          <m:t>𝑣</m:t>
                        </m:r>
                      </m:e>
                    </m:acc>
                  </m:oMath>
                </a14:m>
                <a:r>
                  <a:rPr lang="en-US" sz="4800" dirty="0">
                    <a:latin typeface="Arial" panose="020B0604020202020204" pitchFamily="34" charset="0"/>
                    <a:cs typeface="Arial" panose="020B0604020202020204" pitchFamily="34" charset="0"/>
                  </a:rPr>
                  <a:t> 𝑇 + 𝜅 𝑣</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𝑁</a:t>
                </a:r>
              </a:p>
              <a:p>
                <a:pPr>
                  <a:spcAft>
                    <a:spcPts val="1200"/>
                  </a:spcAft>
                </a:pPr>
                <a:r>
                  <a:rPr lang="en-US" sz="4800" dirty="0">
                    <a:latin typeface="Arial" panose="020B0604020202020204" pitchFamily="34" charset="0"/>
                    <a:cs typeface="Arial" panose="020B0604020202020204" pitchFamily="34" charset="0"/>
                  </a:rPr>
                  <a:t>Where:</a:t>
                </a:r>
              </a:p>
              <a:p>
                <a:pPr marL="685800" indent="-685800">
                  <a:spcAft>
                    <a:spcPts val="1200"/>
                  </a:spcAft>
                  <a:buFont typeface="Arial" panose="020B0604020202020204" pitchFamily="34" charset="0"/>
                  <a:buChar char="•"/>
                </a:pPr>
                <a:r>
                  <a:rPr lang="en-US" sz="4800" dirty="0">
                    <a:latin typeface="Arial" panose="020B0604020202020204" pitchFamily="34" charset="0"/>
                    <a:cs typeface="Arial" panose="020B0604020202020204" pitchFamily="34" charset="0"/>
                  </a:rPr>
                  <a:t>a = Total Acceleration of Vehicle (m/s</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a:t>
                </a:r>
              </a:p>
              <a:p>
                <a:pPr marL="685800" indent="-685800">
                  <a:spcAft>
                    <a:spcPts val="1200"/>
                  </a:spcAft>
                  <a:buFont typeface="Arial" panose="020B0604020202020204" pitchFamily="34" charset="0"/>
                  <a:buChar char="•"/>
                </a:pPr>
                <a:r>
                  <a:rPr lang="en-US" sz="4800" dirty="0">
                    <a:latin typeface="Arial" panose="020B0604020202020204" pitchFamily="34" charset="0"/>
                    <a:cs typeface="Arial" panose="020B0604020202020204" pitchFamily="34" charset="0"/>
                  </a:rPr>
                  <a:t>v = Tangential Velocity of Vehicle (m/s)</a:t>
                </a:r>
              </a:p>
              <a:p>
                <a:pPr marL="685800" indent="-685800">
                  <a:spcAft>
                    <a:spcPts val="1200"/>
                  </a:spcAft>
                  <a:buFont typeface="Arial" panose="020B0604020202020204" pitchFamily="34" charset="0"/>
                  <a:buChar char="•"/>
                </a:pPr>
                <a:r>
                  <a:rPr lang="en-US" sz="4800" dirty="0">
                    <a:latin typeface="Arial" panose="020B0604020202020204" pitchFamily="34" charset="0"/>
                    <a:cs typeface="Arial" panose="020B0604020202020204" pitchFamily="34" charset="0"/>
                  </a:rPr>
                  <a:t>𝜅 = Curvature at an Instantaneous Point (m</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a:t>
                </a:r>
              </a:p>
              <a:p>
                <a:pPr marL="685800" indent="-685800">
                  <a:spcAft>
                    <a:spcPts val="1200"/>
                  </a:spcAft>
                  <a:buFont typeface="Arial" panose="020B0604020202020204" pitchFamily="34" charset="0"/>
                  <a:buChar char="•"/>
                </a:pPr>
                <a:r>
                  <a:rPr lang="en-US" sz="4800" dirty="0">
                    <a:latin typeface="Arial" panose="020B0604020202020204" pitchFamily="34" charset="0"/>
                    <a:cs typeface="Arial" panose="020B0604020202020204" pitchFamily="34" charset="0"/>
                  </a:rPr>
                  <a:t>N = Normal Unit Vector</a:t>
                </a:r>
              </a:p>
              <a:p>
                <a:pPr marL="685800" indent="-685800">
                  <a:spcAft>
                    <a:spcPts val="1200"/>
                  </a:spcAft>
                  <a:buFont typeface="Arial" panose="020B0604020202020204" pitchFamily="34" charset="0"/>
                  <a:buChar char="•"/>
                </a:pPr>
                <a:r>
                  <a:rPr lang="en-US" sz="4800" dirty="0">
                    <a:latin typeface="Arial" panose="020B0604020202020204" pitchFamily="34" charset="0"/>
                    <a:cs typeface="Arial" panose="020B0604020202020204" pitchFamily="34" charset="0"/>
                  </a:rPr>
                  <a:t>T = Tangential Unit Vector</a:t>
                </a:r>
              </a:p>
            </p:txBody>
          </p:sp>
        </mc:Choice>
        <mc:Fallback>
          <p:sp>
            <p:nvSpPr>
              <p:cNvPr id="79" name="TextBox 78">
                <a:extLst>
                  <a:ext uri="{FF2B5EF4-FFF2-40B4-BE49-F238E27FC236}">
                    <a16:creationId xmlns:a16="http://schemas.microsoft.com/office/drawing/2014/main" id="{57556C96-3C93-4D97-BAD5-51B41A9CED0A}"/>
                  </a:ext>
                </a:extLst>
              </p:cNvPr>
              <p:cNvSpPr txBox="1">
                <a:spLocks noRot="1" noChangeAspect="1" noMove="1" noResize="1" noEditPoints="1" noAdjustHandles="1" noChangeArrowheads="1" noChangeShapeType="1" noTextEdit="1"/>
              </p:cNvSpPr>
              <p:nvPr/>
            </p:nvSpPr>
            <p:spPr>
              <a:xfrm>
                <a:off x="1098052" y="29392830"/>
                <a:ext cx="13203803" cy="6278065"/>
              </a:xfrm>
              <a:prstGeom prst="rect">
                <a:avLst/>
              </a:prstGeom>
              <a:blipFill>
                <a:blip r:embed="rId21"/>
                <a:stretch>
                  <a:fillRect l="-2078" t="-2330" r="-1477" b="-2621"/>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83E24B8C-7C70-4A09-BD90-0DC669668478}"/>
              </a:ext>
            </a:extLst>
          </p:cNvPr>
          <p:cNvSpPr txBox="1"/>
          <p:nvPr/>
        </p:nvSpPr>
        <p:spPr>
          <a:xfrm>
            <a:off x="18616" y="20457245"/>
            <a:ext cx="15677325" cy="3200876"/>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AASHTO guidelines uses acceleration on normal-tangential coordinates for calculating maximum levels of friction available per road segment. </a:t>
            </a:r>
          </a:p>
          <a:p>
            <a:pPr marL="457209" indent="-457209">
              <a:spcAft>
                <a:spcPts val="1200"/>
              </a:spcAft>
              <a:buFontTx/>
              <a:buChar char="-"/>
            </a:pPr>
            <a:r>
              <a:rPr lang="en-US" sz="4800" dirty="0">
                <a:latin typeface="Arial" panose="020B0604020202020204" pitchFamily="34" charset="0"/>
                <a:cs typeface="Arial" panose="020B0604020202020204" pitchFamily="34" charset="0"/>
              </a:rPr>
              <a:t>The acceleration definitions is provided below:</a:t>
            </a:r>
          </a:p>
        </p:txBody>
      </p:sp>
      <p:sp>
        <p:nvSpPr>
          <p:cNvPr id="67" name="TextBox 66">
            <a:extLst>
              <a:ext uri="{FF2B5EF4-FFF2-40B4-BE49-F238E27FC236}">
                <a16:creationId xmlns:a16="http://schemas.microsoft.com/office/drawing/2014/main" id="{955CC484-3FF6-4440-B1F0-5A7C9FE0CA7E}"/>
              </a:ext>
            </a:extLst>
          </p:cNvPr>
          <p:cNvSpPr txBox="1"/>
          <p:nvPr/>
        </p:nvSpPr>
        <p:spPr>
          <a:xfrm>
            <a:off x="59213" y="35758489"/>
            <a:ext cx="14273236" cy="1569660"/>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At each segment of the road, a curvature can be calculated. </a:t>
            </a:r>
          </a:p>
        </p:txBody>
      </p:sp>
      <p:sp>
        <p:nvSpPr>
          <p:cNvPr id="5" name="Rectangle 4">
            <a:extLst>
              <a:ext uri="{FF2B5EF4-FFF2-40B4-BE49-F238E27FC236}">
                <a16:creationId xmlns:a16="http://schemas.microsoft.com/office/drawing/2014/main" id="{563B2645-0794-431D-BD02-AEDBDD397A66}"/>
              </a:ext>
            </a:extLst>
          </p:cNvPr>
          <p:cNvSpPr/>
          <p:nvPr/>
        </p:nvSpPr>
        <p:spPr>
          <a:xfrm>
            <a:off x="705689" y="28559748"/>
            <a:ext cx="13184763" cy="646331"/>
          </a:xfrm>
          <a:prstGeom prst="rect">
            <a:avLst/>
          </a:prstGeom>
        </p:spPr>
        <p:txBody>
          <a:bodyPr wrap="none">
            <a:spAutoFit/>
          </a:bodyPr>
          <a:lstStyle/>
          <a:p>
            <a:r>
              <a:rPr lang="en-US" sz="3600" i="1" dirty="0">
                <a:solidFill>
                  <a:srgbClr val="FF0000"/>
                </a:solidFill>
                <a:latin typeface="Times New Roman" panose="02020603050405020304" pitchFamily="18" charset="0"/>
              </a:rPr>
              <a:t>Normal-Tangential Coordinates Example in Vehicle’s Center of Mass </a:t>
            </a:r>
            <a:endParaRPr lang="en-US" sz="3600" dirty="0">
              <a:solidFill>
                <a:srgbClr val="FF0000"/>
              </a:solidFill>
            </a:endParaRPr>
          </a:p>
        </p:txBody>
      </p:sp>
      <p:sp>
        <p:nvSpPr>
          <p:cNvPr id="69" name="TextBox 68">
            <a:extLst>
              <a:ext uri="{FF2B5EF4-FFF2-40B4-BE49-F238E27FC236}">
                <a16:creationId xmlns:a16="http://schemas.microsoft.com/office/drawing/2014/main" id="{B060438E-55C1-4FF8-A72B-2ADA09957176}"/>
              </a:ext>
            </a:extLst>
          </p:cNvPr>
          <p:cNvSpPr txBox="1"/>
          <p:nvPr/>
        </p:nvSpPr>
        <p:spPr>
          <a:xfrm>
            <a:off x="16375116" y="5851394"/>
            <a:ext cx="15884695" cy="6894195"/>
          </a:xfrm>
          <a:prstGeom prst="rect">
            <a:avLst/>
          </a:prstGeom>
          <a:noFill/>
        </p:spPr>
        <p:txBody>
          <a:bodyPr wrap="square" rtlCol="0">
            <a:spAutoFit/>
          </a:bodyPr>
          <a:lstStyle/>
          <a:p>
            <a:pPr marL="685800" indent="-685800" algn="just">
              <a:spcAft>
                <a:spcPts val="1200"/>
              </a:spcAft>
              <a:buFontTx/>
              <a:buChar char="-"/>
            </a:pPr>
            <a:r>
              <a:rPr lang="en-US" sz="4800" dirty="0">
                <a:latin typeface="Arial" panose="020B0604020202020204" pitchFamily="34" charset="0"/>
                <a:cs typeface="Arial" panose="020B0604020202020204" pitchFamily="34" charset="0"/>
              </a:rPr>
              <a:t>By obtaining a discretized version of the road with data such as GPS points, or Satellite Maps, it is possible to obtain a representation of the road that can be matched to the analytical road that AASHTO provides. </a:t>
            </a:r>
          </a:p>
          <a:p>
            <a:pPr marL="685800" indent="-685800" algn="just">
              <a:spcAft>
                <a:spcPts val="1200"/>
              </a:spcAft>
              <a:buFontTx/>
              <a:buChar char="-"/>
            </a:pPr>
            <a:r>
              <a:rPr lang="en-US" sz="4800" dirty="0">
                <a:latin typeface="Arial" panose="020B0604020202020204" pitchFamily="34" charset="0"/>
                <a:cs typeface="Arial" panose="020B0604020202020204" pitchFamily="34" charset="0"/>
              </a:rPr>
              <a:t>This representation is obtained using curvature data. As per road design, certain levels of acceleration and curvature are needed as shown in the image below. These curvatures can be shifted orthogonally to obtain a heading angle of travel. </a:t>
            </a:r>
          </a:p>
        </p:txBody>
      </p:sp>
      <p:sp>
        <p:nvSpPr>
          <p:cNvPr id="70" name="Rectangle 69">
            <a:extLst>
              <a:ext uri="{FF2B5EF4-FFF2-40B4-BE49-F238E27FC236}">
                <a16:creationId xmlns:a16="http://schemas.microsoft.com/office/drawing/2014/main" id="{F59CA261-8832-4D92-9F9B-CAD1A9CAC36D}"/>
              </a:ext>
            </a:extLst>
          </p:cNvPr>
          <p:cNvSpPr/>
          <p:nvPr/>
        </p:nvSpPr>
        <p:spPr>
          <a:xfrm>
            <a:off x="17171228" y="18436166"/>
            <a:ext cx="14672309" cy="1754326"/>
          </a:xfrm>
          <a:prstGeom prst="rect">
            <a:avLst/>
          </a:prstGeom>
        </p:spPr>
        <p:txBody>
          <a:bodyPr wrap="square">
            <a:spAutoFit/>
          </a:bodyPr>
          <a:lstStyle/>
          <a:p>
            <a:r>
              <a:rPr lang="en-US" sz="3600" i="1" dirty="0">
                <a:solidFill>
                  <a:srgbClr val="FF0000"/>
                </a:solidFill>
                <a:latin typeface="Times New Roman" panose="02020603050405020304" pitchFamily="18" charset="0"/>
              </a:rPr>
              <a:t>Examples of Road with Discretized Curvatures and Radius of Curvatures (left image) and top view of road with vehicle going through the “sliced” road (right image).</a:t>
            </a:r>
          </a:p>
        </p:txBody>
      </p:sp>
      <p:pic>
        <p:nvPicPr>
          <p:cNvPr id="21" name="Picture 20">
            <a:extLst>
              <a:ext uri="{FF2B5EF4-FFF2-40B4-BE49-F238E27FC236}">
                <a16:creationId xmlns:a16="http://schemas.microsoft.com/office/drawing/2014/main" id="{7E5E4BB0-FF12-4585-8B37-45933A377BCF}"/>
              </a:ext>
            </a:extLst>
          </p:cNvPr>
          <p:cNvPicPr>
            <a:picLocks noChangeAspect="1"/>
          </p:cNvPicPr>
          <p:nvPr/>
        </p:nvPicPr>
        <p:blipFill>
          <a:blip r:embed="rId22"/>
          <a:stretch>
            <a:fillRect/>
          </a:stretch>
        </p:blipFill>
        <p:spPr>
          <a:xfrm>
            <a:off x="16881135" y="13581637"/>
            <a:ext cx="7537783" cy="1928270"/>
          </a:xfrm>
          <a:prstGeom prst="rect">
            <a:avLst/>
          </a:prstGeom>
        </p:spPr>
      </p:pic>
      <p:sp>
        <p:nvSpPr>
          <p:cNvPr id="71" name="TextBox 70">
            <a:extLst>
              <a:ext uri="{FF2B5EF4-FFF2-40B4-BE49-F238E27FC236}">
                <a16:creationId xmlns:a16="http://schemas.microsoft.com/office/drawing/2014/main" id="{7845CD40-09BF-47D4-AFE4-9E780AB5D68D}"/>
              </a:ext>
            </a:extLst>
          </p:cNvPr>
          <p:cNvSpPr txBox="1"/>
          <p:nvPr/>
        </p:nvSpPr>
        <p:spPr>
          <a:xfrm>
            <a:off x="16255345" y="20515333"/>
            <a:ext cx="16164364" cy="2308324"/>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This method provides a heading angle, that can be related to the segment length and curvature through the formula provided below: </a:t>
            </a:r>
          </a:p>
        </p:txBody>
      </p:sp>
      <p:sp>
        <p:nvSpPr>
          <p:cNvPr id="72" name="TextBox 71">
            <a:extLst>
              <a:ext uri="{FF2B5EF4-FFF2-40B4-BE49-F238E27FC236}">
                <a16:creationId xmlns:a16="http://schemas.microsoft.com/office/drawing/2014/main" id="{F813DD2E-BC00-46E0-B40A-9D0C18CB1D65}"/>
              </a:ext>
            </a:extLst>
          </p:cNvPr>
          <p:cNvSpPr txBox="1"/>
          <p:nvPr/>
        </p:nvSpPr>
        <p:spPr>
          <a:xfrm>
            <a:off x="16336736" y="24615647"/>
            <a:ext cx="16164364" cy="3785652"/>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The method is tested by first generating a base model obtained from the AASHTO guidelines of design. Then, two models are generated from selecting google maps’ data points, and GPS data collection. These models are shown in the model implementation section. </a:t>
            </a:r>
          </a:p>
        </p:txBody>
      </p:sp>
      <p:sp>
        <p:nvSpPr>
          <p:cNvPr id="88" name="TextBox 87">
            <a:extLst>
              <a:ext uri="{FF2B5EF4-FFF2-40B4-BE49-F238E27FC236}">
                <a16:creationId xmlns:a16="http://schemas.microsoft.com/office/drawing/2014/main" id="{2F8D75BA-CF0E-45EE-BBDA-162A02E3FFB8}"/>
              </a:ext>
            </a:extLst>
          </p:cNvPr>
          <p:cNvSpPr txBox="1"/>
          <p:nvPr/>
        </p:nvSpPr>
        <p:spPr>
          <a:xfrm>
            <a:off x="16424238" y="28764016"/>
            <a:ext cx="9701759" cy="7632859"/>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In order to implement the method into a full autonomous vehicle scheme, the following diagram on the right shows an overview of how data flow is used during autonomous navigation.</a:t>
            </a: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The objective of the method is to be part of a Vehicle to Infrastructure scheme for future DOT implementation.  </a:t>
            </a:r>
          </a:p>
        </p:txBody>
      </p:sp>
      <p:sp>
        <p:nvSpPr>
          <p:cNvPr id="89" name="TextBox 88">
            <a:extLst>
              <a:ext uri="{FF2B5EF4-FFF2-40B4-BE49-F238E27FC236}">
                <a16:creationId xmlns:a16="http://schemas.microsoft.com/office/drawing/2014/main" id="{82A78D0B-A9B2-4645-8F75-AD9C03988481}"/>
              </a:ext>
            </a:extLst>
          </p:cNvPr>
          <p:cNvSpPr txBox="1"/>
          <p:nvPr/>
        </p:nvSpPr>
        <p:spPr>
          <a:xfrm>
            <a:off x="33910604" y="5701609"/>
            <a:ext cx="16164364" cy="8371523"/>
          </a:xfrm>
          <a:prstGeom prst="rect">
            <a:avLst/>
          </a:prstGeom>
          <a:noFill/>
        </p:spPr>
        <p:txBody>
          <a:bodyPr wrap="square" rtlCol="0">
            <a:spAutoFit/>
          </a:bodyPr>
          <a:lstStyle/>
          <a:p>
            <a:pPr marL="457209" indent="-457209" algn="just">
              <a:spcAft>
                <a:spcPts val="1200"/>
              </a:spcAft>
              <a:buFontTx/>
              <a:buChar char="-"/>
            </a:pPr>
            <a:r>
              <a:rPr lang="en-US" sz="4800" dirty="0">
                <a:latin typeface="Arial" panose="020B0604020202020204" pitchFamily="34" charset="0"/>
                <a:cs typeface="Arial" panose="020B0604020202020204" pitchFamily="34" charset="0"/>
              </a:rPr>
              <a:t>The next graphs illustrates the results from the three road models. From left to right, the first graph shows horizontal and vertical coordinates of a road with curvature vectors along each discrete point. The second graph shows the same road with now heading vectors which denote the direction of the vehicle as it goes through the road.</a:t>
            </a:r>
          </a:p>
          <a:p>
            <a:pPr marL="457209" indent="-457209" algn="just">
              <a:spcAft>
                <a:spcPts val="1200"/>
              </a:spcAft>
              <a:buFontTx/>
              <a:buChar char="-"/>
            </a:pPr>
            <a:r>
              <a:rPr lang="en-US" sz="4800" dirty="0">
                <a:latin typeface="Arial" panose="020B0604020202020204" pitchFamily="34" charset="0"/>
                <a:cs typeface="Arial" panose="020B0604020202020204" pitchFamily="34" charset="0"/>
              </a:rPr>
              <a:t>The third and fourth graphs denote the curvature and heading angle of the vehicle as functions of the segment length. Except for the GPS Model that does not show the curvature graph. </a:t>
            </a:r>
          </a:p>
        </p:txBody>
      </p:sp>
    </p:spTree>
    <p:extLst>
      <p:ext uri="{BB962C8B-B14F-4D97-AF65-F5344CB8AC3E}">
        <p14:creationId xmlns:p14="http://schemas.microsoft.com/office/powerpoint/2010/main" val="2853751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2425</TotalTime>
  <Words>759</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Schmidt</dc:creator>
  <cp:lastModifiedBy>Ricardo... Jacome..</cp:lastModifiedBy>
  <cp:revision>137</cp:revision>
  <cp:lastPrinted>2017-12-21T14:37:13Z</cp:lastPrinted>
  <dcterms:created xsi:type="dcterms:W3CDTF">2017-12-13T21:55:54Z</dcterms:created>
  <dcterms:modified xsi:type="dcterms:W3CDTF">2019-12-24T22:44:15Z</dcterms:modified>
</cp:coreProperties>
</file>