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handoutMasterIdLst>
    <p:handoutMasterId r:id="rId11"/>
  </p:handoutMasterIdLst>
  <p:sldIdLst>
    <p:sldId id="293" r:id="rId2"/>
    <p:sldId id="345" r:id="rId3"/>
    <p:sldId id="346" r:id="rId4"/>
    <p:sldId id="347" r:id="rId5"/>
    <p:sldId id="340" r:id="rId6"/>
    <p:sldId id="343" r:id="rId7"/>
    <p:sldId id="344" r:id="rId8"/>
    <p:sldId id="342" r:id="rId9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5" autoAdjust="0"/>
    <p:restoredTop sz="93686" autoAdjust="0"/>
  </p:normalViewPr>
  <p:slideViewPr>
    <p:cSldViewPr snapToGrid="0">
      <p:cViewPr>
        <p:scale>
          <a:sx n="80" d="100"/>
          <a:sy n="80" d="100"/>
        </p:scale>
        <p:origin x="108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98" y="-90"/>
      </p:cViewPr>
      <p:guideLst>
        <p:guide orient="horz" pos="2909"/>
        <p:guide pos="218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fld id="{CA85EBD1-8360-4971-AB02-806C1BB7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fld id="{1173D4E6-5411-4646-A04A-D6E513EF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F4F334-556E-4FE3-A398-279AE2827AE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3D4E6-5411-4646-A04A-D6E513EF5E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716088" y="928688"/>
            <a:ext cx="7427912" cy="19065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716088" y="928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2281238" y="304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281238" y="928688"/>
            <a:ext cx="585787" cy="642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1141413" y="1562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1036"/>
          <p:cNvSpPr>
            <a:spLocks noChangeArrowheads="1"/>
          </p:cNvSpPr>
          <p:nvPr/>
        </p:nvSpPr>
        <p:spPr bwMode="auto">
          <a:xfrm>
            <a:off x="0" y="1562100"/>
            <a:ext cx="582613" cy="6334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1716088" y="1562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573088" y="2185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141413" y="2185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555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8382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3585-D2A6-4128-ADA0-0329B4B7A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F0FEA-5051-40E9-BF22-0A088476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5488"/>
            <a:ext cx="2057400" cy="5141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5488"/>
            <a:ext cx="6019800" cy="5141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46F5-3DE2-4DD4-897D-E01A1C46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2FC9-B4A2-484B-A2FC-89D150CA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8405-CAD0-4332-8814-2D67A77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0CCF-1E86-4534-9860-77751E46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BA2E-7EA9-4BDF-8C47-CC4E3C95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AFE4-A776-4A3B-811A-E6AB9DDD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07FE-25E9-4877-B316-D7491E15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DA77-ACC2-42D0-96C2-0A03790AB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8510-43AE-483F-AD69-BB99859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3CB1D9-3B67-401B-99B8-8881CB77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222250"/>
            <a:ext cx="8731250" cy="271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222250"/>
            <a:ext cx="138113" cy="1397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88900"/>
            <a:ext cx="139700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222250"/>
            <a:ext cx="139700" cy="1397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360363"/>
            <a:ext cx="136525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223838"/>
            <a:ext cx="141287" cy="136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357188"/>
            <a:ext cx="138113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274638" y="493713"/>
            <a:ext cx="136525" cy="134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6263"/>
            <a:ext cx="8229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5791200" y="179388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Midwest Roadside Safety Facility</a:t>
            </a:r>
          </a:p>
        </p:txBody>
      </p:sp>
      <p:pic>
        <p:nvPicPr>
          <p:cNvPr id="1041" name="Picture 20" descr="Logo For Powerpo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875"/>
            <a:ext cx="22844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Line 24"/>
          <p:cNvSpPr>
            <a:spLocks noChangeShapeType="1"/>
          </p:cNvSpPr>
          <p:nvPr userDrawn="1"/>
        </p:nvSpPr>
        <p:spPr bwMode="auto">
          <a:xfrm>
            <a:off x="466725" y="1339850"/>
            <a:ext cx="8229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Wingdings" pitchFamily="2" charset="2"/>
        <a:buChar char="¨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979488"/>
            <a:ext cx="6583363" cy="1830387"/>
          </a:xfrm>
        </p:spPr>
        <p:txBody>
          <a:bodyPr/>
          <a:lstStyle/>
          <a:p>
            <a:pPr algn="ctr" eaLnBrk="1" hangingPunct="1"/>
            <a:r>
              <a:rPr lang="en-US" sz="4400" dirty="0"/>
              <a:t>MECH 888 Final 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9450" y="3087688"/>
            <a:ext cx="7718425" cy="3495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/>
              <a:t>Ricardo Jacome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Midwest Roadside Safety Facility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University of Nebraska-Lincoln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Final Presentation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04/30/2020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3076" name="Picture 4" descr="Logo For Power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5387975"/>
            <a:ext cx="3983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70D6-F522-4160-A420-1EC5A1E4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8644"/>
            <a:ext cx="8361947" cy="823912"/>
          </a:xfrm>
        </p:spPr>
        <p:txBody>
          <a:bodyPr/>
          <a:lstStyle/>
          <a:p>
            <a:r>
              <a:rPr lang="en-US" sz="4000" dirty="0"/>
              <a:t>Road Curvature Model Optimization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FF2AB8-3E4A-47FE-9B2D-3B12A0330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38" y="2301291"/>
            <a:ext cx="3529944" cy="165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E67B9-1924-4754-975E-F3B05037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82" y="1901690"/>
            <a:ext cx="4161674" cy="22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5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1F2D-E2A6-42BA-A570-B2C11065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63D6D-9B23-4822-B563-91B4CCEE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00175"/>
            <a:ext cx="661498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FF68-C30F-4726-A475-36819F23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17B5-DDEE-4180-89A6-6C2D623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2BA-CCFD-44B2-A9EE-BDB6CBE6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 Scheme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9EB81-FDD0-4CAD-B0F5-16D6F82B6051}"/>
              </a:ext>
            </a:extLst>
          </p:cNvPr>
          <p:cNvSpPr txBox="1"/>
          <p:nvPr/>
        </p:nvSpPr>
        <p:spPr>
          <a:xfrm>
            <a:off x="516193" y="1723340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Road Curvature Decomposition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6C31B-47DC-4CC4-AFD1-79C3E0CA125A}"/>
              </a:ext>
            </a:extLst>
          </p:cNvPr>
          <p:cNvSpPr txBox="1"/>
          <p:nvPr/>
        </p:nvSpPr>
        <p:spPr>
          <a:xfrm>
            <a:off x="2628899" y="3528246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Least Squares Optimization  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B1C096-3A89-42DD-894F-5A1E9130A37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2330245" y="2046506"/>
            <a:ext cx="298654" cy="1804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BADC4F-B598-48CC-9712-403214C366D1}"/>
              </a:ext>
            </a:extLst>
          </p:cNvPr>
          <p:cNvSpPr txBox="1"/>
          <p:nvPr/>
        </p:nvSpPr>
        <p:spPr>
          <a:xfrm>
            <a:off x="516193" y="5041411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Analytical Models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A4E9D5-000B-4878-80FD-428F3EED3D3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auto">
          <a:xfrm flipV="1">
            <a:off x="2330245" y="3851412"/>
            <a:ext cx="298654" cy="15131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4E912-0376-4987-9152-B430648CBEFA}"/>
              </a:ext>
            </a:extLst>
          </p:cNvPr>
          <p:cNvSpPr txBox="1"/>
          <p:nvPr/>
        </p:nvSpPr>
        <p:spPr>
          <a:xfrm>
            <a:off x="5357357" y="3528245"/>
            <a:ext cx="18140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Non-Linear Optimization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A2C239-D965-4178-A852-6B0E977F8ED8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 bwMode="auto">
          <a:xfrm flipV="1">
            <a:off x="4442951" y="3851411"/>
            <a:ext cx="914406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1E8493-074C-4868-98E1-CEC03E828B9B}"/>
                  </a:ext>
                </a:extLst>
              </p:cNvPr>
              <p:cNvSpPr txBox="1"/>
              <p:nvPr/>
            </p:nvSpPr>
            <p:spPr>
              <a:xfrm>
                <a:off x="2470353" y="2512583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1E8493-074C-4868-98E1-CEC03E82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3" y="2512583"/>
                <a:ext cx="612058" cy="369332"/>
              </a:xfrm>
              <a:prstGeom prst="rect">
                <a:avLst/>
              </a:prstGeom>
              <a:blipFill>
                <a:blip r:embed="rId5"/>
                <a:stretch>
                  <a:fillRect r="-99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D197E2-C78F-4F9C-97FC-A90FCCA60AA7}"/>
                  </a:ext>
                </a:extLst>
              </p:cNvPr>
              <p:cNvSpPr txBox="1"/>
              <p:nvPr/>
            </p:nvSpPr>
            <p:spPr>
              <a:xfrm>
                <a:off x="2330245" y="4538060"/>
                <a:ext cx="862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D197E2-C78F-4F9C-97FC-A90FCCA60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45" y="4538060"/>
                <a:ext cx="86278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A597AE6-DEE2-47FB-A93B-E3F8DE3BE459}"/>
              </a:ext>
            </a:extLst>
          </p:cNvPr>
          <p:cNvSpPr txBox="1"/>
          <p:nvPr/>
        </p:nvSpPr>
        <p:spPr>
          <a:xfrm>
            <a:off x="777977" y="2438883"/>
            <a:ext cx="1238865" cy="1089363"/>
          </a:xfrm>
          <a:prstGeom prst="rect">
            <a:avLst/>
          </a:prstGeom>
          <a:noFill/>
          <a:ln w="25400" cmpd="dbl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Google Earth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5B659-326C-44D9-AA3C-B72E9B8D1C21}"/>
              </a:ext>
            </a:extLst>
          </p:cNvPr>
          <p:cNvSpPr txBox="1"/>
          <p:nvPr/>
        </p:nvSpPr>
        <p:spPr>
          <a:xfrm>
            <a:off x="589934" y="5814245"/>
            <a:ext cx="1504336" cy="584775"/>
          </a:xfrm>
          <a:prstGeom prst="rect">
            <a:avLst/>
          </a:prstGeom>
          <a:noFill/>
          <a:ln w="25400" cmpd="dbl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Piece-wise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Polynomial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51FD05-D243-4088-8DFD-648CF4D606F1}"/>
              </a:ext>
            </a:extLst>
          </p:cNvPr>
          <p:cNvSpPr txBox="1"/>
          <p:nvPr/>
        </p:nvSpPr>
        <p:spPr>
          <a:xfrm>
            <a:off x="3417940" y="1564504"/>
            <a:ext cx="2101645" cy="830997"/>
          </a:xfrm>
          <a:prstGeom prst="rect">
            <a:avLst/>
          </a:prstGeom>
          <a:noFill/>
          <a:ln w="25400"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Road Design Limits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4E299C-1081-4EE8-B0EF-5714B71C6D62}"/>
              </a:ext>
            </a:extLst>
          </p:cNvPr>
          <p:cNvCxnSpPr>
            <a:cxnSpLocks/>
            <a:stCxn id="46" idx="2"/>
            <a:endCxn id="29" idx="0"/>
          </p:cNvCxnSpPr>
          <p:nvPr/>
        </p:nvCxnSpPr>
        <p:spPr bwMode="auto">
          <a:xfrm>
            <a:off x="4468763" y="2395501"/>
            <a:ext cx="1795620" cy="113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438DD6-682F-47AC-92BE-325C3E470290}"/>
                  </a:ext>
                </a:extLst>
              </p:cNvPr>
              <p:cNvSpPr txBox="1"/>
              <p:nvPr/>
            </p:nvSpPr>
            <p:spPr>
              <a:xfrm>
                <a:off x="4468764" y="3357621"/>
                <a:ext cx="86278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438DD6-682F-47AC-92BE-325C3E47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764" y="3357621"/>
                <a:ext cx="862780" cy="390748"/>
              </a:xfrm>
              <a:prstGeom prst="rect">
                <a:avLst/>
              </a:prstGeom>
              <a:blipFill>
                <a:blip r:embed="rId7"/>
                <a:stretch>
                  <a:fillRect r="-8451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F55650D2-6E54-4B9B-8693-A58CC82500AA}"/>
              </a:ext>
            </a:extLst>
          </p:cNvPr>
          <p:cNvSpPr txBox="1"/>
          <p:nvPr/>
        </p:nvSpPr>
        <p:spPr>
          <a:xfrm>
            <a:off x="3921228" y="5445441"/>
            <a:ext cx="2101645" cy="830997"/>
          </a:xfrm>
          <a:prstGeom prst="rect">
            <a:avLst/>
          </a:prstGeom>
          <a:noFill/>
          <a:ln w="25400" cmpd="dbl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Vehicle Dynamics Limits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1989AF-31A7-41AB-A6C1-760054AD789B}"/>
              </a:ext>
            </a:extLst>
          </p:cNvPr>
          <p:cNvCxnSpPr>
            <a:cxnSpLocks/>
            <a:stCxn id="73" idx="0"/>
            <a:endCxn id="29" idx="2"/>
          </p:cNvCxnSpPr>
          <p:nvPr/>
        </p:nvCxnSpPr>
        <p:spPr bwMode="auto">
          <a:xfrm flipV="1">
            <a:off x="4972051" y="4174576"/>
            <a:ext cx="1292332" cy="12708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6579B5-49B4-4712-B8A9-06415B9EA831}"/>
                  </a:ext>
                </a:extLst>
              </p:cNvPr>
              <p:cNvSpPr txBox="1"/>
              <p:nvPr/>
            </p:nvSpPr>
            <p:spPr>
              <a:xfrm>
                <a:off x="5410815" y="2592541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6579B5-49B4-4712-B8A9-06415B9EA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15" y="2592541"/>
                <a:ext cx="61205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67E872D-7990-4D81-9E97-823B215DA6AE}"/>
                  </a:ext>
                </a:extLst>
              </p:cNvPr>
              <p:cNvSpPr txBox="1"/>
              <p:nvPr/>
            </p:nvSpPr>
            <p:spPr>
              <a:xfrm>
                <a:off x="4647588" y="4684505"/>
                <a:ext cx="612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67E872D-7990-4D81-9E97-823B215D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88" y="4684505"/>
                <a:ext cx="6120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E58802-C915-4119-A3CB-30626821BF28}"/>
              </a:ext>
            </a:extLst>
          </p:cNvPr>
          <p:cNvCxnSpPr>
            <a:cxnSpLocks/>
            <a:stCxn id="29" idx="3"/>
            <a:endCxn id="113" idx="1"/>
          </p:cNvCxnSpPr>
          <p:nvPr/>
        </p:nvCxnSpPr>
        <p:spPr bwMode="auto">
          <a:xfrm>
            <a:off x="7171409" y="3851411"/>
            <a:ext cx="3853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51D4C1-4EF4-4053-BC13-5332CB3F179B}"/>
                  </a:ext>
                </a:extLst>
              </p:cNvPr>
              <p:cNvSpPr txBox="1"/>
              <p:nvPr/>
            </p:nvSpPr>
            <p:spPr>
              <a:xfrm>
                <a:off x="7556715" y="3528245"/>
                <a:ext cx="1013952" cy="646331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51D4C1-4EF4-4053-BC13-5332CB3F1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15" y="3528245"/>
                <a:ext cx="101395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0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9" grpId="0" animBg="1"/>
      <p:bldP spid="35" grpId="0"/>
      <p:bldP spid="36" grpId="0"/>
      <p:bldP spid="40" grpId="0" animBg="1"/>
      <p:bldP spid="46" grpId="0" animBg="1"/>
      <p:bldP spid="58" grpId="0"/>
      <p:bldP spid="73" grpId="0" animBg="1"/>
      <p:bldP spid="97" grpId="0"/>
      <p:bldP spid="98" grpId="0"/>
      <p:bldP spid="1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1FE7-86AC-42DC-91C4-7E5792E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BADF-5BA0-4026-B42C-C6290AEF3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813" y="1099214"/>
                <a:ext cx="8229600" cy="451254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={1, 2.5, 3.2,…}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that minimizes the difference in between the model and the data.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BADF-5BA0-4026-B42C-C6290AEF3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813" y="1099214"/>
                <a:ext cx="8229600" cy="4512547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B626D2F-AE27-400F-983F-D725470389D3}"/>
              </a:ext>
            </a:extLst>
          </p:cNvPr>
          <p:cNvSpPr/>
          <p:nvPr/>
        </p:nvSpPr>
        <p:spPr>
          <a:xfrm>
            <a:off x="7792296" y="609707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AAF0-89F0-4D81-BE2A-B5F09519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EE843-9FDF-4FBB-84BE-E2D6151B7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Velocity)</a:t>
                </a:r>
              </a:p>
              <a:p>
                <a:pPr marL="0" indent="0">
                  <a:buNone/>
                </a:pPr>
                <a:r>
                  <a:rPr lang="en-US" dirty="0"/>
                  <a:t>Where the function can be linear/non-linear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:0&lt;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𝑚𝑝h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6EE843-9FDF-4FBB-84BE-E2D6151B7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8267B34-23D4-4926-8FC0-1EAC2D92FB2E}"/>
              </a:ext>
            </a:extLst>
          </p:cNvPr>
          <p:cNvSpPr/>
          <p:nvPr/>
        </p:nvSpPr>
        <p:spPr>
          <a:xfrm>
            <a:off x="7880787" y="607909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2F98-2901-4C28-B0C1-464AF27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 descr="Vector: cartoon face with question mark | Cartoon Stickman ...">
            <a:extLst>
              <a:ext uri="{FF2B5EF4-FFF2-40B4-BE49-F238E27FC236}">
                <a16:creationId xmlns:a16="http://schemas.microsoft.com/office/drawing/2014/main" id="{36458387-A889-4B9C-8C51-E1696172C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 b="9003"/>
          <a:stretch/>
        </p:blipFill>
        <p:spPr bwMode="auto">
          <a:xfrm>
            <a:off x="3210133" y="1400174"/>
            <a:ext cx="2930060" cy="52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9812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E00000"/>
      </a:lt2>
      <a:accent1>
        <a:srgbClr val="FF3300"/>
      </a:accent1>
      <a:accent2>
        <a:srgbClr val="080808"/>
      </a:accent2>
      <a:accent3>
        <a:srgbClr val="FFFFFF"/>
      </a:accent3>
      <a:accent4>
        <a:srgbClr val="000000"/>
      </a:accent4>
      <a:accent5>
        <a:srgbClr val="FFADAA"/>
      </a:accent5>
      <a:accent6>
        <a:srgbClr val="060606"/>
      </a:accent6>
      <a:hlink>
        <a:srgbClr val="B20000"/>
      </a:hlink>
      <a:folHlink>
        <a:srgbClr val="ABAB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E00000"/>
        </a:lt2>
        <a:accent1>
          <a:srgbClr val="FF3300"/>
        </a:accent1>
        <a:accent2>
          <a:srgbClr val="FF7A1F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6E1B"/>
        </a:accent6>
        <a:hlink>
          <a:srgbClr val="B20000"/>
        </a:hlink>
        <a:folHlink>
          <a:srgbClr val="ABAB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7159</TotalTime>
  <Words>177</Words>
  <Application>Microsoft Office PowerPoint</Application>
  <PresentationFormat>On-screen Show (4:3)</PresentationFormat>
  <Paragraphs>50</Paragraphs>
  <Slides>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Book Antiqua</vt:lpstr>
      <vt:lpstr>Cambria Math</vt:lpstr>
      <vt:lpstr>Times New Roman</vt:lpstr>
      <vt:lpstr>Wingdings</vt:lpstr>
      <vt:lpstr>Pixel</vt:lpstr>
      <vt:lpstr>MECH 888 Final Project</vt:lpstr>
      <vt:lpstr>Road Curvature Model Optimization</vt:lpstr>
      <vt:lpstr>PowerPoint Presentation</vt:lpstr>
      <vt:lpstr>PowerPoint Presentation</vt:lpstr>
      <vt:lpstr>Optimization Algorithm Scheme</vt:lpstr>
      <vt:lpstr>Least Squares Optimization</vt:lpstr>
      <vt:lpstr>Non-Linear Optimization</vt:lpstr>
      <vt:lpstr>Questions?</vt:lpstr>
    </vt:vector>
  </TitlesOfParts>
  <Company>MwRSF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Crushable Foam for the SAFER Racetrack Barrier</dc:title>
  <dc:subject>LS-DYNA coneference 2004</dc:subject>
  <dc:creator>Bob Bielenberg</dc:creator>
  <cp:lastModifiedBy>Ricardo... Jacome..</cp:lastModifiedBy>
  <cp:revision>315</cp:revision>
  <dcterms:created xsi:type="dcterms:W3CDTF">2004-04-15T18:20:50Z</dcterms:created>
  <dcterms:modified xsi:type="dcterms:W3CDTF">2020-04-24T18:04:41Z</dcterms:modified>
</cp:coreProperties>
</file>