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3"/>
  </p:notesMasterIdLst>
  <p:handoutMasterIdLst>
    <p:handoutMasterId r:id="rId14"/>
  </p:handoutMasterIdLst>
  <p:sldIdLst>
    <p:sldId id="293" r:id="rId2"/>
    <p:sldId id="339" r:id="rId3"/>
    <p:sldId id="354" r:id="rId4"/>
    <p:sldId id="343" r:id="rId5"/>
    <p:sldId id="348" r:id="rId6"/>
    <p:sldId id="349" r:id="rId7"/>
    <p:sldId id="350" r:id="rId8"/>
    <p:sldId id="353" r:id="rId9"/>
    <p:sldId id="342" r:id="rId10"/>
    <p:sldId id="351" r:id="rId11"/>
    <p:sldId id="352" r:id="rId12"/>
  </p:sldIdLst>
  <p:sldSz cx="9144000" cy="6858000" type="screen4x3"/>
  <p:notesSz cx="6934200" cy="92329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75" autoAdjust="0"/>
    <p:restoredTop sz="77612" autoAdjust="0"/>
  </p:normalViewPr>
  <p:slideViewPr>
    <p:cSldViewPr snapToGrid="0">
      <p:cViewPr varScale="1">
        <p:scale>
          <a:sx n="78" d="100"/>
          <a:sy n="78" d="100"/>
        </p:scale>
        <p:origin x="7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998" y="-90"/>
      </p:cViewPr>
      <p:guideLst>
        <p:guide orient="horz" pos="2909"/>
        <p:guide pos="2184"/>
      </p:guideLst>
    </p:cSldViewPr>
  </p:notes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66" tIns="46182" rIns="92366" bIns="46182" numCol="1" anchor="t" anchorCtr="0" compatLnSpc="1">
            <a:prstTxWarp prst="textNoShape">
              <a:avLst/>
            </a:prstTxWarp>
          </a:bodyPr>
          <a:lstStyle>
            <a:lvl1pPr defTabSz="925413">
              <a:defRPr sz="1200"/>
            </a:lvl1pPr>
          </a:lstStyle>
          <a:p>
            <a:pPr>
              <a:defRPr/>
            </a:pPr>
            <a:endParaRPr lang="en-US"/>
          </a:p>
        </p:txBody>
      </p:sp>
      <p:sp>
        <p:nvSpPr>
          <p:cNvPr id="105475" name="Rectangle 3"/>
          <p:cNvSpPr>
            <a:spLocks noGrp="1" noChangeArrowheads="1"/>
          </p:cNvSpPr>
          <p:nvPr>
            <p:ph type="dt" sz="quarter" idx="1"/>
          </p:nvPr>
        </p:nvSpPr>
        <p:spPr bwMode="auto">
          <a:xfrm>
            <a:off x="3929063" y="0"/>
            <a:ext cx="3005137" cy="460375"/>
          </a:xfrm>
          <a:prstGeom prst="rect">
            <a:avLst/>
          </a:prstGeom>
          <a:noFill/>
          <a:ln w="9525">
            <a:noFill/>
            <a:miter lim="800000"/>
            <a:headEnd/>
            <a:tailEnd/>
          </a:ln>
          <a:effectLst/>
        </p:spPr>
        <p:txBody>
          <a:bodyPr vert="horz" wrap="square" lIns="92366" tIns="46182" rIns="92366" bIns="46182" numCol="1" anchor="t" anchorCtr="0" compatLnSpc="1">
            <a:prstTxWarp prst="textNoShape">
              <a:avLst/>
            </a:prstTxWarp>
          </a:bodyPr>
          <a:lstStyle>
            <a:lvl1pPr algn="r" defTabSz="925413">
              <a:defRPr sz="1200"/>
            </a:lvl1pPr>
          </a:lstStyle>
          <a:p>
            <a:pPr>
              <a:defRPr/>
            </a:pPr>
            <a:endParaRPr lang="en-US"/>
          </a:p>
        </p:txBody>
      </p:sp>
      <p:sp>
        <p:nvSpPr>
          <p:cNvPr id="105476" name="Rectangle 4"/>
          <p:cNvSpPr>
            <a:spLocks noGrp="1" noChangeArrowheads="1"/>
          </p:cNvSpPr>
          <p:nvPr>
            <p:ph type="ftr" sz="quarter" idx="2"/>
          </p:nvPr>
        </p:nvSpPr>
        <p:spPr bwMode="auto">
          <a:xfrm>
            <a:off x="0" y="8772525"/>
            <a:ext cx="3005138" cy="460375"/>
          </a:xfrm>
          <a:prstGeom prst="rect">
            <a:avLst/>
          </a:prstGeom>
          <a:noFill/>
          <a:ln w="9525">
            <a:noFill/>
            <a:miter lim="800000"/>
            <a:headEnd/>
            <a:tailEnd/>
          </a:ln>
          <a:effectLst/>
        </p:spPr>
        <p:txBody>
          <a:bodyPr vert="horz" wrap="square" lIns="92366" tIns="46182" rIns="92366" bIns="46182" numCol="1" anchor="b" anchorCtr="0" compatLnSpc="1">
            <a:prstTxWarp prst="textNoShape">
              <a:avLst/>
            </a:prstTxWarp>
          </a:bodyPr>
          <a:lstStyle>
            <a:lvl1pPr defTabSz="925413">
              <a:defRPr sz="1200"/>
            </a:lvl1pPr>
          </a:lstStyle>
          <a:p>
            <a:pPr>
              <a:defRPr/>
            </a:pPr>
            <a:endParaRPr lang="en-US"/>
          </a:p>
        </p:txBody>
      </p:sp>
      <p:sp>
        <p:nvSpPr>
          <p:cNvPr id="105477" name="Rectangle 5"/>
          <p:cNvSpPr>
            <a:spLocks noGrp="1" noChangeArrowheads="1"/>
          </p:cNvSpPr>
          <p:nvPr>
            <p:ph type="sldNum" sz="quarter" idx="3"/>
          </p:nvPr>
        </p:nvSpPr>
        <p:spPr bwMode="auto">
          <a:xfrm>
            <a:off x="3929063" y="8772525"/>
            <a:ext cx="3005137" cy="460375"/>
          </a:xfrm>
          <a:prstGeom prst="rect">
            <a:avLst/>
          </a:prstGeom>
          <a:noFill/>
          <a:ln w="9525">
            <a:noFill/>
            <a:miter lim="800000"/>
            <a:headEnd/>
            <a:tailEnd/>
          </a:ln>
          <a:effectLst/>
        </p:spPr>
        <p:txBody>
          <a:bodyPr vert="horz" wrap="square" lIns="92366" tIns="46182" rIns="92366" bIns="46182" numCol="1" anchor="b" anchorCtr="0" compatLnSpc="1">
            <a:prstTxWarp prst="textNoShape">
              <a:avLst/>
            </a:prstTxWarp>
          </a:bodyPr>
          <a:lstStyle>
            <a:lvl1pPr algn="r" defTabSz="925413">
              <a:defRPr sz="1200"/>
            </a:lvl1pPr>
          </a:lstStyle>
          <a:p>
            <a:pPr>
              <a:defRPr/>
            </a:pPr>
            <a:fld id="{CA85EBD1-8360-4971-AB02-806C1BB79AB5}" type="slidenum">
              <a:rPr lang="en-US"/>
              <a:pPr>
                <a:defRPr/>
              </a:pPr>
              <a:t>‹#›</a:t>
            </a:fld>
            <a:endParaRPr lang="en-US"/>
          </a:p>
        </p:txBody>
      </p:sp>
    </p:spTree>
    <p:extLst>
      <p:ext uri="{BB962C8B-B14F-4D97-AF65-F5344CB8AC3E}">
        <p14:creationId xmlns:p14="http://schemas.microsoft.com/office/powerpoint/2010/main" val="2877066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lvl1pPr defTabSz="917421" eaLnBrk="1" hangingPunct="1">
              <a:defRPr sz="1200"/>
            </a:lvl1pPr>
          </a:lstStyle>
          <a:p>
            <a:pPr>
              <a:defRPr/>
            </a:pPr>
            <a:endParaRPr lang="en-US"/>
          </a:p>
        </p:txBody>
      </p:sp>
      <p:sp>
        <p:nvSpPr>
          <p:cNvPr id="106499"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lvl1pPr algn="r" defTabSz="917421" eaLnBrk="1" hangingPunct="1">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60463" y="693738"/>
            <a:ext cx="4614862" cy="3460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693738" y="4386263"/>
            <a:ext cx="5546725" cy="4152900"/>
          </a:xfrm>
          <a:prstGeom prst="rect">
            <a:avLst/>
          </a:prstGeom>
          <a:noFill/>
          <a:ln w="9525">
            <a:noFill/>
            <a:miter lim="800000"/>
            <a:headEnd/>
            <a:tailEnd/>
          </a:ln>
          <a:effectLst/>
        </p:spPr>
        <p:txBody>
          <a:bodyPr vert="horz" wrap="square" lIns="91496" tIns="45749" rIns="91496" bIns="457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6502" name="Rectangle 6"/>
          <p:cNvSpPr>
            <a:spLocks noGrp="1" noChangeArrowheads="1"/>
          </p:cNvSpPr>
          <p:nvPr>
            <p:ph type="ftr" sz="quarter" idx="4"/>
          </p:nvPr>
        </p:nvSpPr>
        <p:spPr bwMode="auto">
          <a:xfrm>
            <a:off x="0" y="8770938"/>
            <a:ext cx="3005138" cy="460375"/>
          </a:xfrm>
          <a:prstGeom prst="rect">
            <a:avLst/>
          </a:prstGeom>
          <a:noFill/>
          <a:ln w="9525">
            <a:noFill/>
            <a:miter lim="800000"/>
            <a:headEnd/>
            <a:tailEnd/>
          </a:ln>
          <a:effectLst/>
        </p:spPr>
        <p:txBody>
          <a:bodyPr vert="horz" wrap="square" lIns="91496" tIns="45749" rIns="91496" bIns="45749" numCol="1" anchor="b" anchorCtr="0" compatLnSpc="1">
            <a:prstTxWarp prst="textNoShape">
              <a:avLst/>
            </a:prstTxWarp>
          </a:bodyPr>
          <a:lstStyle>
            <a:lvl1pPr defTabSz="917421" eaLnBrk="1" hangingPunct="1">
              <a:defRPr sz="1200"/>
            </a:lvl1pPr>
          </a:lstStyle>
          <a:p>
            <a:pPr>
              <a:defRPr/>
            </a:pPr>
            <a:endParaRPr lang="en-US"/>
          </a:p>
        </p:txBody>
      </p:sp>
      <p:sp>
        <p:nvSpPr>
          <p:cNvPr id="106503" name="Rectangle 7"/>
          <p:cNvSpPr>
            <a:spLocks noGrp="1" noChangeArrowheads="1"/>
          </p:cNvSpPr>
          <p:nvPr>
            <p:ph type="sldNum" sz="quarter" idx="5"/>
          </p:nvPr>
        </p:nvSpPr>
        <p:spPr bwMode="auto">
          <a:xfrm>
            <a:off x="3927475" y="8770938"/>
            <a:ext cx="3005138" cy="460375"/>
          </a:xfrm>
          <a:prstGeom prst="rect">
            <a:avLst/>
          </a:prstGeom>
          <a:noFill/>
          <a:ln w="9525">
            <a:noFill/>
            <a:miter lim="800000"/>
            <a:headEnd/>
            <a:tailEnd/>
          </a:ln>
          <a:effectLst/>
        </p:spPr>
        <p:txBody>
          <a:bodyPr vert="horz" wrap="square" lIns="91496" tIns="45749" rIns="91496" bIns="45749" numCol="1" anchor="b" anchorCtr="0" compatLnSpc="1">
            <a:prstTxWarp prst="textNoShape">
              <a:avLst/>
            </a:prstTxWarp>
          </a:bodyPr>
          <a:lstStyle>
            <a:lvl1pPr algn="r" defTabSz="917421" eaLnBrk="1" hangingPunct="1">
              <a:defRPr sz="1200"/>
            </a:lvl1pPr>
          </a:lstStyle>
          <a:p>
            <a:pPr>
              <a:defRPr/>
            </a:pPr>
            <a:fld id="{1173D4E6-5411-4646-A04A-D6E513EF5E48}" type="slidenum">
              <a:rPr lang="en-US"/>
              <a:pPr>
                <a:defRPr/>
              </a:pPr>
              <a:t>‹#›</a:t>
            </a:fld>
            <a:endParaRPr lang="en-US"/>
          </a:p>
        </p:txBody>
      </p:sp>
    </p:spTree>
    <p:extLst>
      <p:ext uri="{BB962C8B-B14F-4D97-AF65-F5344CB8AC3E}">
        <p14:creationId xmlns:p14="http://schemas.microsoft.com/office/powerpoint/2010/main" val="37338502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Arial" charset="0"/>
              </a:defRPr>
            </a:lvl1pPr>
            <a:lvl2pPr marL="742950" indent="-285750" defTabSz="915988">
              <a:defRPr>
                <a:solidFill>
                  <a:schemeClr val="tx1"/>
                </a:solidFill>
                <a:latin typeface="Arial" charset="0"/>
              </a:defRPr>
            </a:lvl2pPr>
            <a:lvl3pPr marL="1143000" indent="-228600" defTabSz="915988">
              <a:defRPr>
                <a:solidFill>
                  <a:schemeClr val="tx1"/>
                </a:solidFill>
                <a:latin typeface="Arial" charset="0"/>
              </a:defRPr>
            </a:lvl3pPr>
            <a:lvl4pPr marL="1600200" indent="-228600" defTabSz="915988">
              <a:defRPr>
                <a:solidFill>
                  <a:schemeClr val="tx1"/>
                </a:solidFill>
                <a:latin typeface="Arial" charset="0"/>
              </a:defRPr>
            </a:lvl4pPr>
            <a:lvl5pPr marL="2057400" indent="-228600" defTabSz="915988">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fld id="{37F4F334-556E-4FE3-A398-279AE2827AE8}" type="slidenum">
              <a:rPr lang="en-US" smtClean="0"/>
              <a:pPr/>
              <a:t>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2136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a:defRPr>
                <a:solidFill>
                  <a:schemeClr val="tx1"/>
                </a:solidFill>
                <a:latin typeface="Arial" charset="0"/>
              </a:defRPr>
            </a:lvl1pPr>
            <a:lvl2pPr marL="742950" indent="-285750" defTabSz="915988">
              <a:defRPr>
                <a:solidFill>
                  <a:schemeClr val="tx1"/>
                </a:solidFill>
                <a:latin typeface="Arial" charset="0"/>
              </a:defRPr>
            </a:lvl2pPr>
            <a:lvl3pPr marL="1143000" indent="-228600" defTabSz="915988">
              <a:defRPr>
                <a:solidFill>
                  <a:schemeClr val="tx1"/>
                </a:solidFill>
                <a:latin typeface="Arial" charset="0"/>
              </a:defRPr>
            </a:lvl3pPr>
            <a:lvl4pPr marL="1600200" indent="-228600" defTabSz="915988">
              <a:defRPr>
                <a:solidFill>
                  <a:schemeClr val="tx1"/>
                </a:solidFill>
                <a:latin typeface="Arial" charset="0"/>
              </a:defRPr>
            </a:lvl4pPr>
            <a:lvl5pPr marL="2057400" indent="-228600" defTabSz="915988">
              <a:defRPr>
                <a:solidFill>
                  <a:schemeClr val="tx1"/>
                </a:solidFill>
                <a:latin typeface="Arial" charset="0"/>
              </a:defRPr>
            </a:lvl5pPr>
            <a:lvl6pPr marL="2514600" indent="-228600" defTabSz="915988" eaLnBrk="0" fontAlgn="base" hangingPunct="0">
              <a:spcBef>
                <a:spcPct val="0"/>
              </a:spcBef>
              <a:spcAft>
                <a:spcPct val="0"/>
              </a:spcAft>
              <a:defRPr>
                <a:solidFill>
                  <a:schemeClr val="tx1"/>
                </a:solidFill>
                <a:latin typeface="Arial" charset="0"/>
              </a:defRPr>
            </a:lvl6pPr>
            <a:lvl7pPr marL="2971800" indent="-228600" defTabSz="915988" eaLnBrk="0" fontAlgn="base" hangingPunct="0">
              <a:spcBef>
                <a:spcPct val="0"/>
              </a:spcBef>
              <a:spcAft>
                <a:spcPct val="0"/>
              </a:spcAft>
              <a:defRPr>
                <a:solidFill>
                  <a:schemeClr val="tx1"/>
                </a:solidFill>
                <a:latin typeface="Arial" charset="0"/>
              </a:defRPr>
            </a:lvl7pPr>
            <a:lvl8pPr marL="3429000" indent="-228600" defTabSz="915988" eaLnBrk="0" fontAlgn="base" hangingPunct="0">
              <a:spcBef>
                <a:spcPct val="0"/>
              </a:spcBef>
              <a:spcAft>
                <a:spcPct val="0"/>
              </a:spcAft>
              <a:defRPr>
                <a:solidFill>
                  <a:schemeClr val="tx1"/>
                </a:solidFill>
                <a:latin typeface="Arial" charset="0"/>
              </a:defRPr>
            </a:lvl8pPr>
            <a:lvl9pPr marL="3886200" indent="-228600" defTabSz="915988" eaLnBrk="0" fontAlgn="base" hangingPunct="0">
              <a:spcBef>
                <a:spcPct val="0"/>
              </a:spcBef>
              <a:spcAft>
                <a:spcPct val="0"/>
              </a:spcAft>
              <a:defRPr>
                <a:solidFill>
                  <a:schemeClr val="tx1"/>
                </a:solidFill>
                <a:latin typeface="Arial" charset="0"/>
              </a:defRPr>
            </a:lvl9pPr>
          </a:lstStyle>
          <a:p>
            <a:fld id="{861BEF42-4645-4ED6-BA54-3B55A4D2BC4B}" type="slidenum">
              <a:rPr lang="en-US" smtClean="0"/>
              <a:pPr/>
              <a:t>2</a:t>
            </a:fld>
            <a:endParaRPr lang="en-US"/>
          </a:p>
        </p:txBody>
      </p:sp>
    </p:spTree>
    <p:extLst>
      <p:ext uri="{BB962C8B-B14F-4D97-AF65-F5344CB8AC3E}">
        <p14:creationId xmlns:p14="http://schemas.microsoft.com/office/powerpoint/2010/main" val="3326246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Depending</a:t>
            </a:r>
            <a:r>
              <a:rPr lang="en-US" baseline="0" dirty="0" smtClean="0"/>
              <a:t> on method, the filtering can be different. Overall each method can be summarized with a regression to the mean of the data, and using AASHTO guidelines to remove any outlier information. </a:t>
            </a:r>
            <a:endParaRPr lang="en-US" dirty="0"/>
          </a:p>
        </p:txBody>
      </p:sp>
      <p:sp>
        <p:nvSpPr>
          <p:cNvPr id="4" name="Slide Number Placeholder 3"/>
          <p:cNvSpPr>
            <a:spLocks noGrp="1"/>
          </p:cNvSpPr>
          <p:nvPr>
            <p:ph type="sldNum" sz="quarter" idx="10"/>
          </p:nvPr>
        </p:nvSpPr>
        <p:spPr/>
        <p:txBody>
          <a:bodyPr/>
          <a:lstStyle/>
          <a:p>
            <a:pPr>
              <a:defRPr/>
            </a:pPr>
            <a:fld id="{1173D4E6-5411-4646-A04A-D6E513EF5E48}" type="slidenum">
              <a:rPr lang="en-US" smtClean="0"/>
              <a:pPr>
                <a:defRPr/>
              </a:pPr>
              <a:t>7</a:t>
            </a:fld>
            <a:endParaRPr lang="en-US"/>
          </a:p>
        </p:txBody>
      </p:sp>
    </p:spTree>
    <p:extLst>
      <p:ext uri="{BB962C8B-B14F-4D97-AF65-F5344CB8AC3E}">
        <p14:creationId xmlns:p14="http://schemas.microsoft.com/office/powerpoint/2010/main" val="3346575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7"/>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5" name="Rectangle 1028"/>
          <p:cNvSpPr>
            <a:spLocks noChangeArrowheads="1"/>
          </p:cNvSpPr>
          <p:nvPr/>
        </p:nvSpPr>
        <p:spPr bwMode="hidden">
          <a:xfrm>
            <a:off x="1716088" y="928688"/>
            <a:ext cx="7427912" cy="19065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6" name="Rectangle 1031"/>
          <p:cNvSpPr>
            <a:spLocks noChangeArrowheads="1"/>
          </p:cNvSpPr>
          <p:nvPr/>
        </p:nvSpPr>
        <p:spPr bwMode="auto">
          <a:xfrm>
            <a:off x="1716088" y="928688"/>
            <a:ext cx="574675"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7" name="Rectangle 1032"/>
          <p:cNvSpPr>
            <a:spLocks noChangeArrowheads="1"/>
          </p:cNvSpPr>
          <p:nvPr/>
        </p:nvSpPr>
        <p:spPr bwMode="auto">
          <a:xfrm>
            <a:off x="2281238" y="304800"/>
            <a:ext cx="585787" cy="6350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8" name="Rectangle 1034"/>
          <p:cNvSpPr>
            <a:spLocks noChangeArrowheads="1"/>
          </p:cNvSpPr>
          <p:nvPr/>
        </p:nvSpPr>
        <p:spPr bwMode="auto">
          <a:xfrm>
            <a:off x="2281238" y="928688"/>
            <a:ext cx="585787" cy="642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9" name="Rectangle 1035"/>
          <p:cNvSpPr>
            <a:spLocks noChangeArrowheads="1"/>
          </p:cNvSpPr>
          <p:nvPr/>
        </p:nvSpPr>
        <p:spPr bwMode="auto">
          <a:xfrm>
            <a:off x="1141413" y="1562100"/>
            <a:ext cx="584200"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 name="Rectangle 1036"/>
          <p:cNvSpPr>
            <a:spLocks noChangeArrowheads="1"/>
          </p:cNvSpPr>
          <p:nvPr/>
        </p:nvSpPr>
        <p:spPr bwMode="auto">
          <a:xfrm>
            <a:off x="0" y="1562100"/>
            <a:ext cx="582613" cy="6334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1" name="Rectangle 1037"/>
          <p:cNvSpPr>
            <a:spLocks noChangeArrowheads="1"/>
          </p:cNvSpPr>
          <p:nvPr/>
        </p:nvSpPr>
        <p:spPr bwMode="auto">
          <a:xfrm>
            <a:off x="1716088" y="1562100"/>
            <a:ext cx="574675" cy="63341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2" name="Rectangle 1038"/>
          <p:cNvSpPr>
            <a:spLocks noChangeArrowheads="1"/>
          </p:cNvSpPr>
          <p:nvPr/>
        </p:nvSpPr>
        <p:spPr bwMode="auto">
          <a:xfrm>
            <a:off x="573088" y="2185988"/>
            <a:ext cx="576262"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3" name="Rectangle 1039"/>
          <p:cNvSpPr>
            <a:spLocks noChangeArrowheads="1"/>
          </p:cNvSpPr>
          <p:nvPr/>
        </p:nvSpPr>
        <p:spPr bwMode="auto">
          <a:xfrm>
            <a:off x="1141413" y="2185988"/>
            <a:ext cx="584200" cy="644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65555" name="Rectangle 1043"/>
          <p:cNvSpPr>
            <a:spLocks noGrp="1" noChangeArrowheads="1"/>
          </p:cNvSpPr>
          <p:nvPr>
            <p:ph type="ctrTitle"/>
          </p:nvPr>
        </p:nvSpPr>
        <p:spPr>
          <a:xfrm>
            <a:off x="2971800" y="838200"/>
            <a:ext cx="6019800" cy="2209800"/>
          </a:xfrm>
        </p:spPr>
        <p:txBody>
          <a:bodyPr/>
          <a:lstStyle>
            <a:lvl1pPr>
              <a:defRPr sz="5000">
                <a:solidFill>
                  <a:srgbClr val="FFFFFF"/>
                </a:solidFill>
              </a:defRPr>
            </a:lvl1pPr>
          </a:lstStyle>
          <a:p>
            <a:r>
              <a:rPr lang="en-US"/>
              <a:t>Click to edit Master title style</a:t>
            </a:r>
          </a:p>
        </p:txBody>
      </p:sp>
      <p:sp>
        <p:nvSpPr>
          <p:cNvPr id="65556" name="Rectangle 1044"/>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4" name="Rectangle 1040"/>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5" name="Rectangle 1041"/>
          <p:cNvSpPr>
            <a:spLocks noGrp="1" noChangeArrowheads="1"/>
          </p:cNvSpPr>
          <p:nvPr>
            <p:ph type="ftr" sz="quarter" idx="11"/>
          </p:nvPr>
        </p:nvSpPr>
        <p:spPr/>
        <p:txBody>
          <a:bodyPr/>
          <a:lstStyle>
            <a:lvl1pPr>
              <a:defRPr/>
            </a:lvl1pPr>
          </a:lstStyle>
          <a:p>
            <a:pPr>
              <a:defRPr/>
            </a:pPr>
            <a:endParaRPr lang="en-US"/>
          </a:p>
        </p:txBody>
      </p:sp>
      <p:sp>
        <p:nvSpPr>
          <p:cNvPr id="16" name="Rectangle 1042"/>
          <p:cNvSpPr>
            <a:spLocks noGrp="1" noChangeArrowheads="1"/>
          </p:cNvSpPr>
          <p:nvPr>
            <p:ph type="sldNum" sz="quarter" idx="12"/>
          </p:nvPr>
        </p:nvSpPr>
        <p:spPr/>
        <p:txBody>
          <a:bodyPr/>
          <a:lstStyle>
            <a:lvl1pPr>
              <a:defRPr/>
            </a:lvl1pPr>
          </a:lstStyle>
          <a:p>
            <a:pPr>
              <a:defRPr/>
            </a:pPr>
            <a:fld id="{6C4D3585-D2A6-4128-ADA0-0329B4B7A0BA}" type="slidenum">
              <a:rPr lang="en-US"/>
              <a:pPr>
                <a:defRPr/>
              </a:pPr>
              <a:t>‹#›</a:t>
            </a:fld>
            <a:endParaRPr lang="en-US"/>
          </a:p>
        </p:txBody>
      </p:sp>
    </p:spTree>
    <p:extLst>
      <p:ext uri="{BB962C8B-B14F-4D97-AF65-F5344CB8AC3E}">
        <p14:creationId xmlns:p14="http://schemas.microsoft.com/office/powerpoint/2010/main" val="131488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55F0FEA-5051-40E9-BF22-0A088476A172}"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7527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25488"/>
            <a:ext cx="2057400" cy="5141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25488"/>
            <a:ext cx="6019800" cy="5141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93E46F5-3DE2-4DD4-897D-E01A1C46B30E}"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6552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62652FC9-B4A2-484B-A2FC-89D150CA4223}"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785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1DB8405-CAD0-4332-8814-2D67A77C77F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7754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2B00CCF-1E86-4534-9860-77751E46F8C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4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38A6BA2E-7EA9-4BDF-8C47-CC4E3C95276F}"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1651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22DAAFE4-A776-4A3B-811A-E6AB9DDD8979}"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6639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E3AD07FE-25E9-4877-B316-D7491E1566E2}"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183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32DDA77-ACC2-42D0-96C2-0A03790ABA78}"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4177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E91B8510-43AE-483F-AD69-BB99859E4BBF}"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5047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p>
        </p:txBody>
      </p:sp>
      <p:sp>
        <p:nvSpPr>
          <p:cNvPr id="6451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5F3CB1D9-3B67-401B-99B8-8881CB77F92C}" type="slidenum">
              <a:rPr lang="en-US"/>
              <a:pPr>
                <a:defRPr/>
              </a:pPr>
              <a:t>‹#›</a:t>
            </a:fld>
            <a:endParaRPr lang="en-US"/>
          </a:p>
        </p:txBody>
      </p:sp>
      <p:sp>
        <p:nvSpPr>
          <p:cNvPr id="1028" name="Rectangle 5"/>
          <p:cNvSpPr>
            <a:spLocks noChangeArrowheads="1"/>
          </p:cNvSpPr>
          <p:nvPr/>
        </p:nvSpPr>
        <p:spPr bwMode="auto">
          <a:xfrm>
            <a:off x="0" y="0"/>
            <a:ext cx="285750" cy="685800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lang="en-US" sz="2400">
              <a:latin typeface="Times New Roman" pitchFamily="18" charset="0"/>
            </a:endParaRPr>
          </a:p>
        </p:txBody>
      </p:sp>
      <p:sp>
        <p:nvSpPr>
          <p:cNvPr id="1029" name="Rectangle 6"/>
          <p:cNvSpPr>
            <a:spLocks noChangeArrowheads="1"/>
          </p:cNvSpPr>
          <p:nvPr/>
        </p:nvSpPr>
        <p:spPr bwMode="auto">
          <a:xfrm>
            <a:off x="412750" y="222250"/>
            <a:ext cx="8731250" cy="27146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0" name="Rectangle 7"/>
          <p:cNvSpPr>
            <a:spLocks noChangeArrowheads="1"/>
          </p:cNvSpPr>
          <p:nvPr/>
        </p:nvSpPr>
        <p:spPr bwMode="auto">
          <a:xfrm>
            <a:off x="409575" y="222250"/>
            <a:ext cx="138113" cy="1397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1" name="Rectangle 8"/>
          <p:cNvSpPr>
            <a:spLocks noChangeArrowheads="1"/>
          </p:cNvSpPr>
          <p:nvPr/>
        </p:nvSpPr>
        <p:spPr bwMode="auto">
          <a:xfrm>
            <a:off x="547688" y="88900"/>
            <a:ext cx="139700" cy="136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2" name="Rectangle 9"/>
          <p:cNvSpPr>
            <a:spLocks noChangeArrowheads="1"/>
          </p:cNvSpPr>
          <p:nvPr/>
        </p:nvSpPr>
        <p:spPr bwMode="auto">
          <a:xfrm>
            <a:off x="547688" y="222250"/>
            <a:ext cx="139700" cy="1397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3" name="Rectangle 10"/>
          <p:cNvSpPr>
            <a:spLocks noChangeArrowheads="1"/>
          </p:cNvSpPr>
          <p:nvPr/>
        </p:nvSpPr>
        <p:spPr bwMode="auto">
          <a:xfrm>
            <a:off x="274638" y="360363"/>
            <a:ext cx="136525" cy="136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hlink"/>
              </a:solidFill>
            </a:endParaRPr>
          </a:p>
        </p:txBody>
      </p:sp>
      <p:sp>
        <p:nvSpPr>
          <p:cNvPr id="1034" name="Rectangle 11"/>
          <p:cNvSpPr>
            <a:spLocks noChangeArrowheads="1"/>
          </p:cNvSpPr>
          <p:nvPr/>
        </p:nvSpPr>
        <p:spPr bwMode="auto">
          <a:xfrm>
            <a:off x="131763" y="223838"/>
            <a:ext cx="141287" cy="1365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2400">
              <a:latin typeface="Times New Roman" pitchFamily="18" charset="0"/>
            </a:endParaRPr>
          </a:p>
        </p:txBody>
      </p:sp>
      <p:sp>
        <p:nvSpPr>
          <p:cNvPr id="1035" name="Rectangle 12"/>
          <p:cNvSpPr>
            <a:spLocks noChangeArrowheads="1"/>
          </p:cNvSpPr>
          <p:nvPr/>
        </p:nvSpPr>
        <p:spPr bwMode="auto">
          <a:xfrm>
            <a:off x="409575" y="357188"/>
            <a:ext cx="138113" cy="1365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6" name="Rectangle 13"/>
          <p:cNvSpPr>
            <a:spLocks noChangeArrowheads="1"/>
          </p:cNvSpPr>
          <p:nvPr/>
        </p:nvSpPr>
        <p:spPr bwMode="auto">
          <a:xfrm>
            <a:off x="274638" y="493713"/>
            <a:ext cx="136525" cy="1349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solidFill>
                <a:schemeClr val="accent2"/>
              </a:solidFill>
            </a:endParaRPr>
          </a:p>
        </p:txBody>
      </p:sp>
      <p:sp>
        <p:nvSpPr>
          <p:cNvPr id="1037" name="Rectangle 14"/>
          <p:cNvSpPr>
            <a:spLocks noGrp="1" noChangeArrowheads="1"/>
          </p:cNvSpPr>
          <p:nvPr>
            <p:ph type="title"/>
          </p:nvPr>
        </p:nvSpPr>
        <p:spPr bwMode="auto">
          <a:xfrm>
            <a:off x="457200" y="576263"/>
            <a:ext cx="82296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2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64529" name="Text Box 17"/>
          <p:cNvSpPr txBox="1">
            <a:spLocks noChangeArrowheads="1"/>
          </p:cNvSpPr>
          <p:nvPr userDrawn="1"/>
        </p:nvSpPr>
        <p:spPr bwMode="auto">
          <a:xfrm>
            <a:off x="5791200" y="179388"/>
            <a:ext cx="3276600" cy="336550"/>
          </a:xfrm>
          <a:prstGeom prst="rect">
            <a:avLst/>
          </a:prstGeom>
          <a:noFill/>
          <a:ln w="9525">
            <a:noFill/>
            <a:miter lim="800000"/>
            <a:headEnd/>
            <a:tailEnd/>
          </a:ln>
          <a:effectLst/>
        </p:spPr>
        <p:txBody>
          <a:bodyPr>
            <a:spAutoFit/>
          </a:bodyPr>
          <a:lstStyle/>
          <a:p>
            <a:pPr>
              <a:spcBef>
                <a:spcPct val="50000"/>
              </a:spcBef>
              <a:defRPr/>
            </a:pPr>
            <a:r>
              <a:rPr lang="en-US" sz="1600" i="1">
                <a:solidFill>
                  <a:schemeClr val="bg2"/>
                </a:solidFill>
                <a:effectLst>
                  <a:outerShdw blurRad="38100" dist="38100" dir="2700000" algn="tl">
                    <a:srgbClr val="C0C0C0"/>
                  </a:outerShdw>
                </a:effectLst>
              </a:rPr>
              <a:t>Midwest Roadside Safety Facility</a:t>
            </a:r>
          </a:p>
        </p:txBody>
      </p:sp>
      <p:pic>
        <p:nvPicPr>
          <p:cNvPr id="1041" name="Picture 20" descr="Logo For Powerpoint"/>
          <p:cNvPicPr>
            <a:picLocks noChangeAspect="1" noChangeArrowheads="1"/>
          </p:cNvPicPr>
          <p:nvPr userDrawn="1"/>
        </p:nvPicPr>
        <p:blipFill>
          <a:blip r:embed="rId13">
            <a:clrChange>
              <a:clrFrom>
                <a:srgbClr val="00FF00"/>
              </a:clrFrom>
              <a:clrTo>
                <a:srgbClr val="00FF00">
                  <a:alpha val="0"/>
                </a:srgbClr>
              </a:clrTo>
            </a:clrChange>
            <a:extLst>
              <a:ext uri="{28A0092B-C50C-407E-A947-70E740481C1C}">
                <a14:useLocalDpi xmlns:a14="http://schemas.microsoft.com/office/drawing/2010/main" val="0"/>
              </a:ext>
            </a:extLst>
          </a:blip>
          <a:srcRect/>
          <a:stretch>
            <a:fillRect/>
          </a:stretch>
        </p:blipFill>
        <p:spPr bwMode="auto">
          <a:xfrm>
            <a:off x="823913" y="15875"/>
            <a:ext cx="22844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2" name="Line 24"/>
          <p:cNvSpPr>
            <a:spLocks noChangeShapeType="1"/>
          </p:cNvSpPr>
          <p:nvPr userDrawn="1"/>
        </p:nvSpPr>
        <p:spPr bwMode="auto">
          <a:xfrm>
            <a:off x="466725" y="1339850"/>
            <a:ext cx="82296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2"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Book Antiqua" pitchFamily="18" charset="0"/>
        </a:defRPr>
      </a:lvl6pPr>
      <a:lvl7pPr marL="914400" algn="l" rtl="0" fontAlgn="base">
        <a:spcBef>
          <a:spcPct val="0"/>
        </a:spcBef>
        <a:spcAft>
          <a:spcPct val="0"/>
        </a:spcAft>
        <a:defRPr sz="4400">
          <a:solidFill>
            <a:schemeClr val="tx1"/>
          </a:solidFill>
          <a:latin typeface="Book Antiqua" pitchFamily="18" charset="0"/>
        </a:defRPr>
      </a:lvl7pPr>
      <a:lvl8pPr marL="1371600" algn="l" rtl="0" fontAlgn="base">
        <a:spcBef>
          <a:spcPct val="0"/>
        </a:spcBef>
        <a:spcAft>
          <a:spcPct val="0"/>
        </a:spcAft>
        <a:defRPr sz="4400">
          <a:solidFill>
            <a:schemeClr val="tx1"/>
          </a:solidFill>
          <a:latin typeface="Book Antiqua" pitchFamily="18" charset="0"/>
        </a:defRPr>
      </a:lvl8pPr>
      <a:lvl9pPr marL="1828800" algn="l" rtl="0" fontAlgn="base">
        <a:spcBef>
          <a:spcPct val="0"/>
        </a:spcBef>
        <a:spcAft>
          <a:spcPct val="0"/>
        </a:spcAft>
        <a:defRPr sz="4400">
          <a:solidFill>
            <a:schemeClr val="tx1"/>
          </a:solidFill>
          <a:latin typeface="Book Antiqua"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bg2"/>
        </a:buClr>
        <a:buSzPct val="40000"/>
        <a:buFont typeface="Wingdings" pitchFamily="2" charset="2"/>
        <a:buChar char="n"/>
        <a:defRPr sz="2400">
          <a:solidFill>
            <a:schemeClr val="tx1"/>
          </a:solidFill>
          <a:latin typeface="Arial" charset="0"/>
        </a:defRPr>
      </a:lvl3pPr>
      <a:lvl4pPr marL="1600200" indent="-228600" algn="l" rtl="0" eaLnBrk="0" fontAlgn="base" hangingPunct="0">
        <a:spcBef>
          <a:spcPct val="20000"/>
        </a:spcBef>
        <a:spcAft>
          <a:spcPct val="0"/>
        </a:spcAft>
        <a:buClr>
          <a:schemeClr val="accent2"/>
        </a:buClr>
        <a:buSzPct val="40000"/>
        <a:buFont typeface="Wingdings" pitchFamily="2" charset="2"/>
        <a:buChar char="¨"/>
        <a:defRPr sz="2000">
          <a:solidFill>
            <a:schemeClr val="tx1"/>
          </a:solidFill>
          <a:latin typeface="Arial" charset="0"/>
        </a:defRPr>
      </a:lvl4pPr>
      <a:lvl5pPr marL="2057400" indent="-228600" algn="l" rtl="0" eaLnBrk="0" fontAlgn="base" hangingPunct="0">
        <a:spcBef>
          <a:spcPct val="20000"/>
        </a:spcBef>
        <a:spcAft>
          <a:spcPct val="0"/>
        </a:spcAft>
        <a:buClr>
          <a:schemeClr val="bg2"/>
        </a:buClr>
        <a:buSzPct val="30000"/>
        <a:buFont typeface="Wingdings" pitchFamily="2" charset="2"/>
        <a:buChar char="§"/>
        <a:defRPr sz="2000">
          <a:solidFill>
            <a:schemeClr val="tx1"/>
          </a:solidFill>
          <a:latin typeface="Arial" charset="0"/>
        </a:defRPr>
      </a:lvl5pPr>
      <a:lvl6pPr marL="25146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6pPr>
      <a:lvl7pPr marL="29718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7pPr>
      <a:lvl8pPr marL="34290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8pPr>
      <a:lvl9pPr marL="3886200" indent="-228600" algn="l" rtl="0" fontAlgn="base">
        <a:spcBef>
          <a:spcPct val="20000"/>
        </a:spcBef>
        <a:spcAft>
          <a:spcPct val="0"/>
        </a:spcAft>
        <a:buClr>
          <a:schemeClr val="bg2"/>
        </a:buClr>
        <a:buSzPct val="30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349500" y="979488"/>
            <a:ext cx="6583363" cy="1830387"/>
          </a:xfrm>
        </p:spPr>
        <p:txBody>
          <a:bodyPr/>
          <a:lstStyle/>
          <a:p>
            <a:pPr algn="ctr" eaLnBrk="1" hangingPunct="1"/>
            <a:r>
              <a:rPr lang="en-US" sz="4400" dirty="0"/>
              <a:t>Program of Studies</a:t>
            </a:r>
            <a:br>
              <a:rPr lang="en-US" sz="4400" dirty="0"/>
            </a:br>
            <a:r>
              <a:rPr lang="en-US" sz="4400" dirty="0"/>
              <a:t>Meeting: Research Intro</a:t>
            </a:r>
          </a:p>
        </p:txBody>
      </p:sp>
      <p:sp>
        <p:nvSpPr>
          <p:cNvPr id="3075" name="Rectangle 3"/>
          <p:cNvSpPr>
            <a:spLocks noGrp="1" noChangeArrowheads="1"/>
          </p:cNvSpPr>
          <p:nvPr>
            <p:ph type="subTitle" idx="1"/>
          </p:nvPr>
        </p:nvSpPr>
        <p:spPr>
          <a:xfrm>
            <a:off x="679450" y="3087688"/>
            <a:ext cx="7718425" cy="3495675"/>
          </a:xfrm>
        </p:spPr>
        <p:txBody>
          <a:bodyPr/>
          <a:lstStyle/>
          <a:p>
            <a:pPr eaLnBrk="1" hangingPunct="1">
              <a:lnSpc>
                <a:spcPct val="80000"/>
              </a:lnSpc>
            </a:pPr>
            <a:r>
              <a:rPr lang="en-US" sz="2800" b="1" dirty="0"/>
              <a:t>Ricardo Jacome</a:t>
            </a:r>
            <a:endParaRPr lang="en-US" sz="2400" dirty="0"/>
          </a:p>
          <a:p>
            <a:pPr eaLnBrk="1" hangingPunct="1">
              <a:lnSpc>
                <a:spcPct val="80000"/>
              </a:lnSpc>
            </a:pPr>
            <a:r>
              <a:rPr lang="en-US" sz="2400" dirty="0"/>
              <a:t>Midwest Roadside Safety Facility </a:t>
            </a:r>
          </a:p>
          <a:p>
            <a:pPr eaLnBrk="1" hangingPunct="1">
              <a:lnSpc>
                <a:spcPct val="80000"/>
              </a:lnSpc>
            </a:pPr>
            <a:r>
              <a:rPr lang="en-US" sz="2400" dirty="0"/>
              <a:t>University of Nebraska-Lincoln</a:t>
            </a:r>
          </a:p>
          <a:p>
            <a:pPr eaLnBrk="1" hangingPunct="1">
              <a:lnSpc>
                <a:spcPct val="80000"/>
              </a:lnSpc>
            </a:pPr>
            <a:endParaRPr lang="en-US" sz="2400" dirty="0"/>
          </a:p>
          <a:p>
            <a:pPr eaLnBrk="1" hangingPunct="1">
              <a:lnSpc>
                <a:spcPct val="80000"/>
              </a:lnSpc>
            </a:pPr>
            <a:r>
              <a:rPr lang="en-US" sz="2400" dirty="0"/>
              <a:t>03/13/2020</a:t>
            </a:r>
          </a:p>
          <a:p>
            <a:pPr eaLnBrk="1" hangingPunct="1">
              <a:lnSpc>
                <a:spcPct val="80000"/>
              </a:lnSpc>
            </a:pPr>
            <a:endParaRPr lang="en-US" sz="2800" dirty="0"/>
          </a:p>
        </p:txBody>
      </p:sp>
      <p:pic>
        <p:nvPicPr>
          <p:cNvPr id="3076" name="Picture 4" descr="Logo For Powerpoint"/>
          <p:cNvPicPr>
            <a:picLocks noChangeAspect="1" noChangeArrowheads="1"/>
          </p:cNvPicPr>
          <p:nvPr/>
        </p:nvPicPr>
        <p:blipFill>
          <a:blip r:embed="rId3">
            <a:clrChange>
              <a:clrFrom>
                <a:srgbClr val="00FF00"/>
              </a:clrFrom>
              <a:clrTo>
                <a:srgbClr val="00FF00">
                  <a:alpha val="0"/>
                </a:srgbClr>
              </a:clrTo>
            </a:clrChange>
            <a:extLst>
              <a:ext uri="{28A0092B-C50C-407E-A947-70E740481C1C}">
                <a14:useLocalDpi xmlns:a14="http://schemas.microsoft.com/office/drawing/2010/main" val="0"/>
              </a:ext>
            </a:extLst>
          </a:blip>
          <a:srcRect/>
          <a:stretch>
            <a:fillRect/>
          </a:stretch>
        </p:blipFill>
        <p:spPr bwMode="auto">
          <a:xfrm>
            <a:off x="4759325" y="5387975"/>
            <a:ext cx="3983038"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6C4D3585-D2A6-4128-ADA0-0329B4B7A0BA}" type="slidenum">
              <a:rPr lang="en-US" smtClean="0"/>
              <a:pPr>
                <a:defRPr/>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of Studies</a:t>
            </a:r>
            <a:endParaRPr lang="en-US" dirty="0"/>
          </a:p>
        </p:txBody>
      </p:sp>
      <p:pic>
        <p:nvPicPr>
          <p:cNvPr id="5" name="Content Placeholder 4"/>
          <p:cNvPicPr>
            <a:picLocks noGrp="1" noChangeAspect="1"/>
          </p:cNvPicPr>
          <p:nvPr>
            <p:ph idx="1"/>
          </p:nvPr>
        </p:nvPicPr>
        <p:blipFill rotWithShape="1">
          <a:blip r:embed="rId2"/>
          <a:srcRect l="15890" b="13431"/>
          <a:stretch/>
        </p:blipFill>
        <p:spPr>
          <a:xfrm>
            <a:off x="1990166" y="1400175"/>
            <a:ext cx="4948516" cy="4759699"/>
          </a:xfrm>
          <a:prstGeom prst="rect">
            <a:avLst/>
          </a:prstGeom>
        </p:spPr>
      </p:pic>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10</a:t>
            </a:fld>
            <a:endParaRPr lang="en-US"/>
          </a:p>
        </p:txBody>
      </p:sp>
    </p:spTree>
    <p:extLst>
      <p:ext uri="{BB962C8B-B14F-4D97-AF65-F5344CB8AC3E}">
        <p14:creationId xmlns:p14="http://schemas.microsoft.com/office/powerpoint/2010/main" val="4009309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of Studies</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11</a:t>
            </a:fld>
            <a:endParaRPr lang="en-US"/>
          </a:p>
        </p:txBody>
      </p:sp>
      <p:pic>
        <p:nvPicPr>
          <p:cNvPr id="8" name="Content Placeholder 7"/>
          <p:cNvPicPr>
            <a:picLocks noGrp="1" noChangeAspect="1"/>
          </p:cNvPicPr>
          <p:nvPr>
            <p:ph idx="1"/>
          </p:nvPr>
        </p:nvPicPr>
        <p:blipFill>
          <a:blip r:embed="rId2"/>
          <a:stretch>
            <a:fillRect/>
          </a:stretch>
        </p:blipFill>
        <p:spPr>
          <a:xfrm>
            <a:off x="887785" y="2342309"/>
            <a:ext cx="7173226" cy="2471738"/>
          </a:xfrm>
          <a:prstGeom prst="rect">
            <a:avLst/>
          </a:prstGeom>
        </p:spPr>
      </p:pic>
    </p:spTree>
    <p:extLst>
      <p:ext uri="{BB962C8B-B14F-4D97-AF65-F5344CB8AC3E}">
        <p14:creationId xmlns:p14="http://schemas.microsoft.com/office/powerpoint/2010/main" val="2683820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66725" y="579438"/>
            <a:ext cx="8229600" cy="823912"/>
          </a:xfrm>
        </p:spPr>
        <p:txBody>
          <a:bodyPr/>
          <a:lstStyle/>
          <a:p>
            <a:pPr eaLnBrk="1" hangingPunct="1"/>
            <a:r>
              <a:rPr lang="en-US" sz="4000" dirty="0"/>
              <a:t>Research Overview</a:t>
            </a:r>
          </a:p>
        </p:txBody>
      </p:sp>
      <p:sp>
        <p:nvSpPr>
          <p:cNvPr id="4099" name="Content Placeholder 2"/>
          <p:cNvSpPr>
            <a:spLocks noGrp="1"/>
          </p:cNvSpPr>
          <p:nvPr>
            <p:ph idx="1"/>
          </p:nvPr>
        </p:nvSpPr>
        <p:spPr>
          <a:xfrm>
            <a:off x="457200" y="1495425"/>
            <a:ext cx="8229600" cy="5185791"/>
          </a:xfrm>
        </p:spPr>
        <p:txBody>
          <a:bodyPr/>
          <a:lstStyle/>
          <a:p>
            <a:pPr eaLnBrk="1" hangingPunct="1"/>
            <a:r>
              <a:rPr lang="en-US" dirty="0" smtClean="0"/>
              <a:t>On-Road </a:t>
            </a:r>
            <a:r>
              <a:rPr lang="en-US" dirty="0"/>
              <a:t>Coordinate Decomposition for Autonomous Vehicle (AV) Guidance</a:t>
            </a:r>
          </a:p>
          <a:p>
            <a:pPr lvl="1" eaLnBrk="1" hangingPunct="1"/>
            <a:r>
              <a:rPr lang="en-US" dirty="0"/>
              <a:t>Main Motivation:</a:t>
            </a:r>
          </a:p>
          <a:p>
            <a:pPr lvl="2" eaLnBrk="1" hangingPunct="1"/>
            <a:r>
              <a:rPr lang="en-US" dirty="0"/>
              <a:t>AV systems depend entirely on sensors for navigation</a:t>
            </a:r>
          </a:p>
          <a:p>
            <a:pPr lvl="2" eaLnBrk="1" hangingPunct="1"/>
            <a:r>
              <a:rPr lang="en-US" dirty="0"/>
              <a:t>There is a need to find alternative solutions for this problem</a:t>
            </a:r>
          </a:p>
          <a:p>
            <a:pPr lvl="1" eaLnBrk="1" hangingPunct="1"/>
            <a:r>
              <a:rPr lang="en-US" dirty="0"/>
              <a:t>General Objective: </a:t>
            </a:r>
          </a:p>
          <a:p>
            <a:pPr lvl="2" eaLnBrk="1" hangingPunct="1"/>
            <a:r>
              <a:rPr lang="en-US" dirty="0"/>
              <a:t>Provide a road profile for AVs to navigate on a road, independent of vehicle sensors </a:t>
            </a:r>
          </a:p>
        </p:txBody>
      </p:sp>
      <p:sp>
        <p:nvSpPr>
          <p:cNvPr id="2" name="Slide Number Placeholder 1"/>
          <p:cNvSpPr>
            <a:spLocks noGrp="1"/>
          </p:cNvSpPr>
          <p:nvPr>
            <p:ph type="sldNum" sz="quarter" idx="11"/>
          </p:nvPr>
        </p:nvSpPr>
        <p:spPr/>
        <p:txBody>
          <a:bodyPr/>
          <a:lstStyle/>
          <a:p>
            <a:pPr>
              <a:defRPr/>
            </a:pPr>
            <a:fld id="{62652FC9-B4A2-484B-A2FC-89D150CA4223}"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on AV’s</a:t>
            </a:r>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3</a:t>
            </a:fld>
            <a:endParaRPr lang="en-US"/>
          </a:p>
        </p:txBody>
      </p:sp>
      <p:sp>
        <p:nvSpPr>
          <p:cNvPr id="6" name="TextBox 5"/>
          <p:cNvSpPr txBox="1"/>
          <p:nvPr/>
        </p:nvSpPr>
        <p:spPr>
          <a:xfrm>
            <a:off x="3111351" y="1544797"/>
            <a:ext cx="2543769" cy="3416320"/>
          </a:xfrm>
          <a:prstGeom prst="rect">
            <a:avLst/>
          </a:prstGeom>
          <a:noFill/>
          <a:ln>
            <a:solidFill>
              <a:schemeClr val="tx1"/>
            </a:solidFill>
          </a:ln>
        </p:spPr>
        <p:txBody>
          <a:bodyPr wrap="square" rtlCol="0">
            <a:spAutoFit/>
          </a:bodyPr>
          <a:lstStyle/>
          <a:p>
            <a:r>
              <a:rPr lang="en-US" dirty="0" smtClean="0"/>
              <a:t>Vehicle Only</a:t>
            </a:r>
          </a:p>
          <a:p>
            <a:r>
              <a:rPr lang="en-US" dirty="0" smtClean="0"/>
              <a:t>Users: Automotive Companies, Research Institutions</a:t>
            </a:r>
          </a:p>
          <a:p>
            <a:endParaRPr lang="en-US" dirty="0" smtClean="0"/>
          </a:p>
          <a:p>
            <a:r>
              <a:rPr lang="en-US" dirty="0" smtClean="0"/>
              <a:t>Main Developments:</a:t>
            </a:r>
          </a:p>
          <a:p>
            <a:pPr marL="285750" indent="-285750">
              <a:buFont typeface="Arial" panose="020B0604020202020204" pitchFamily="34" charset="0"/>
              <a:buChar char="•"/>
            </a:pPr>
            <a:r>
              <a:rPr lang="en-US" dirty="0" smtClean="0"/>
              <a:t>Vehicle Sensors</a:t>
            </a:r>
          </a:p>
          <a:p>
            <a:pPr marL="285750" indent="-285750">
              <a:buFont typeface="Arial" panose="020B0604020202020204" pitchFamily="34" charset="0"/>
              <a:buChar char="•"/>
            </a:pPr>
            <a:r>
              <a:rPr lang="en-US" dirty="0" smtClean="0"/>
              <a:t>Dynamic Controllers</a:t>
            </a:r>
          </a:p>
          <a:p>
            <a:r>
              <a:rPr lang="en-US" dirty="0" smtClean="0"/>
              <a:t>Main Shortcuts:</a:t>
            </a:r>
          </a:p>
          <a:p>
            <a:pPr marL="285750" indent="-285750">
              <a:buFont typeface="Arial" panose="020B0604020202020204" pitchFamily="34" charset="0"/>
              <a:buChar char="•"/>
            </a:pPr>
            <a:r>
              <a:rPr lang="en-US" dirty="0" smtClean="0"/>
              <a:t>Highly sensitive to visible environment inputs  </a:t>
            </a:r>
          </a:p>
        </p:txBody>
      </p:sp>
      <p:sp>
        <p:nvSpPr>
          <p:cNvPr id="7" name="TextBox 6"/>
          <p:cNvSpPr txBox="1"/>
          <p:nvPr/>
        </p:nvSpPr>
        <p:spPr>
          <a:xfrm>
            <a:off x="5927464" y="1534954"/>
            <a:ext cx="2926080" cy="3970318"/>
          </a:xfrm>
          <a:prstGeom prst="rect">
            <a:avLst/>
          </a:prstGeom>
          <a:noFill/>
          <a:ln>
            <a:solidFill>
              <a:schemeClr val="tx1"/>
            </a:solidFill>
          </a:ln>
        </p:spPr>
        <p:txBody>
          <a:bodyPr wrap="square" rtlCol="0">
            <a:spAutoFit/>
          </a:bodyPr>
          <a:lstStyle/>
          <a:p>
            <a:r>
              <a:rPr lang="en-US" dirty="0" smtClean="0"/>
              <a:t>Hybrid Systems</a:t>
            </a:r>
          </a:p>
          <a:p>
            <a:r>
              <a:rPr lang="en-US" dirty="0" smtClean="0"/>
              <a:t>Main Developments:</a:t>
            </a:r>
          </a:p>
          <a:p>
            <a:r>
              <a:rPr lang="en-US" dirty="0" smtClean="0"/>
              <a:t>Infrastructure Communication Systems (V2I technology)</a:t>
            </a:r>
          </a:p>
          <a:p>
            <a:r>
              <a:rPr lang="en-US" dirty="0" smtClean="0"/>
              <a:t>Examples:</a:t>
            </a:r>
          </a:p>
          <a:p>
            <a:pPr marL="285750" indent="-285750">
              <a:buFont typeface="Arial" panose="020B0604020202020204" pitchFamily="34" charset="0"/>
              <a:buChar char="•"/>
            </a:pPr>
            <a:r>
              <a:rPr lang="en-US" dirty="0" smtClean="0"/>
              <a:t>Traffic Lights</a:t>
            </a:r>
          </a:p>
          <a:p>
            <a:pPr marL="285750" indent="-285750">
              <a:buFont typeface="Arial" panose="020B0604020202020204" pitchFamily="34" charset="0"/>
              <a:buChar char="•"/>
            </a:pPr>
            <a:r>
              <a:rPr lang="en-US" dirty="0" smtClean="0"/>
              <a:t>Speed Limits </a:t>
            </a:r>
          </a:p>
          <a:p>
            <a:pPr marL="285750" indent="-285750">
              <a:buFont typeface="Arial" panose="020B0604020202020204" pitchFamily="34" charset="0"/>
              <a:buChar char="•"/>
            </a:pPr>
            <a:r>
              <a:rPr lang="en-US" dirty="0" smtClean="0"/>
              <a:t>Traffic Congestions</a:t>
            </a:r>
          </a:p>
          <a:p>
            <a:r>
              <a:rPr lang="en-US" dirty="0" smtClean="0"/>
              <a:t>Main Shortcuts:</a:t>
            </a:r>
          </a:p>
          <a:p>
            <a:pPr marL="285750" indent="-285750">
              <a:buFont typeface="Arial" panose="020B0604020202020204" pitchFamily="34" charset="0"/>
              <a:buChar char="•"/>
            </a:pPr>
            <a:r>
              <a:rPr lang="en-US" dirty="0" smtClean="0"/>
              <a:t>Limited to </a:t>
            </a:r>
            <a:r>
              <a:rPr lang="en-US" dirty="0"/>
              <a:t>s</a:t>
            </a:r>
            <a:r>
              <a:rPr lang="en-US" dirty="0" smtClean="0"/>
              <a:t>low speed, and highly concentrated areas </a:t>
            </a:r>
          </a:p>
          <a:p>
            <a:pPr marL="285750" indent="-285750">
              <a:buFont typeface="Arial" panose="020B0604020202020204" pitchFamily="34" charset="0"/>
              <a:buChar char="•"/>
            </a:pPr>
            <a:r>
              <a:rPr lang="en-US" dirty="0" smtClean="0"/>
              <a:t>Inefficient data usage</a:t>
            </a:r>
          </a:p>
        </p:txBody>
      </p:sp>
      <p:sp>
        <p:nvSpPr>
          <p:cNvPr id="8" name="TextBox 7"/>
          <p:cNvSpPr txBox="1"/>
          <p:nvPr/>
        </p:nvSpPr>
        <p:spPr>
          <a:xfrm>
            <a:off x="338866" y="1544797"/>
            <a:ext cx="2500141" cy="3693319"/>
          </a:xfrm>
          <a:prstGeom prst="rect">
            <a:avLst/>
          </a:prstGeom>
          <a:noFill/>
          <a:ln>
            <a:solidFill>
              <a:schemeClr val="tx1"/>
            </a:solidFill>
          </a:ln>
        </p:spPr>
        <p:txBody>
          <a:bodyPr wrap="square" rtlCol="0">
            <a:spAutoFit/>
          </a:bodyPr>
          <a:lstStyle/>
          <a:p>
            <a:r>
              <a:rPr lang="en-US" dirty="0" smtClean="0"/>
              <a:t>Infrastructure Only</a:t>
            </a:r>
          </a:p>
          <a:p>
            <a:r>
              <a:rPr lang="en-US" dirty="0" smtClean="0"/>
              <a:t>Users: Department of Transportation, Research Institutions</a:t>
            </a:r>
          </a:p>
          <a:p>
            <a:endParaRPr lang="en-US" dirty="0" smtClean="0"/>
          </a:p>
          <a:p>
            <a:r>
              <a:rPr lang="en-US" dirty="0" smtClean="0"/>
              <a:t>Main Developments:</a:t>
            </a:r>
          </a:p>
          <a:p>
            <a:pPr marL="285750" indent="-285750">
              <a:buFont typeface="Arial" panose="020B0604020202020204" pitchFamily="34" charset="0"/>
              <a:buChar char="•"/>
            </a:pPr>
            <a:r>
              <a:rPr lang="en-US" dirty="0" smtClean="0"/>
              <a:t>Passive Warning Systems</a:t>
            </a:r>
          </a:p>
          <a:p>
            <a:pPr marL="285750" indent="-285750">
              <a:buFont typeface="Arial" panose="020B0604020202020204" pitchFamily="34" charset="0"/>
              <a:buChar char="•"/>
            </a:pPr>
            <a:r>
              <a:rPr lang="en-US" dirty="0" smtClean="0"/>
              <a:t>Roadside Data Storage</a:t>
            </a:r>
          </a:p>
          <a:p>
            <a:r>
              <a:rPr lang="en-US" dirty="0" smtClean="0"/>
              <a:t>Main Shortcuts</a:t>
            </a:r>
          </a:p>
          <a:p>
            <a:pPr marL="285750" indent="-285750">
              <a:buFont typeface="Arial" panose="020B0604020202020204" pitchFamily="34" charset="0"/>
              <a:buChar char="•"/>
            </a:pPr>
            <a:r>
              <a:rPr lang="en-US" dirty="0" smtClean="0"/>
              <a:t>No vehicle interaction </a:t>
            </a:r>
          </a:p>
        </p:txBody>
      </p:sp>
      <p:sp>
        <p:nvSpPr>
          <p:cNvPr id="13" name="TextBox 12"/>
          <p:cNvSpPr txBox="1"/>
          <p:nvPr/>
        </p:nvSpPr>
        <p:spPr>
          <a:xfrm>
            <a:off x="1764254" y="5637007"/>
            <a:ext cx="6067313" cy="923330"/>
          </a:xfrm>
          <a:prstGeom prst="rect">
            <a:avLst/>
          </a:prstGeom>
          <a:noFill/>
          <a:ln>
            <a:solidFill>
              <a:schemeClr val="accent1"/>
            </a:solidFill>
          </a:ln>
        </p:spPr>
        <p:txBody>
          <a:bodyPr wrap="square" rtlCol="0">
            <a:spAutoFit/>
          </a:bodyPr>
          <a:lstStyle/>
          <a:p>
            <a:r>
              <a:rPr lang="en-US" dirty="0" smtClean="0"/>
              <a:t>Research Question: How to improve the efficiency on hybrid systems, taking advantage of both vehicle information and infrastructure information?</a:t>
            </a:r>
            <a:endParaRPr lang="en-US" dirty="0"/>
          </a:p>
        </p:txBody>
      </p:sp>
    </p:spTree>
    <p:extLst>
      <p:ext uri="{BB962C8B-B14F-4D97-AF65-F5344CB8AC3E}">
        <p14:creationId xmlns:p14="http://schemas.microsoft.com/office/powerpoint/2010/main" val="296722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Goals</a:t>
            </a:r>
            <a:endParaRPr lang="en-US" dirty="0"/>
          </a:p>
        </p:txBody>
      </p:sp>
      <p:sp>
        <p:nvSpPr>
          <p:cNvPr id="3" name="Content Placeholder 2"/>
          <p:cNvSpPr>
            <a:spLocks noGrp="1"/>
          </p:cNvSpPr>
          <p:nvPr>
            <p:ph idx="1"/>
          </p:nvPr>
        </p:nvSpPr>
        <p:spPr>
          <a:xfrm>
            <a:off x="457200" y="1564340"/>
            <a:ext cx="8229600" cy="4589033"/>
          </a:xfrm>
        </p:spPr>
        <p:txBody>
          <a:bodyPr/>
          <a:lstStyle/>
          <a:p>
            <a:r>
              <a:rPr lang="en-US" dirty="0"/>
              <a:t>A complete method to generate road </a:t>
            </a:r>
            <a:r>
              <a:rPr lang="en-US" dirty="0" smtClean="0"/>
              <a:t>profiles with the following characteristics:</a:t>
            </a:r>
          </a:p>
          <a:p>
            <a:pPr lvl="1"/>
            <a:r>
              <a:rPr lang="en-US" dirty="0" smtClean="0"/>
              <a:t>Independent of data sources</a:t>
            </a:r>
          </a:p>
          <a:p>
            <a:pPr lvl="2"/>
            <a:r>
              <a:rPr lang="en-US" dirty="0" smtClean="0"/>
              <a:t>Can be generated from more than one data collection method</a:t>
            </a:r>
          </a:p>
          <a:p>
            <a:pPr lvl="1"/>
            <a:r>
              <a:rPr lang="en-US" dirty="0" smtClean="0"/>
              <a:t>Independent of most vehicle types</a:t>
            </a:r>
          </a:p>
          <a:p>
            <a:pPr lvl="2"/>
            <a:r>
              <a:rPr lang="en-US" dirty="0" smtClean="0"/>
              <a:t>Some vehicles are not considered, for example Cargo Trucks, or Double Semi Trucks</a:t>
            </a:r>
          </a:p>
          <a:p>
            <a:pPr lvl="1"/>
            <a:r>
              <a:rPr lang="en-US" dirty="0" smtClean="0"/>
              <a:t>Independent of sensor input</a:t>
            </a:r>
          </a:p>
          <a:p>
            <a:pPr lvl="2"/>
            <a:r>
              <a:rPr lang="en-US" dirty="0" smtClean="0"/>
              <a:t>Useful under low visibility conditions such as rain or snow </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4</a:t>
            </a:fld>
            <a:endParaRPr lang="en-US"/>
          </a:p>
        </p:txBody>
      </p:sp>
    </p:spTree>
    <p:extLst>
      <p:ext uri="{BB962C8B-B14F-4D97-AF65-F5344CB8AC3E}">
        <p14:creationId xmlns:p14="http://schemas.microsoft.com/office/powerpoint/2010/main" val="336106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Work</a:t>
            </a:r>
          </a:p>
        </p:txBody>
      </p:sp>
      <p:sp>
        <p:nvSpPr>
          <p:cNvPr id="3" name="Content Placeholder 2"/>
          <p:cNvSpPr>
            <a:spLocks noGrp="1"/>
          </p:cNvSpPr>
          <p:nvPr>
            <p:ph idx="1"/>
          </p:nvPr>
        </p:nvSpPr>
        <p:spPr>
          <a:xfrm>
            <a:off x="457200" y="1400175"/>
            <a:ext cx="8229600" cy="5087470"/>
          </a:xfrm>
        </p:spPr>
        <p:txBody>
          <a:bodyPr/>
          <a:lstStyle/>
          <a:p>
            <a:r>
              <a:rPr lang="en-US" dirty="0"/>
              <a:t>Phase I: Literature </a:t>
            </a:r>
            <a:r>
              <a:rPr lang="en-US" dirty="0" smtClean="0"/>
              <a:t>Review</a:t>
            </a:r>
            <a:endParaRPr lang="en-US" dirty="0"/>
          </a:p>
          <a:p>
            <a:pPr lvl="1"/>
            <a:r>
              <a:rPr lang="en-US" dirty="0"/>
              <a:t>Investigation on current AV </a:t>
            </a:r>
            <a:r>
              <a:rPr lang="en-US" dirty="0" smtClean="0"/>
              <a:t>technology</a:t>
            </a:r>
          </a:p>
          <a:p>
            <a:pPr lvl="2"/>
            <a:r>
              <a:rPr lang="en-US" dirty="0" smtClean="0"/>
              <a:t>Review current technology</a:t>
            </a:r>
          </a:p>
          <a:p>
            <a:pPr lvl="2"/>
            <a:r>
              <a:rPr lang="en-US" dirty="0" smtClean="0"/>
              <a:t>Finding main limitations</a:t>
            </a:r>
          </a:p>
          <a:p>
            <a:pPr lvl="2"/>
            <a:r>
              <a:rPr lang="en-US" dirty="0" smtClean="0"/>
              <a:t>Method brainstorming</a:t>
            </a:r>
            <a:endParaRPr lang="en-US" dirty="0"/>
          </a:p>
          <a:p>
            <a:r>
              <a:rPr lang="en-US" dirty="0"/>
              <a:t>Phase II: </a:t>
            </a:r>
            <a:r>
              <a:rPr lang="en-US" dirty="0" smtClean="0"/>
              <a:t>Smart Barrier Methodology   </a:t>
            </a:r>
          </a:p>
          <a:p>
            <a:pPr lvl="1"/>
            <a:r>
              <a:rPr lang="en-US" dirty="0" smtClean="0"/>
              <a:t>Obtained a framework in which the road profile can be utilized</a:t>
            </a:r>
          </a:p>
          <a:p>
            <a:pPr lvl="1"/>
            <a:r>
              <a:rPr lang="en-US" dirty="0" smtClean="0"/>
              <a:t>Road </a:t>
            </a:r>
            <a:r>
              <a:rPr lang="en-US" dirty="0"/>
              <a:t>Profile Generation Framework</a:t>
            </a:r>
          </a:p>
          <a:p>
            <a:pPr lvl="2"/>
            <a:r>
              <a:rPr lang="en-US" dirty="0"/>
              <a:t>How to formulate road profiles</a:t>
            </a:r>
          </a:p>
          <a:p>
            <a:pPr lvl="2"/>
            <a:r>
              <a:rPr lang="en-US" dirty="0"/>
              <a:t>How to implement with current infrastructure</a:t>
            </a:r>
          </a:p>
          <a:p>
            <a:pPr lvl="1"/>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5</a:t>
            </a:fld>
            <a:endParaRPr lang="en-US"/>
          </a:p>
        </p:txBody>
      </p:sp>
    </p:spTree>
    <p:extLst>
      <p:ext uri="{BB962C8B-B14F-4D97-AF65-F5344CB8AC3E}">
        <p14:creationId xmlns:p14="http://schemas.microsoft.com/office/powerpoint/2010/main" val="4085786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282388" y="1501588"/>
            <a:ext cx="4289612" cy="5204012"/>
          </a:xfrm>
          <a:prstGeom prst="rect">
            <a:avLst/>
          </a:prstGeom>
        </p:spPr>
      </p:pic>
      <p:pic>
        <p:nvPicPr>
          <p:cNvPr id="8" name="Picture 7"/>
          <p:cNvPicPr>
            <a:picLocks noChangeAspect="1"/>
          </p:cNvPicPr>
          <p:nvPr/>
        </p:nvPicPr>
        <p:blipFill>
          <a:blip r:embed="rId3"/>
          <a:stretch>
            <a:fillRect/>
          </a:stretch>
        </p:blipFill>
        <p:spPr>
          <a:xfrm>
            <a:off x="4467378" y="2246810"/>
            <a:ext cx="4676622" cy="4001590"/>
          </a:xfrm>
          <a:prstGeom prst="rect">
            <a:avLst/>
          </a:prstGeom>
        </p:spPr>
      </p:pic>
      <p:sp>
        <p:nvSpPr>
          <p:cNvPr id="2" name="Title 1"/>
          <p:cNvSpPr>
            <a:spLocks noGrp="1"/>
          </p:cNvSpPr>
          <p:nvPr>
            <p:ph type="title"/>
          </p:nvPr>
        </p:nvSpPr>
        <p:spPr/>
        <p:txBody>
          <a:bodyPr/>
          <a:lstStyle/>
          <a:p>
            <a:r>
              <a:rPr lang="en-US" dirty="0" smtClean="0"/>
              <a:t>Road Profile in Overall Method</a:t>
            </a:r>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6</a:t>
            </a:fld>
            <a:endParaRPr lang="en-US"/>
          </a:p>
        </p:txBody>
      </p:sp>
      <p:sp>
        <p:nvSpPr>
          <p:cNvPr id="5" name="Oval 4"/>
          <p:cNvSpPr/>
          <p:nvPr/>
        </p:nvSpPr>
        <p:spPr bwMode="auto">
          <a:xfrm>
            <a:off x="7046258" y="5022166"/>
            <a:ext cx="2097741" cy="1454834"/>
          </a:xfrm>
          <a:prstGeom prst="ellipse">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Oval 6"/>
          <p:cNvSpPr/>
          <p:nvPr/>
        </p:nvSpPr>
        <p:spPr bwMode="auto">
          <a:xfrm>
            <a:off x="2156013" y="1501588"/>
            <a:ext cx="2198594" cy="1454834"/>
          </a:xfrm>
          <a:prstGeom prst="ellipse">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801579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9710"/>
            <a:ext cx="8229600" cy="823912"/>
          </a:xfrm>
        </p:spPr>
        <p:txBody>
          <a:bodyPr/>
          <a:lstStyle/>
          <a:p>
            <a:r>
              <a:rPr lang="en-US" dirty="0" smtClean="0"/>
              <a:t>Sample Road Discretization</a:t>
            </a:r>
            <a:endParaRPr lang="en-US" dirty="0"/>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7</a:t>
            </a:fld>
            <a:endParaRPr lang="en-US" dirty="0"/>
          </a:p>
        </p:txBody>
      </p:sp>
      <p:pic>
        <p:nvPicPr>
          <p:cNvPr id="5" name="Picture 4"/>
          <p:cNvPicPr>
            <a:picLocks noChangeAspect="1"/>
          </p:cNvPicPr>
          <p:nvPr/>
        </p:nvPicPr>
        <p:blipFill rotWithShape="1">
          <a:blip r:embed="rId3"/>
          <a:srcRect l="5957" r="4141"/>
          <a:stretch/>
        </p:blipFill>
        <p:spPr>
          <a:xfrm>
            <a:off x="4020201" y="1673297"/>
            <a:ext cx="5123799" cy="4315428"/>
          </a:xfrm>
          <a:prstGeom prst="rect">
            <a:avLst/>
          </a:prstGeom>
        </p:spPr>
      </p:pic>
      <p:pic>
        <p:nvPicPr>
          <p:cNvPr id="6" name="Picture 5"/>
          <p:cNvPicPr>
            <a:picLocks noChangeAspect="1"/>
          </p:cNvPicPr>
          <p:nvPr/>
        </p:nvPicPr>
        <p:blipFill rotWithShape="1">
          <a:blip r:embed="rId4"/>
          <a:srcRect l="2312" t="8939" r="4200"/>
          <a:stretch/>
        </p:blipFill>
        <p:spPr>
          <a:xfrm>
            <a:off x="551802" y="4196595"/>
            <a:ext cx="3042780" cy="2051805"/>
          </a:xfrm>
          <a:prstGeom prst="rect">
            <a:avLst/>
          </a:prstGeom>
        </p:spPr>
      </p:pic>
      <p:pic>
        <p:nvPicPr>
          <p:cNvPr id="3" name="Picture 2"/>
          <p:cNvPicPr>
            <a:picLocks noChangeAspect="1"/>
          </p:cNvPicPr>
          <p:nvPr/>
        </p:nvPicPr>
        <p:blipFill rotWithShape="1">
          <a:blip r:embed="rId5"/>
          <a:srcRect l="1452" t="6746" r="6768" b="6383"/>
          <a:stretch/>
        </p:blipFill>
        <p:spPr>
          <a:xfrm>
            <a:off x="348602" y="1559935"/>
            <a:ext cx="2834436" cy="1889967"/>
          </a:xfrm>
          <a:prstGeom prst="rect">
            <a:avLst/>
          </a:prstGeom>
        </p:spPr>
      </p:pic>
      <p:sp>
        <p:nvSpPr>
          <p:cNvPr id="7" name="Down Arrow 6"/>
          <p:cNvSpPr/>
          <p:nvPr/>
        </p:nvSpPr>
        <p:spPr bwMode="auto">
          <a:xfrm>
            <a:off x="1493134" y="3596215"/>
            <a:ext cx="423157" cy="729205"/>
          </a:xfrm>
          <a:prstGeom prst="downArrow">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U-Turn Arrow 9"/>
          <p:cNvSpPr/>
          <p:nvPr/>
        </p:nvSpPr>
        <p:spPr bwMode="auto">
          <a:xfrm rot="10800000" flipH="1">
            <a:off x="2910839" y="5988724"/>
            <a:ext cx="3328596" cy="793075"/>
          </a:xfrm>
          <a:prstGeom prst="uturnArrow">
            <a:avLst>
              <a:gd name="adj1" fmla="val 13684"/>
              <a:gd name="adj2" fmla="val 21138"/>
              <a:gd name="adj3" fmla="val 43628"/>
              <a:gd name="adj4" fmla="val 0"/>
              <a:gd name="adj5" fmla="val 99020"/>
            </a:avLst>
          </a:prstGeom>
          <a:solidFill>
            <a:schemeClr val="accent1"/>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TextBox 7"/>
          <p:cNvSpPr txBox="1"/>
          <p:nvPr/>
        </p:nvSpPr>
        <p:spPr>
          <a:xfrm>
            <a:off x="123337" y="3711739"/>
            <a:ext cx="1581375" cy="369332"/>
          </a:xfrm>
          <a:prstGeom prst="rect">
            <a:avLst/>
          </a:prstGeom>
          <a:noFill/>
        </p:spPr>
        <p:txBody>
          <a:bodyPr wrap="square" rtlCol="0">
            <a:spAutoFit/>
          </a:bodyPr>
          <a:lstStyle/>
          <a:p>
            <a:r>
              <a:rPr lang="en-US" dirty="0" smtClean="0"/>
              <a:t>Data Filtering</a:t>
            </a:r>
            <a:endParaRPr lang="en-US" dirty="0"/>
          </a:p>
        </p:txBody>
      </p:sp>
      <p:sp>
        <p:nvSpPr>
          <p:cNvPr id="11" name="TextBox 10"/>
          <p:cNvSpPr txBox="1"/>
          <p:nvPr/>
        </p:nvSpPr>
        <p:spPr>
          <a:xfrm>
            <a:off x="199667" y="1412593"/>
            <a:ext cx="1812013" cy="369332"/>
          </a:xfrm>
          <a:prstGeom prst="rect">
            <a:avLst/>
          </a:prstGeom>
          <a:noFill/>
        </p:spPr>
        <p:txBody>
          <a:bodyPr wrap="square" rtlCol="0">
            <a:spAutoFit/>
          </a:bodyPr>
          <a:lstStyle/>
          <a:p>
            <a:r>
              <a:rPr lang="en-US" dirty="0" smtClean="0"/>
              <a:t>Data Collection</a:t>
            </a:r>
            <a:endParaRPr lang="en-US" dirty="0"/>
          </a:p>
        </p:txBody>
      </p:sp>
      <p:sp>
        <p:nvSpPr>
          <p:cNvPr id="12" name="TextBox 11"/>
          <p:cNvSpPr txBox="1"/>
          <p:nvPr/>
        </p:nvSpPr>
        <p:spPr>
          <a:xfrm>
            <a:off x="3226303" y="6292334"/>
            <a:ext cx="2378431" cy="369332"/>
          </a:xfrm>
          <a:prstGeom prst="rect">
            <a:avLst/>
          </a:prstGeom>
          <a:noFill/>
        </p:spPr>
        <p:txBody>
          <a:bodyPr wrap="square" rtlCol="0">
            <a:spAutoFit/>
          </a:bodyPr>
          <a:lstStyle/>
          <a:p>
            <a:r>
              <a:rPr lang="en-US" dirty="0" smtClean="0"/>
              <a:t>Heading Generation</a:t>
            </a:r>
            <a:endParaRPr lang="en-US" dirty="0"/>
          </a:p>
        </p:txBody>
      </p:sp>
    </p:spTree>
    <p:extLst>
      <p:ext uri="{BB962C8B-B14F-4D97-AF65-F5344CB8AC3E}">
        <p14:creationId xmlns:p14="http://schemas.microsoft.com/office/powerpoint/2010/main" val="3971665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Example</a:t>
            </a:r>
            <a:endParaRPr lang="en-US" dirty="0"/>
          </a:p>
        </p:txBody>
      </p:sp>
      <p:pic>
        <p:nvPicPr>
          <p:cNvPr id="5" name="Content Placeholder 4"/>
          <p:cNvPicPr>
            <a:picLocks noGrp="1" noChangeAspect="1"/>
          </p:cNvPicPr>
          <p:nvPr>
            <p:ph idx="1"/>
          </p:nvPr>
        </p:nvPicPr>
        <p:blipFill rotWithShape="1">
          <a:blip r:embed="rId2"/>
          <a:srcRect l="360" r="4771"/>
          <a:stretch/>
        </p:blipFill>
        <p:spPr>
          <a:xfrm>
            <a:off x="279400" y="1686565"/>
            <a:ext cx="8585200" cy="2644135"/>
          </a:xfrm>
          <a:prstGeom prst="rect">
            <a:avLst/>
          </a:prstGeom>
        </p:spPr>
      </p:pic>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8</a:t>
            </a:fld>
            <a:endParaRPr lang="en-US"/>
          </a:p>
        </p:txBody>
      </p:sp>
      <p:cxnSp>
        <p:nvCxnSpPr>
          <p:cNvPr id="11" name="Straight Arrow Connector 10"/>
          <p:cNvCxnSpPr/>
          <p:nvPr/>
        </p:nvCxnSpPr>
        <p:spPr bwMode="auto">
          <a:xfrm flipV="1">
            <a:off x="2673752" y="4132162"/>
            <a:ext cx="462987" cy="651719"/>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
        <p:nvSpPr>
          <p:cNvPr id="15" name="TextBox 14"/>
          <p:cNvSpPr txBox="1"/>
          <p:nvPr/>
        </p:nvSpPr>
        <p:spPr>
          <a:xfrm>
            <a:off x="736118" y="4783881"/>
            <a:ext cx="6071082" cy="1477328"/>
          </a:xfrm>
          <a:prstGeom prst="rect">
            <a:avLst/>
          </a:prstGeom>
          <a:noFill/>
          <a:ln>
            <a:solidFill>
              <a:schemeClr val="tx1"/>
            </a:solidFill>
          </a:ln>
        </p:spPr>
        <p:txBody>
          <a:bodyPr wrap="square" rtlCol="0">
            <a:spAutoFit/>
          </a:bodyPr>
          <a:lstStyle/>
          <a:p>
            <a:r>
              <a:rPr lang="en-US" dirty="0" smtClean="0"/>
              <a:t>This zone has conflict agreements in between the sensors and the vehicle Electronic Central Unit (i.e. steer or keep straight). Furthermore, weather factors such as rain, sand, or snow can increase the uncertainty of the vehicle to make decisions. </a:t>
            </a:r>
            <a:endParaRPr lang="en-US" dirty="0"/>
          </a:p>
        </p:txBody>
      </p:sp>
    </p:spTree>
    <p:extLst>
      <p:ext uri="{BB962C8B-B14F-4D97-AF65-F5344CB8AC3E}">
        <p14:creationId xmlns:p14="http://schemas.microsoft.com/office/powerpoint/2010/main" val="100228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Work </a:t>
            </a:r>
          </a:p>
        </p:txBody>
      </p:sp>
      <p:sp>
        <p:nvSpPr>
          <p:cNvPr id="3" name="Content Placeholder 2"/>
          <p:cNvSpPr>
            <a:spLocks noGrp="1"/>
          </p:cNvSpPr>
          <p:nvPr>
            <p:ph idx="1"/>
          </p:nvPr>
        </p:nvSpPr>
        <p:spPr>
          <a:xfrm>
            <a:off x="457200" y="1631576"/>
            <a:ext cx="7812741" cy="3886200"/>
          </a:xfrm>
        </p:spPr>
        <p:txBody>
          <a:bodyPr/>
          <a:lstStyle/>
          <a:p>
            <a:r>
              <a:rPr lang="en-US" dirty="0" smtClean="0"/>
              <a:t>Road Profile Filtering/Smoothing</a:t>
            </a:r>
          </a:p>
          <a:p>
            <a:pPr lvl="1"/>
            <a:r>
              <a:rPr lang="en-US" dirty="0" smtClean="0"/>
              <a:t>Data can come from multiple source</a:t>
            </a:r>
          </a:p>
          <a:p>
            <a:pPr lvl="2"/>
            <a:r>
              <a:rPr lang="en-US" dirty="0" smtClean="0"/>
              <a:t>Satellite scans, GPS, lidar scans</a:t>
            </a:r>
          </a:p>
          <a:p>
            <a:r>
              <a:rPr lang="en-US" dirty="0" smtClean="0"/>
              <a:t>Optimization </a:t>
            </a:r>
            <a:r>
              <a:rPr lang="en-US" dirty="0"/>
              <a:t>Method for Road Profile</a:t>
            </a:r>
          </a:p>
          <a:p>
            <a:pPr lvl="1"/>
            <a:r>
              <a:rPr lang="en-US" dirty="0"/>
              <a:t>Selection of the best trajectory dependent on certain </a:t>
            </a:r>
            <a:r>
              <a:rPr lang="en-US" dirty="0" smtClean="0"/>
              <a:t>vehicle parameters</a:t>
            </a:r>
            <a:endParaRPr lang="en-US" dirty="0"/>
          </a:p>
          <a:p>
            <a:pPr lvl="2"/>
            <a:r>
              <a:rPr lang="en-US" dirty="0"/>
              <a:t>Current Velocity, Vehicle dimensions, Street Guidelines. </a:t>
            </a:r>
          </a:p>
        </p:txBody>
      </p:sp>
      <p:sp>
        <p:nvSpPr>
          <p:cNvPr id="4" name="Slide Number Placeholder 3"/>
          <p:cNvSpPr>
            <a:spLocks noGrp="1"/>
          </p:cNvSpPr>
          <p:nvPr>
            <p:ph type="sldNum" sz="quarter" idx="11"/>
          </p:nvPr>
        </p:nvSpPr>
        <p:spPr/>
        <p:txBody>
          <a:bodyPr/>
          <a:lstStyle/>
          <a:p>
            <a:pPr>
              <a:defRPr/>
            </a:pPr>
            <a:fld id="{62652FC9-B4A2-484B-A2FC-89D150CA4223}" type="slidenum">
              <a:rPr lang="en-US" smtClean="0"/>
              <a:pPr>
                <a:defRPr/>
              </a:pPr>
              <a:t>9</a:t>
            </a:fld>
            <a:endParaRPr lang="en-US"/>
          </a:p>
        </p:txBody>
      </p:sp>
    </p:spTree>
    <p:extLst>
      <p:ext uri="{BB962C8B-B14F-4D97-AF65-F5344CB8AC3E}">
        <p14:creationId xmlns:p14="http://schemas.microsoft.com/office/powerpoint/2010/main" val="2364432266"/>
      </p:ext>
    </p:extLst>
  </p:cSld>
  <p:clrMapOvr>
    <a:masterClrMapping/>
  </p:clrMapOvr>
</p:sld>
</file>

<file path=ppt/theme/theme1.xml><?xml version="1.0" encoding="utf-8"?>
<a:theme xmlns:a="http://schemas.openxmlformats.org/drawingml/2006/main" name="Pixel">
  <a:themeElements>
    <a:clrScheme name="">
      <a:dk1>
        <a:srgbClr val="000000"/>
      </a:dk1>
      <a:lt1>
        <a:srgbClr val="FFFFFF"/>
      </a:lt1>
      <a:dk2>
        <a:srgbClr val="000000"/>
      </a:dk2>
      <a:lt2>
        <a:srgbClr val="E00000"/>
      </a:lt2>
      <a:accent1>
        <a:srgbClr val="FF3300"/>
      </a:accent1>
      <a:accent2>
        <a:srgbClr val="080808"/>
      </a:accent2>
      <a:accent3>
        <a:srgbClr val="FFFFFF"/>
      </a:accent3>
      <a:accent4>
        <a:srgbClr val="000000"/>
      </a:accent4>
      <a:accent5>
        <a:srgbClr val="FFADAA"/>
      </a:accent5>
      <a:accent6>
        <a:srgbClr val="060606"/>
      </a:accent6>
      <a:hlink>
        <a:srgbClr val="B20000"/>
      </a:hlink>
      <a:folHlink>
        <a:srgbClr val="ABABA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E00000"/>
        </a:lt2>
        <a:accent1>
          <a:srgbClr val="FF3300"/>
        </a:accent1>
        <a:accent2>
          <a:srgbClr val="FF7A1F"/>
        </a:accent2>
        <a:accent3>
          <a:srgbClr val="FFFFFF"/>
        </a:accent3>
        <a:accent4>
          <a:srgbClr val="000000"/>
        </a:accent4>
        <a:accent5>
          <a:srgbClr val="FFADAA"/>
        </a:accent5>
        <a:accent6>
          <a:srgbClr val="E76E1B"/>
        </a:accent6>
        <a:hlink>
          <a:srgbClr val="B20000"/>
        </a:hlink>
        <a:folHlink>
          <a:srgbClr val="ABABA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7403</TotalTime>
  <Words>454</Words>
  <Application>Microsoft Office PowerPoint</Application>
  <PresentationFormat>On-screen Show (4:3)</PresentationFormat>
  <Paragraphs>91</Paragraphs>
  <Slides>11</Slides>
  <Notes>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Book Antiqua</vt:lpstr>
      <vt:lpstr>Times New Roman</vt:lpstr>
      <vt:lpstr>Wingdings</vt:lpstr>
      <vt:lpstr>Pixel</vt:lpstr>
      <vt:lpstr>Program of Studies Meeting: Research Intro</vt:lpstr>
      <vt:lpstr>Research Overview</vt:lpstr>
      <vt:lpstr>Background on AV’s</vt:lpstr>
      <vt:lpstr>Research Goals</vt:lpstr>
      <vt:lpstr>Previous Work</vt:lpstr>
      <vt:lpstr>Road Profile in Overall Method</vt:lpstr>
      <vt:lpstr>Sample Road Discretization</vt:lpstr>
      <vt:lpstr>Implementation Example</vt:lpstr>
      <vt:lpstr>Current Work </vt:lpstr>
      <vt:lpstr>Program of Studies</vt:lpstr>
      <vt:lpstr>Program of Studies</vt:lpstr>
    </vt:vector>
  </TitlesOfParts>
  <Company>MwRSF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Crushable Foam for the SAFER Racetrack Barrier</dc:title>
  <dc:subject>LS-DYNA coneference 2004</dc:subject>
  <dc:creator>Bob Bielenberg</dc:creator>
  <cp:lastModifiedBy>rjacome</cp:lastModifiedBy>
  <cp:revision>327</cp:revision>
  <dcterms:created xsi:type="dcterms:W3CDTF">2004-04-15T18:20:50Z</dcterms:created>
  <dcterms:modified xsi:type="dcterms:W3CDTF">2020-03-11T21:38:38Z</dcterms:modified>
</cp:coreProperties>
</file>