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1206400" cy="384048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dy Stolle" initials="CS" lastIdx="1" clrIdx="0">
    <p:extLst>
      <p:ext uri="{19B8F6BF-5375-455C-9EA6-DF929625EA0E}">
        <p15:presenceInfo xmlns:p15="http://schemas.microsoft.com/office/powerpoint/2012/main" userId="Cody Stol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>
        <p:scale>
          <a:sx n="30" d="100"/>
          <a:sy n="30" d="100"/>
        </p:scale>
        <p:origin x="60" y="-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6285233"/>
            <a:ext cx="43525440" cy="13370560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0171413"/>
            <a:ext cx="38404800" cy="9272267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2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1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044700"/>
            <a:ext cx="1104138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044700"/>
            <a:ext cx="32484060" cy="325462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9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9574541"/>
            <a:ext cx="44165520" cy="15975327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5701001"/>
            <a:ext cx="44165520" cy="8401047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3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0223500"/>
            <a:ext cx="21762720" cy="243674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0223500"/>
            <a:ext cx="21762720" cy="243674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044708"/>
            <a:ext cx="4416552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9414513"/>
            <a:ext cx="21662704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4028420"/>
            <a:ext cx="21662704" cy="206336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9414513"/>
            <a:ext cx="21769390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4028420"/>
            <a:ext cx="21769390" cy="206336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7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3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529588"/>
            <a:ext cx="25923240" cy="27292300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0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529588"/>
            <a:ext cx="25923240" cy="27292300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044708"/>
            <a:ext cx="4416552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0223500"/>
            <a:ext cx="4416552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E111F-98C8-4E70-A91E-7E1DDAA7F2CF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5595568"/>
            <a:ext cx="172821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3194510" y="30285312"/>
            <a:ext cx="18051171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&amp; FUTURE WORK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273" y="16838005"/>
            <a:ext cx="15728137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FORMULATION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23434" y="8844376"/>
            <a:ext cx="15776072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4492405"/>
            <a:ext cx="15777138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19373" y="4492405"/>
            <a:ext cx="16646627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CRITERIA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170407" y="4485951"/>
            <a:ext cx="18035993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IMPLEMENTATION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5866" y="495257"/>
            <a:ext cx="34270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Road Curvature Decomposition for Autonomous Guidance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4694" y="2011740"/>
            <a:ext cx="35917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Ricardo Jacome, Mechanical Engineering Graduate Research Assistant, University of Nebraska -Lincoln</a:t>
            </a:r>
          </a:p>
        </p:txBody>
      </p:sp>
      <p:pic>
        <p:nvPicPr>
          <p:cNvPr id="7" name="Picture 4" descr="\\MWRSF-POWEREDGE\Managerial\UNL and MwRSF Logos\UNL\UNlincolncol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7" y="643309"/>
            <a:ext cx="7192924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\\MWRSF-POWEREDGE\Managerial\UNL and MwRSF Logos\Embroidery Logos\logo_mwrsf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1221" y="881164"/>
            <a:ext cx="8052195" cy="267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15695941" y="4492404"/>
            <a:ext cx="81201" cy="33525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1940" y="4480100"/>
            <a:ext cx="17231" cy="335378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119373" y="4492404"/>
            <a:ext cx="11036" cy="33525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199094" y="4474250"/>
            <a:ext cx="24103" cy="33525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37587067"/>
            <a:ext cx="51206401" cy="86177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ACKNOWLEDGMENTS: MwRSF’s Outdoor Proving Grounds Manager, Test Technicians, and Students for conducting tests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4" y="5831892"/>
            <a:ext cx="15677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Develop a method for discretizing geospatial data and providing path guidance for autonomous vehicles.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78" y="10433951"/>
            <a:ext cx="1562840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9" indent="-457209" algn="just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Vehicle autonomy has been touted as the future of transportation, but there are significant challenges which remain to be addressed.</a:t>
            </a:r>
          </a:p>
          <a:p>
            <a:pPr marL="457209" indent="-457209" algn="just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Tremendous growth has been achieved in “Advanced Driver Assistance Systems”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753" y="819805"/>
            <a:ext cx="3950598" cy="276541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6234353" y="5874396"/>
            <a:ext cx="1661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Objectives &amp; Criteria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61185" y="5550278"/>
            <a:ext cx="17833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AASHTO Base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695941" y="2884374"/>
            <a:ext cx="15266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Jacome, Sweigard, Stolle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3917198" y="29801036"/>
                <a:ext cx="7527775" cy="13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sz="5400" dirty="0">
                    <a:latin typeface="Arial" panose="020B0604020202020204" pitchFamily="34" charset="0"/>
                    <a:cs typeface="Arial" panose="020B0604020202020204" pitchFamily="34" charset="0"/>
                  </a:rPr>
                  <a:t>𝜃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5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num>
                      <m:den>
                        <m:r>
                          <a:rPr lang="en-US" sz="5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den>
                    </m:f>
                    <m:r>
                      <a:rPr lang="en-US" sz="5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→    </m:t>
                    </m:r>
                  </m:oMath>
                </a14:m>
                <a:r>
                  <a:rPr lang="el-GR" sz="5400" dirty="0">
                    <a:latin typeface="Arial" panose="020B0604020202020204" pitchFamily="34" charset="0"/>
                    <a:cs typeface="Arial" panose="020B0604020202020204" pitchFamily="34" charset="0"/>
                  </a:rPr>
                  <a:t>Δ𝑠</a:t>
                </a:r>
                <a:r>
                  <a:rPr lang="en-US" sz="5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l-GR" sz="54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5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5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l-GR" sz="5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l-GR" sz="5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l-GR" sz="5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𝜅</m:t>
                            </m:r>
                          </m:den>
                        </m:f>
                      </m:e>
                    </m:nary>
                  </m:oMath>
                </a14:m>
                <a:endParaRPr lang="en-US" sz="5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98" y="29801036"/>
                <a:ext cx="7527775" cy="1310936"/>
              </a:xfrm>
              <a:prstGeom prst="rect">
                <a:avLst/>
              </a:prstGeom>
              <a:blipFill>
                <a:blip r:embed="rId5"/>
                <a:stretch>
                  <a:fillRect t="-3256" b="-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>
          <a:xfrm>
            <a:off x="0" y="4480100"/>
            <a:ext cx="5120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261185" y="31438737"/>
            <a:ext cx="1783398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Net 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Component testing suggested d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pic>
        <p:nvPicPr>
          <p:cNvPr id="58" name="Picture 57"/>
          <p:cNvPicPr/>
          <p:nvPr/>
        </p:nvPicPr>
        <p:blipFill>
          <a:blip r:embed="rId6"/>
          <a:stretch>
            <a:fillRect/>
          </a:stretch>
        </p:blipFill>
        <p:spPr>
          <a:xfrm>
            <a:off x="24574517" y="18270574"/>
            <a:ext cx="7602245" cy="590789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B5B5399-F825-464C-9F27-BDDBF732ACE5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5093764" y="27464943"/>
            <a:ext cx="7502921" cy="983333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B58544B-067D-4850-87F0-52D17BF9B4CE}"/>
              </a:ext>
            </a:extLst>
          </p:cNvPr>
          <p:cNvPicPr/>
          <p:nvPr/>
        </p:nvPicPr>
        <p:blipFill rotWithShape="1">
          <a:blip r:embed="rId8"/>
          <a:srcRect l="3012" r="4284"/>
          <a:stretch/>
        </p:blipFill>
        <p:spPr bwMode="auto">
          <a:xfrm>
            <a:off x="2276630" y="18014643"/>
            <a:ext cx="11805472" cy="48326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AFDFAD9-DD1B-4079-8B45-E11C20EF1088}"/>
              </a:ext>
            </a:extLst>
          </p:cNvPr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3" t="9795" r="9726" b="18038"/>
          <a:stretch/>
        </p:blipFill>
        <p:spPr bwMode="auto">
          <a:xfrm>
            <a:off x="34192180" y="10877243"/>
            <a:ext cx="3302734" cy="309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F893B8B-C829-4C60-9E8B-5E33B2BA956F}"/>
              </a:ext>
            </a:extLst>
          </p:cNvPr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6" t="22127" r="423" b="24369"/>
          <a:stretch/>
        </p:blipFill>
        <p:spPr bwMode="auto">
          <a:xfrm>
            <a:off x="38311182" y="10884759"/>
            <a:ext cx="3475783" cy="30854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A0B7E0C-D159-4320-9B90-D935B666F339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1138" y="10828225"/>
            <a:ext cx="4876815" cy="3359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445C10F-3175-461B-9DBB-6CB5B3BE1C4D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905" y="10926698"/>
            <a:ext cx="3816348" cy="3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9CD6AF0-3916-4F29-9767-F7D4C023A781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612" y="6203889"/>
            <a:ext cx="4569768" cy="3417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D05379A-DFF3-4117-A08B-144455DA0003}"/>
              </a:ext>
            </a:extLst>
          </p:cNvPr>
          <p:cNvPicPr/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5" t="22759" r="4683" b="25522"/>
          <a:stretch/>
        </p:blipFill>
        <p:spPr bwMode="auto">
          <a:xfrm>
            <a:off x="34073915" y="6346207"/>
            <a:ext cx="3213242" cy="30929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4C9BC0D-06EC-4191-B1FD-03168AFEAE93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3156" y="6132112"/>
            <a:ext cx="4149826" cy="346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ACE37A-6225-4A62-8587-FA2A815821C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540739" y="15322634"/>
            <a:ext cx="6251394" cy="33622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E91C908-A01E-4445-93D1-D1A348B82B9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3418" b="14035"/>
          <a:stretch/>
        </p:blipFill>
        <p:spPr>
          <a:xfrm>
            <a:off x="38197294" y="15318778"/>
            <a:ext cx="3285547" cy="27798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E765C2E-E59D-4FE9-ADD3-06F0D6511F45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6297" r="8933" b="15579"/>
          <a:stretch/>
        </p:blipFill>
        <p:spPr>
          <a:xfrm>
            <a:off x="34034901" y="15277230"/>
            <a:ext cx="3379376" cy="28847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860DF7-95E3-4247-9174-BBEA524CA1F0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5634" t="2646" r="3973" b="14854"/>
          <a:stretch/>
        </p:blipFill>
        <p:spPr>
          <a:xfrm>
            <a:off x="38120684" y="6362257"/>
            <a:ext cx="3140936" cy="311274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56FB71A-D2FC-49CC-A35B-59B34F05FC1F}"/>
              </a:ext>
            </a:extLst>
          </p:cNvPr>
          <p:cNvSpPr txBox="1"/>
          <p:nvPr/>
        </p:nvSpPr>
        <p:spPr>
          <a:xfrm>
            <a:off x="38116111" y="18202749"/>
            <a:ext cx="347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-800 -400 -200     0    200     400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7AF3E8-AF83-49A3-9A2C-13F2A5078123}"/>
              </a:ext>
            </a:extLst>
          </p:cNvPr>
          <p:cNvSpPr txBox="1"/>
          <p:nvPr/>
        </p:nvSpPr>
        <p:spPr>
          <a:xfrm>
            <a:off x="34157896" y="18241636"/>
            <a:ext cx="347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-800 -400 -200     0    200     400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F2D275-D2E3-4706-B073-BBB4A00127BD}"/>
              </a:ext>
            </a:extLst>
          </p:cNvPr>
          <p:cNvSpPr txBox="1"/>
          <p:nvPr/>
        </p:nvSpPr>
        <p:spPr>
          <a:xfrm>
            <a:off x="34270226" y="14092759"/>
            <a:ext cx="4118606" cy="37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7.265   7.27   7.275 7.28    7.285  x10</a:t>
            </a:r>
            <a:r>
              <a:rPr lang="en-US" baseline="30000" dirty="0"/>
              <a:t>5</a:t>
            </a:r>
            <a:r>
              <a:rPr lang="en-US" dirty="0"/>
              <a:t>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838B39-8043-42F4-B01B-DC0E8BB852B5}"/>
              </a:ext>
            </a:extLst>
          </p:cNvPr>
          <p:cNvSpPr txBox="1"/>
          <p:nvPr/>
        </p:nvSpPr>
        <p:spPr>
          <a:xfrm>
            <a:off x="38018415" y="14055301"/>
            <a:ext cx="4118606" cy="37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7.265   7.27   7.275 7.28    7.285  x10</a:t>
            </a:r>
            <a:r>
              <a:rPr lang="en-US" baseline="30000" dirty="0"/>
              <a:t>5</a:t>
            </a:r>
            <a:r>
              <a:rPr lang="en-US" dirty="0"/>
              <a:t>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3E24C7-C9F0-4214-96BE-E2E8C40DD0A7}"/>
              </a:ext>
            </a:extLst>
          </p:cNvPr>
          <p:cNvSpPr txBox="1"/>
          <p:nvPr/>
        </p:nvSpPr>
        <p:spPr>
          <a:xfrm>
            <a:off x="34098018" y="9429142"/>
            <a:ext cx="31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0       100       200     300      400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629F86-A887-40F7-9029-D8F27CACBD19}"/>
              </a:ext>
            </a:extLst>
          </p:cNvPr>
          <p:cNvSpPr txBox="1"/>
          <p:nvPr/>
        </p:nvSpPr>
        <p:spPr>
          <a:xfrm>
            <a:off x="38096582" y="9429142"/>
            <a:ext cx="31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0       100       200     300      400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E37C60-7351-45D3-8D70-9C014557B066}"/>
              </a:ext>
            </a:extLst>
          </p:cNvPr>
          <p:cNvSpPr txBox="1"/>
          <p:nvPr/>
        </p:nvSpPr>
        <p:spPr>
          <a:xfrm>
            <a:off x="33404723" y="6362257"/>
            <a:ext cx="602674" cy="31393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dirty="0"/>
              <a:t>300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250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200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150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100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C1A0A9-054D-4AEB-835A-F6613F5D512F}"/>
              </a:ext>
            </a:extLst>
          </p:cNvPr>
          <p:cNvSpPr txBox="1"/>
          <p:nvPr/>
        </p:nvSpPr>
        <p:spPr>
          <a:xfrm>
            <a:off x="37493908" y="6382458"/>
            <a:ext cx="602674" cy="31393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dirty="0"/>
              <a:t>300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250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200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150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100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0B0EFA-EC08-405D-B8F6-529B237D3AEC}"/>
              </a:ext>
            </a:extLst>
          </p:cNvPr>
          <p:cNvSpPr txBox="1"/>
          <p:nvPr/>
        </p:nvSpPr>
        <p:spPr>
          <a:xfrm>
            <a:off x="33337708" y="10738492"/>
            <a:ext cx="1066711" cy="31393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x10</a:t>
            </a:r>
            <a:r>
              <a:rPr lang="en-US" baseline="30000" dirty="0"/>
              <a:t>6</a:t>
            </a:r>
            <a:endParaRPr lang="en-US" dirty="0"/>
          </a:p>
          <a:p>
            <a:endParaRPr lang="en-US" dirty="0"/>
          </a:p>
          <a:p>
            <a:r>
              <a:rPr lang="en-US" dirty="0"/>
              <a:t>4.5465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4.5460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4.5455</a:t>
            </a:r>
          </a:p>
          <a:p>
            <a:endParaRPr lang="en-US" dirty="0"/>
          </a:p>
          <a:p>
            <a:r>
              <a:rPr lang="en-US" dirty="0"/>
              <a:t>4.5450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44C12C-91A6-42DD-8ADF-525D7F64E22A}"/>
              </a:ext>
            </a:extLst>
          </p:cNvPr>
          <p:cNvSpPr txBox="1"/>
          <p:nvPr/>
        </p:nvSpPr>
        <p:spPr>
          <a:xfrm>
            <a:off x="37474165" y="10828225"/>
            <a:ext cx="1066711" cy="31393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x10</a:t>
            </a:r>
            <a:r>
              <a:rPr lang="en-US" baseline="30000" dirty="0"/>
              <a:t>6</a:t>
            </a:r>
            <a:endParaRPr lang="en-US" dirty="0"/>
          </a:p>
          <a:p>
            <a:endParaRPr lang="en-US" dirty="0"/>
          </a:p>
          <a:p>
            <a:r>
              <a:rPr lang="en-US" dirty="0"/>
              <a:t>4.5465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4.5460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4.5455</a:t>
            </a:r>
          </a:p>
          <a:p>
            <a:endParaRPr lang="en-US" dirty="0"/>
          </a:p>
          <a:p>
            <a:r>
              <a:rPr lang="en-US" dirty="0"/>
              <a:t>4.5450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795FAE-7D15-4B80-83F5-2383904F6797}"/>
              </a:ext>
            </a:extLst>
          </p:cNvPr>
          <p:cNvSpPr txBox="1"/>
          <p:nvPr/>
        </p:nvSpPr>
        <p:spPr>
          <a:xfrm>
            <a:off x="33359536" y="15588442"/>
            <a:ext cx="682032" cy="286232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dirty="0"/>
              <a:t>400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200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0 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-200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-400</a:t>
            </a:r>
          </a:p>
          <a:p>
            <a:pPr algn="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3E4F94-D1BD-400B-9026-089472131037}"/>
              </a:ext>
            </a:extLst>
          </p:cNvPr>
          <p:cNvSpPr txBox="1"/>
          <p:nvPr/>
        </p:nvSpPr>
        <p:spPr>
          <a:xfrm>
            <a:off x="37573778" y="15374344"/>
            <a:ext cx="602233" cy="286232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dirty="0"/>
              <a:t>500</a:t>
            </a:r>
          </a:p>
          <a:p>
            <a:pPr algn="r"/>
            <a:r>
              <a:rPr lang="en-US" dirty="0"/>
              <a:t>400</a:t>
            </a:r>
          </a:p>
          <a:p>
            <a:pPr algn="r"/>
            <a:r>
              <a:rPr lang="en-US" dirty="0"/>
              <a:t>300</a:t>
            </a:r>
          </a:p>
          <a:p>
            <a:pPr algn="r"/>
            <a:r>
              <a:rPr lang="en-US" dirty="0"/>
              <a:t>200</a:t>
            </a:r>
          </a:p>
          <a:p>
            <a:pPr algn="r"/>
            <a:r>
              <a:rPr lang="en-US" dirty="0"/>
              <a:t>100</a:t>
            </a:r>
          </a:p>
          <a:p>
            <a:pPr algn="r"/>
            <a:r>
              <a:rPr lang="en-US" dirty="0"/>
              <a:t>0 </a:t>
            </a:r>
          </a:p>
          <a:p>
            <a:pPr algn="r"/>
            <a:r>
              <a:rPr lang="en-US" dirty="0"/>
              <a:t>-100</a:t>
            </a:r>
          </a:p>
          <a:p>
            <a:pPr algn="r"/>
            <a:r>
              <a:rPr lang="en-US" dirty="0"/>
              <a:t>-200</a:t>
            </a:r>
          </a:p>
          <a:p>
            <a:pPr algn="r"/>
            <a:r>
              <a:rPr lang="en-US" dirty="0"/>
              <a:t>-300</a:t>
            </a:r>
          </a:p>
          <a:p>
            <a:pPr algn="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336710-09DB-4FAB-A0C6-1F3E68976D15}"/>
              </a:ext>
            </a:extLst>
          </p:cNvPr>
          <p:cNvSpPr txBox="1"/>
          <p:nvPr/>
        </p:nvSpPr>
        <p:spPr>
          <a:xfrm>
            <a:off x="33194510" y="9889634"/>
            <a:ext cx="17833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Google Earth Model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387CC1-4348-435B-A3E8-2E1358BBC7ED}"/>
              </a:ext>
            </a:extLst>
          </p:cNvPr>
          <p:cNvSpPr txBox="1"/>
          <p:nvPr/>
        </p:nvSpPr>
        <p:spPr>
          <a:xfrm>
            <a:off x="33251884" y="14586501"/>
            <a:ext cx="17833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GPS 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8D6B73-81EF-486C-B52A-F1ED22850F30}"/>
              </a:ext>
            </a:extLst>
          </p:cNvPr>
          <p:cNvSpPr txBox="1"/>
          <p:nvPr/>
        </p:nvSpPr>
        <p:spPr>
          <a:xfrm>
            <a:off x="35799087" y="18738971"/>
            <a:ext cx="4438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*Where x-axis denotes Horizontal Coordinates</a:t>
            </a:r>
          </a:p>
          <a:p>
            <a:r>
              <a:rPr lang="en-US" dirty="0"/>
              <a:t>And y-axis denotes Vertical Coordinates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51EC82F8-D380-4DFA-AD66-338E1816F27F}"/>
              </a:ext>
            </a:extLst>
          </p:cNvPr>
          <p:cNvPicPr/>
          <p:nvPr/>
        </p:nvPicPr>
        <p:blipFill rotWithShape="1">
          <a:blip r:embed="rId20"/>
          <a:srcRect t="9940"/>
          <a:stretch/>
        </p:blipFill>
        <p:spPr>
          <a:xfrm>
            <a:off x="18015353" y="7368370"/>
            <a:ext cx="12261318" cy="26516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5C64420B-2354-4421-B383-791BC1067A01}"/>
              </a:ext>
            </a:extLst>
          </p:cNvPr>
          <p:cNvPicPr/>
          <p:nvPr/>
        </p:nvPicPr>
        <p:blipFill rotWithShape="1">
          <a:blip r:embed="rId21"/>
          <a:srcRect t="13173"/>
          <a:stretch/>
        </p:blipFill>
        <p:spPr>
          <a:xfrm>
            <a:off x="17950389" y="9995847"/>
            <a:ext cx="12235661" cy="294435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7A09053-6B27-4A32-935C-C0FBC3D24FAB}"/>
              </a:ext>
            </a:extLst>
          </p:cNvPr>
          <p:cNvPicPr/>
          <p:nvPr/>
        </p:nvPicPr>
        <p:blipFill>
          <a:blip r:embed="rId22"/>
          <a:stretch>
            <a:fillRect/>
          </a:stretch>
        </p:blipFill>
        <p:spPr>
          <a:xfrm>
            <a:off x="17168285" y="17950011"/>
            <a:ext cx="7377545" cy="560948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57556C96-3C93-4D97-BAD5-51B41A9CED0A}"/>
              </a:ext>
            </a:extLst>
          </p:cNvPr>
          <p:cNvSpPr txBox="1"/>
          <p:nvPr/>
        </p:nvSpPr>
        <p:spPr>
          <a:xfrm>
            <a:off x="416696" y="23136091"/>
            <a:ext cx="132038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𝑎= 𝑣̇ 𝑇 + 𝜅𝑣</a:t>
            </a:r>
            <a:r>
              <a:rPr lang="en-US" sz="4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𝑁</a:t>
            </a:r>
          </a:p>
          <a:p>
            <a:pPr>
              <a:spcAft>
                <a:spcPts val="1200"/>
              </a:spcAft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Where: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 = Total Acceleration of Vehicle (m/s</a:t>
            </a:r>
            <a:r>
              <a:rPr lang="en-US" sz="4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v = Tangential Velocity of Vehicle (m/s)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𝜅 = Curvature at an Instantaneous Point (m</a:t>
            </a:r>
            <a:r>
              <a:rPr lang="en-US" sz="4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N = Normal Unit Vector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 = Tangential Unit Vector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5F647A-A440-4297-B50F-70E5DF9AC8E4}"/>
              </a:ext>
            </a:extLst>
          </p:cNvPr>
          <p:cNvSpPr txBox="1"/>
          <p:nvPr/>
        </p:nvSpPr>
        <p:spPr>
          <a:xfrm>
            <a:off x="16546806" y="13987846"/>
            <a:ext cx="1661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Road with Discrete Curvature Sections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5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2226</TotalTime>
  <Words>279</Words>
  <Application>Microsoft Office PowerPoint</Application>
  <PresentationFormat>Custom</PresentationFormat>
  <Paragraphs>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Schmidt</dc:creator>
  <cp:lastModifiedBy>Ricardo... Jacome..</cp:lastModifiedBy>
  <cp:revision>118</cp:revision>
  <cp:lastPrinted>2017-12-21T14:37:13Z</cp:lastPrinted>
  <dcterms:created xsi:type="dcterms:W3CDTF">2017-12-13T21:55:54Z</dcterms:created>
  <dcterms:modified xsi:type="dcterms:W3CDTF">2019-12-23T03:59:21Z</dcterms:modified>
</cp:coreProperties>
</file>