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0"/>
  </p:notesMasterIdLst>
  <p:handoutMasterIdLst>
    <p:handoutMasterId r:id="rId11"/>
  </p:handoutMasterIdLst>
  <p:sldIdLst>
    <p:sldId id="293" r:id="rId2"/>
    <p:sldId id="339" r:id="rId3"/>
    <p:sldId id="348" r:id="rId4"/>
    <p:sldId id="350" r:id="rId5"/>
    <p:sldId id="349" r:id="rId6"/>
    <p:sldId id="341" r:id="rId7"/>
    <p:sldId id="342" r:id="rId8"/>
    <p:sldId id="343" r:id="rId9"/>
  </p:sldIdLst>
  <p:sldSz cx="9144000" cy="6858000" type="screen4x3"/>
  <p:notesSz cx="69342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5" autoAdjust="0"/>
    <p:restoredTop sz="69988" autoAdjust="0"/>
  </p:normalViewPr>
  <p:slideViewPr>
    <p:cSldViewPr snapToGrid="0">
      <p:cViewPr varScale="1">
        <p:scale>
          <a:sx n="71" d="100"/>
          <a:sy n="71" d="100"/>
        </p:scale>
        <p:origin x="9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98" y="-90"/>
      </p:cViewPr>
      <p:guideLst>
        <p:guide orient="horz" pos="2909"/>
        <p:guide pos="2184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t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defTabSz="9254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25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6" tIns="46182" rIns="92366" bIns="46182" numCol="1" anchor="b" anchorCtr="0" compatLnSpc="1">
            <a:prstTxWarp prst="textNoShape">
              <a:avLst/>
            </a:prstTxWarp>
          </a:bodyPr>
          <a:lstStyle>
            <a:lvl1pPr algn="r" defTabSz="925413">
              <a:defRPr sz="1200"/>
            </a:lvl1pPr>
          </a:lstStyle>
          <a:p>
            <a:pPr>
              <a:defRPr/>
            </a:pPr>
            <a:fld id="{CA85EBD1-8360-4971-AB02-806C1BB79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6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defTabSz="91742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6" tIns="45749" rIns="91496" bIns="45749" numCol="1" anchor="b" anchorCtr="0" compatLnSpc="1">
            <a:prstTxWarp prst="textNoShape">
              <a:avLst/>
            </a:prstTxWarp>
          </a:bodyPr>
          <a:lstStyle>
            <a:lvl1pPr algn="r" defTabSz="917421" eaLnBrk="1" hangingPunct="1">
              <a:defRPr sz="1200"/>
            </a:lvl1pPr>
          </a:lstStyle>
          <a:p>
            <a:pPr>
              <a:defRPr/>
            </a:pPr>
            <a:fld id="{1173D4E6-5411-4646-A04A-D6E513EF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0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F4F334-556E-4FE3-A398-279AE2827AE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36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1BEF42-4645-4ED6-BA54-3B55A4D2BC4B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624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hidden">
          <a:xfrm>
            <a:off x="1716088" y="928688"/>
            <a:ext cx="7427912" cy="19065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auto">
          <a:xfrm>
            <a:off x="1716088" y="928688"/>
            <a:ext cx="574675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2281238" y="304800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" name="Rectangle 1034"/>
          <p:cNvSpPr>
            <a:spLocks noChangeArrowheads="1"/>
          </p:cNvSpPr>
          <p:nvPr/>
        </p:nvSpPr>
        <p:spPr bwMode="auto">
          <a:xfrm>
            <a:off x="2281238" y="928688"/>
            <a:ext cx="585787" cy="642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9" name="Rectangle 1035"/>
          <p:cNvSpPr>
            <a:spLocks noChangeArrowheads="1"/>
          </p:cNvSpPr>
          <p:nvPr/>
        </p:nvSpPr>
        <p:spPr bwMode="auto">
          <a:xfrm>
            <a:off x="1141413" y="1562100"/>
            <a:ext cx="5842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" name="Rectangle 1036"/>
          <p:cNvSpPr>
            <a:spLocks noChangeArrowheads="1"/>
          </p:cNvSpPr>
          <p:nvPr/>
        </p:nvSpPr>
        <p:spPr bwMode="auto">
          <a:xfrm>
            <a:off x="0" y="1562100"/>
            <a:ext cx="582613" cy="6334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1037"/>
          <p:cNvSpPr>
            <a:spLocks noChangeArrowheads="1"/>
          </p:cNvSpPr>
          <p:nvPr/>
        </p:nvSpPr>
        <p:spPr bwMode="auto">
          <a:xfrm>
            <a:off x="1716088" y="1562100"/>
            <a:ext cx="574675" cy="6334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573088" y="2185988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" name="Rectangle 1039"/>
          <p:cNvSpPr>
            <a:spLocks noChangeArrowheads="1"/>
          </p:cNvSpPr>
          <p:nvPr/>
        </p:nvSpPr>
        <p:spPr bwMode="auto">
          <a:xfrm>
            <a:off x="1141413" y="2185988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5555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8382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56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D3585-D2A6-4128-ADA0-0329B4B7A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F0FEA-5051-40E9-BF22-0A088476A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25488"/>
            <a:ext cx="2057400" cy="5141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25488"/>
            <a:ext cx="6019800" cy="5141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E46F5-3DE2-4DD4-897D-E01A1C46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52FC9-B4A2-484B-A2FC-89D150CA4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B8405-CAD0-4332-8814-2D67A77C7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00CCF-1E86-4534-9860-77751E46F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6BA2E-7EA9-4BDF-8C47-CC4E3C952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AAFE4-A776-4A3B-811A-E6AB9DDD8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D07FE-25E9-4877-B316-D7491E156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DDA77-ACC2-42D0-96C2-0A03790AB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8510-43AE-483F-AD69-BB99859E4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F3CB1D9-3B67-401B-99B8-8881CB77F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28575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12750" y="222250"/>
            <a:ext cx="8731250" cy="2714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409575" y="222250"/>
            <a:ext cx="138113" cy="1397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547688" y="88900"/>
            <a:ext cx="139700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547688" y="222250"/>
            <a:ext cx="139700" cy="1397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4638" y="360363"/>
            <a:ext cx="136525" cy="136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hlink"/>
              </a:solidFill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131763" y="223838"/>
            <a:ext cx="141287" cy="1365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409575" y="357188"/>
            <a:ext cx="138113" cy="136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6" name="Rectangle 13"/>
          <p:cNvSpPr>
            <a:spLocks noChangeArrowheads="1"/>
          </p:cNvSpPr>
          <p:nvPr/>
        </p:nvSpPr>
        <p:spPr bwMode="auto">
          <a:xfrm>
            <a:off x="274638" y="493713"/>
            <a:ext cx="136525" cy="1349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6263"/>
            <a:ext cx="8229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5791200" y="179388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Midwest Roadside Safety Facility</a:t>
            </a:r>
          </a:p>
        </p:txBody>
      </p:sp>
      <p:pic>
        <p:nvPicPr>
          <p:cNvPr id="1041" name="Picture 20" descr="Logo For Powerpo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875"/>
            <a:ext cx="22844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Line 24"/>
          <p:cNvSpPr>
            <a:spLocks noChangeShapeType="1"/>
          </p:cNvSpPr>
          <p:nvPr userDrawn="1"/>
        </p:nvSpPr>
        <p:spPr bwMode="auto">
          <a:xfrm>
            <a:off x="466725" y="1339850"/>
            <a:ext cx="82296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¨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Wingdings" pitchFamily="2" charset="2"/>
        <a:buChar char="¨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30000"/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979488"/>
            <a:ext cx="6583363" cy="1830387"/>
          </a:xfrm>
        </p:spPr>
        <p:txBody>
          <a:bodyPr/>
          <a:lstStyle/>
          <a:p>
            <a:pPr algn="ctr" eaLnBrk="1" hangingPunct="1"/>
            <a:r>
              <a:rPr lang="en-US" sz="4400" dirty="0" smtClean="0"/>
              <a:t>Program of Studies</a:t>
            </a:r>
            <a:br>
              <a:rPr lang="en-US" sz="4400" dirty="0" smtClean="0"/>
            </a:br>
            <a:r>
              <a:rPr lang="en-US" sz="4400" dirty="0" smtClean="0"/>
              <a:t>Meeting: Research Intro</a:t>
            </a:r>
            <a:endParaRPr lang="en-US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9450" y="3087688"/>
            <a:ext cx="7718425" cy="3495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Ricardo Jacome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Midwest Roadside Safety Facility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University of Nebraska-Lincoln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03</a:t>
            </a:r>
            <a:r>
              <a:rPr lang="en-US" sz="2400" dirty="0" smtClean="0"/>
              <a:t>/13/2020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pic>
        <p:nvPicPr>
          <p:cNvPr id="3076" name="Picture 4" descr="Logo For Powerpoi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5387975"/>
            <a:ext cx="3983038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D3585-D2A6-4128-ADA0-0329B4B7A0B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6725" y="579438"/>
            <a:ext cx="8229600" cy="82391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Research Overview</a:t>
            </a:r>
            <a:endParaRPr lang="en-US" sz="4000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5185791"/>
          </a:xfrm>
        </p:spPr>
        <p:txBody>
          <a:bodyPr/>
          <a:lstStyle/>
          <a:p>
            <a:pPr eaLnBrk="1" hangingPunct="1"/>
            <a:r>
              <a:rPr lang="en-US" dirty="0" smtClean="0"/>
              <a:t>On Road Coordinate Decomposition for Autonomous Vehicle (AV) Guidance</a:t>
            </a:r>
          </a:p>
          <a:p>
            <a:pPr lvl="1" eaLnBrk="1" hangingPunct="1"/>
            <a:r>
              <a:rPr lang="en-US" dirty="0" smtClean="0"/>
              <a:t>Main Motivation:</a:t>
            </a:r>
          </a:p>
          <a:p>
            <a:pPr lvl="2" eaLnBrk="1" hangingPunct="1"/>
            <a:r>
              <a:rPr lang="en-US" dirty="0" smtClean="0"/>
              <a:t>AV systems d</a:t>
            </a:r>
            <a:r>
              <a:rPr lang="en-US" dirty="0" smtClean="0"/>
              <a:t>epend entirely on sensors for navigation</a:t>
            </a:r>
          </a:p>
          <a:p>
            <a:pPr lvl="2" eaLnBrk="1" hangingPunct="1"/>
            <a:r>
              <a:rPr lang="en-US" dirty="0" smtClean="0"/>
              <a:t>There is a need to find alternative solutions for this problem</a:t>
            </a:r>
          </a:p>
          <a:p>
            <a:pPr lvl="1" eaLnBrk="1" hangingPunct="1"/>
            <a:r>
              <a:rPr lang="en-US" dirty="0" smtClean="0"/>
              <a:t>General Objective: </a:t>
            </a:r>
          </a:p>
          <a:p>
            <a:pPr lvl="2" eaLnBrk="1" hangingPunct="1"/>
            <a:r>
              <a:rPr lang="en-US" dirty="0" smtClean="0"/>
              <a:t>Provide a road profile for AVs to navigate on a road, independent of vehicle sensors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8130"/>
            <a:ext cx="8229600" cy="5087470"/>
          </a:xfrm>
        </p:spPr>
        <p:txBody>
          <a:bodyPr/>
          <a:lstStyle/>
          <a:p>
            <a:r>
              <a:rPr lang="en-US" dirty="0" smtClean="0"/>
              <a:t>Phase I: Literature Review + ABS Testing </a:t>
            </a:r>
          </a:p>
          <a:p>
            <a:pPr lvl="1"/>
            <a:r>
              <a:rPr lang="en-US" dirty="0" smtClean="0"/>
              <a:t>Investigation on current AV technology</a:t>
            </a:r>
          </a:p>
          <a:p>
            <a:pPr lvl="1"/>
            <a:r>
              <a:rPr lang="en-US" dirty="0" smtClean="0"/>
              <a:t> Evaluation of ABS performance testing</a:t>
            </a:r>
          </a:p>
          <a:p>
            <a:pPr lvl="2"/>
            <a:r>
              <a:rPr lang="en-US" dirty="0" smtClean="0"/>
              <a:t>Emergency capacity of a vehicle</a:t>
            </a:r>
          </a:p>
          <a:p>
            <a:r>
              <a:rPr lang="en-US" dirty="0" smtClean="0"/>
              <a:t>Phase II: Road Profile Generation Framework</a:t>
            </a:r>
          </a:p>
          <a:p>
            <a:pPr lvl="1"/>
            <a:r>
              <a:rPr lang="en-US" dirty="0" smtClean="0"/>
              <a:t>How to formulate road profiles</a:t>
            </a:r>
          </a:p>
          <a:p>
            <a:pPr lvl="1"/>
            <a:r>
              <a:rPr lang="en-US" dirty="0" smtClean="0"/>
              <a:t>How to implement with current infrastructure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8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5887"/>
            <a:ext cx="8229600" cy="823912"/>
          </a:xfrm>
        </p:spPr>
        <p:txBody>
          <a:bodyPr/>
          <a:lstStyle/>
          <a:p>
            <a:r>
              <a:rPr lang="en-US" dirty="0" smtClean="0"/>
              <a:t>Create a Figure of the same, with arrows.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1186"/>
            <a:ext cx="4545106" cy="39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6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Profile with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54941" y="1501588"/>
            <a:ext cx="4289612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7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 Year 1 Report</a:t>
            </a:r>
          </a:p>
          <a:p>
            <a:r>
              <a:rPr lang="en-US" dirty="0" smtClean="0"/>
              <a:t>MATC Year 2 Report</a:t>
            </a:r>
          </a:p>
          <a:p>
            <a:r>
              <a:rPr lang="en-US" dirty="0" smtClean="0"/>
              <a:t>SAE Publication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8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576"/>
            <a:ext cx="7812741" cy="3886200"/>
          </a:xfrm>
        </p:spPr>
        <p:txBody>
          <a:bodyPr/>
          <a:lstStyle/>
          <a:p>
            <a:r>
              <a:rPr lang="en-US" dirty="0" smtClean="0"/>
              <a:t>ABS Acceleration Data, New Filtering Method Developed (Should I??????)</a:t>
            </a:r>
          </a:p>
          <a:p>
            <a:r>
              <a:rPr lang="en-US" dirty="0" smtClean="0"/>
              <a:t>Optimization Method for Road Profile</a:t>
            </a:r>
          </a:p>
          <a:p>
            <a:pPr lvl="1"/>
            <a:r>
              <a:rPr lang="en-US" dirty="0" smtClean="0"/>
              <a:t>Selection of the best trajectory dependent on certain parameters</a:t>
            </a:r>
          </a:p>
          <a:p>
            <a:pPr lvl="2"/>
            <a:r>
              <a:rPr lang="en-US" dirty="0" smtClean="0"/>
              <a:t>Current Velocity, Vehicle dimensions, Street Guidelines.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method to generate road profiles from different data sources (such as satellite scans).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652FC9-B4A2-484B-A2FC-89D150CA422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917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E00000"/>
      </a:lt2>
      <a:accent1>
        <a:srgbClr val="FF3300"/>
      </a:accent1>
      <a:accent2>
        <a:srgbClr val="080808"/>
      </a:accent2>
      <a:accent3>
        <a:srgbClr val="FFFFFF"/>
      </a:accent3>
      <a:accent4>
        <a:srgbClr val="000000"/>
      </a:accent4>
      <a:accent5>
        <a:srgbClr val="FFADAA"/>
      </a:accent5>
      <a:accent6>
        <a:srgbClr val="060606"/>
      </a:accent6>
      <a:hlink>
        <a:srgbClr val="B20000"/>
      </a:hlink>
      <a:folHlink>
        <a:srgbClr val="ABAB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E00000"/>
        </a:lt2>
        <a:accent1>
          <a:srgbClr val="FF3300"/>
        </a:accent1>
        <a:accent2>
          <a:srgbClr val="FF7A1F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6E1B"/>
        </a:accent6>
        <a:hlink>
          <a:srgbClr val="B20000"/>
        </a:hlink>
        <a:folHlink>
          <a:srgbClr val="ABAB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7075</TotalTime>
  <Words>209</Words>
  <Application>Microsoft Office PowerPoint</Application>
  <PresentationFormat>On-screen Show (4:3)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Book Antiqua</vt:lpstr>
      <vt:lpstr>Times New Roman</vt:lpstr>
      <vt:lpstr>Wingdings</vt:lpstr>
      <vt:lpstr>Pixel</vt:lpstr>
      <vt:lpstr>Program of Studies Meeting: Research Intro</vt:lpstr>
      <vt:lpstr>Research Overview</vt:lpstr>
      <vt:lpstr>Previous Work</vt:lpstr>
      <vt:lpstr>Create a Figure of the same, with arrows.</vt:lpstr>
      <vt:lpstr>Road Profile with Infrastructure</vt:lpstr>
      <vt:lpstr>Previous Work Documents</vt:lpstr>
      <vt:lpstr>Current Work </vt:lpstr>
      <vt:lpstr>Future Work</vt:lpstr>
    </vt:vector>
  </TitlesOfParts>
  <Company>MwRSF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Crushable Foam for the SAFER Racetrack Barrier</dc:title>
  <dc:subject>LS-DYNA coneference 2004</dc:subject>
  <dc:creator>Bob Bielenberg</dc:creator>
  <cp:lastModifiedBy>rjacome</cp:lastModifiedBy>
  <cp:revision>315</cp:revision>
  <dcterms:created xsi:type="dcterms:W3CDTF">2004-04-15T18:20:50Z</dcterms:created>
  <dcterms:modified xsi:type="dcterms:W3CDTF">2020-03-07T23:50:16Z</dcterms:modified>
</cp:coreProperties>
</file>