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charts/chart39.xml" ContentType="application/vnd.openxmlformats-officedocument.drawingml.char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charts/chart28.xml" ContentType="application/vnd.openxmlformats-officedocument.drawingml.chart+xml"/>
  <Override PartName="/ppt/notesSlides/notesSlide38.xml" ContentType="application/vnd.openxmlformats-officedocument.presentationml.notesSlide+xml"/>
  <Override PartName="/ppt/charts/chart46.xml" ContentType="application/vnd.openxmlformats-officedocument.drawingml.char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Override PartName="/ppt/notesSlides/notesSlide27.xml" ContentType="application/vnd.openxmlformats-officedocument.presentationml.notesSlide+xml"/>
  <Override PartName="/ppt/charts/chart35.xml" ContentType="application/vnd.openxmlformats-officedocument.drawingml.chart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charts/chart13.xml" ContentType="application/vnd.openxmlformats-officedocument.drawingml.chart+xml"/>
  <Override PartName="/ppt/charts/chart24.xml" ContentType="application/vnd.openxmlformats-officedocument.drawingml.chart+xml"/>
  <Override PartName="/ppt/notesSlides/notesSlide34.xml" ContentType="application/vnd.openxmlformats-officedocument.presentationml.notesSlide+xml"/>
  <Override PartName="/ppt/charts/chart42.xml" ContentType="application/vnd.openxmlformats-officedocument.drawingml.char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charts/chart31.xml" ContentType="application/vnd.openxmlformats-officedocument.drawingml.chart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charts/chart20.xml" ContentType="application/vnd.openxmlformats-officedocument.drawingml.chart+xml"/>
  <Override PartName="/ppt/notesSlides/notesSlide30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charts/chart29.xml" ContentType="application/vnd.openxmlformats-officedocument.drawingml.chart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charts/chart18.xml" ContentType="application/vnd.openxmlformats-officedocument.drawingml.chart+xml"/>
  <Override PartName="/ppt/notesSlides/notesSlide39.xml" ContentType="application/vnd.openxmlformats-officedocument.presentationml.notesSlide+xml"/>
  <Override PartName="/ppt/charts/chart36.xml" ContentType="application/vnd.openxmlformats-officedocument.drawingml.chart+xml"/>
  <Override PartName="/ppt/charts/chart47.xml" ContentType="application/vnd.openxmlformats-officedocument.drawingml.char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25.xml" ContentType="application/vnd.openxmlformats-officedocument.drawingml.chart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14.xml" ContentType="application/vnd.openxmlformats-officedocument.drawingml.chart+xml"/>
  <Override PartName="/ppt/notesSlides/notesSlide35.xml" ContentType="application/vnd.openxmlformats-officedocument.presentationml.notesSlide+xml"/>
  <Override PartName="/ppt/charts/chart32.xml" ContentType="application/vnd.openxmlformats-officedocument.drawingml.chart+xml"/>
  <Override PartName="/ppt/charts/chart43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charts/chart21.xml" ContentType="application/vnd.openxmlformats-officedocument.drawingml.chart+xml"/>
  <Override PartName="/ppt/notesSlides/notesSlide42.xml" ContentType="application/vnd.openxmlformats-officedocument.presentationml.notesSlide+xml"/>
  <Override PartName="/ppt/charts/chart50.xml" ContentType="application/vnd.openxmlformats-officedocument.drawingml.char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0.xml" ContentType="application/vnd.openxmlformats-officedocument.drawingml.chart+xml"/>
  <Override PartName="/ppt/notesSlides/notesSlide31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charts/chart48.xml" ContentType="application/vnd.openxmlformats-officedocument.drawingml.char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charts/chart19.xml" ContentType="application/vnd.openxmlformats-officedocument.drawingml.chart+xml"/>
  <Override PartName="/ppt/notesSlides/notesSlide29.xml" ContentType="application/vnd.openxmlformats-officedocument.presentationml.notesSlide+xml"/>
  <Override PartName="/ppt/charts/chart37.xml" ContentType="application/vnd.openxmlformats-officedocument.drawingml.char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26.xml" ContentType="application/vnd.openxmlformats-officedocument.drawingml.chart+xml"/>
  <Override PartName="/ppt/notesSlides/notesSlide36.xml" ContentType="application/vnd.openxmlformats-officedocument.presentationml.notesSlide+xml"/>
  <Override PartName="/ppt/charts/chart44.xml" ContentType="application/vnd.openxmlformats-officedocument.drawingml.char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charts/chart15.xml" ContentType="application/vnd.openxmlformats-officedocument.drawingml.chart+xml"/>
  <Override PartName="/ppt/charts/chart33.xml" ContentType="application/vnd.openxmlformats-officedocument.drawingml.chart+xml"/>
  <Override PartName="/ppt/notesSlides/notesSlide43.xml" ContentType="application/vnd.openxmlformats-officedocument.presentationml.notesSlide+xml"/>
  <Override PartName="/ppt/charts/chart51.xml" ContentType="application/vnd.openxmlformats-officedocument.drawingml.char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22.xml" ContentType="application/vnd.openxmlformats-officedocument.drawingml.chart+xml"/>
  <Override PartName="/ppt/notesSlides/notesSlide32.xml" ContentType="application/vnd.openxmlformats-officedocument.presentationml.notesSlide+xml"/>
  <Override PartName="/ppt/charts/chart40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charts/chart49.xml" ContentType="application/vnd.openxmlformats-officedocument.drawingml.char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charts/chart27.xml" ContentType="application/vnd.openxmlformats-officedocument.drawingml.chart+xml"/>
  <Override PartName="/ppt/charts/chart38.xml" ContentType="application/vnd.openxmlformats-officedocument.drawingml.char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charts/chart16.xml" ContentType="application/vnd.openxmlformats-officedocument.drawingml.chart+xml"/>
  <Override PartName="/ppt/notesSlides/notesSlide37.xml" ContentType="application/vnd.openxmlformats-officedocument.presentationml.notesSlide+xml"/>
  <Override PartName="/ppt/charts/chart34.xml" ContentType="application/vnd.openxmlformats-officedocument.drawingml.chart+xml"/>
  <Override PartName="/ppt/charts/chart45.xml" ContentType="application/vnd.openxmlformats-officedocument.drawingml.char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23.xml" ContentType="application/vnd.openxmlformats-officedocument.drawingml.chart+xml"/>
  <Override PartName="/ppt/notesSlides/notesSlide44.xml" ContentType="application/vnd.openxmlformats-officedocument.presentationml.notesSlide+xml"/>
  <Override PartName="/ppt/charts/chart52.xml" ContentType="application/vnd.openxmlformats-officedocument.drawingml.char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charts/chart12.xml" ContentType="application/vnd.openxmlformats-officedocument.drawingml.chart+xml"/>
  <Override PartName="/ppt/notesSlides/notesSlide33.xml" ContentType="application/vnd.openxmlformats-officedocument.presentationml.notesSlide+xml"/>
  <Override PartName="/ppt/charts/chart30.xml" ContentType="application/vnd.openxmlformats-officedocument.drawingml.chart+xml"/>
  <Override PartName="/ppt/charts/chart41.xml" ContentType="application/vnd.openxmlformats-officedocument.drawingml.chart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sldIdLst>
    <p:sldId id="282" r:id="rId2"/>
    <p:sldId id="281" r:id="rId3"/>
    <p:sldId id="319" r:id="rId4"/>
    <p:sldId id="333" r:id="rId5"/>
    <p:sldId id="334" r:id="rId6"/>
    <p:sldId id="335" r:id="rId7"/>
    <p:sldId id="330" r:id="rId8"/>
    <p:sldId id="288" r:id="rId9"/>
    <p:sldId id="316" r:id="rId10"/>
    <p:sldId id="357" r:id="rId11"/>
    <p:sldId id="318" r:id="rId12"/>
    <p:sldId id="317" r:id="rId13"/>
    <p:sldId id="337" r:id="rId14"/>
    <p:sldId id="358" r:id="rId15"/>
    <p:sldId id="331" r:id="rId16"/>
    <p:sldId id="283" r:id="rId17"/>
    <p:sldId id="355" r:id="rId18"/>
    <p:sldId id="284" r:id="rId19"/>
    <p:sldId id="336" r:id="rId20"/>
    <p:sldId id="310" r:id="rId21"/>
    <p:sldId id="321" r:id="rId22"/>
    <p:sldId id="322" r:id="rId23"/>
    <p:sldId id="323" r:id="rId24"/>
    <p:sldId id="304" r:id="rId25"/>
    <p:sldId id="306" r:id="rId26"/>
    <p:sldId id="305" r:id="rId27"/>
    <p:sldId id="348" r:id="rId28"/>
    <p:sldId id="349" r:id="rId29"/>
    <p:sldId id="350" r:id="rId30"/>
    <p:sldId id="351" r:id="rId31"/>
    <p:sldId id="352" r:id="rId32"/>
    <p:sldId id="354" r:id="rId33"/>
    <p:sldId id="311" r:id="rId34"/>
    <p:sldId id="325" r:id="rId35"/>
    <p:sldId id="326" r:id="rId36"/>
    <p:sldId id="327" r:id="rId37"/>
    <p:sldId id="307" r:id="rId38"/>
    <p:sldId id="308" r:id="rId39"/>
    <p:sldId id="309" r:id="rId40"/>
    <p:sldId id="338" r:id="rId41"/>
    <p:sldId id="339" r:id="rId42"/>
    <p:sldId id="340" r:id="rId43"/>
    <p:sldId id="356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272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8010"/>
    <a:srgbClr val="CC6677"/>
    <a:srgbClr val="DEEE12"/>
    <a:srgbClr val="4477AA"/>
    <a:srgbClr val="4F81BD"/>
    <a:srgbClr val="117733"/>
    <a:srgbClr val="DDCC7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204" autoAdjust="0"/>
    <p:restoredTop sz="96691" autoAdjust="0"/>
  </p:normalViewPr>
  <p:slideViewPr>
    <p:cSldViewPr snapToGrid="0">
      <p:cViewPr varScale="1">
        <p:scale>
          <a:sx n="87" d="100"/>
          <a:sy n="87" d="100"/>
        </p:scale>
        <p:origin x="-427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input\&#25968;&#25454;&#25506;&#32034;-&#21608;&#26611;&#26611;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&#25968;&#25454;&#25506;&#32034;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&#25968;&#25454;&#25506;&#32034;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zs\&#29992;&#25143;&#30011;&#20687;\&#25968;&#25454;&#25506;&#32034;-&#36213;&#24069;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zs\&#29992;&#25143;&#30011;&#20687;\&#25968;&#25454;&#25506;&#32034;-&#36213;&#24069;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&#25968;&#25454;&#25506;&#32034;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&#25968;&#25454;&#25506;&#32034;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&#25968;&#25454;&#25506;&#32034;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zs\&#29992;&#25143;&#30011;&#20687;\&#25968;&#25454;&#25506;&#32034;-&#36213;&#24069;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zs\&#29992;&#25143;&#30011;&#20687;\&#25968;&#25454;&#25506;&#32034;-&#36213;&#24069;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zs\&#29992;&#25143;&#30011;&#20687;\&#25968;&#25454;&#25506;&#32034;-&#36213;&#24069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input\&#25968;&#25454;&#25506;&#32034;-&#21608;&#26611;&#26611;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zs\&#29992;&#25143;&#30011;&#20687;\&#25968;&#25454;&#25506;&#32034;-&#36213;&#24069;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zs\&#29992;&#25143;&#30011;&#20687;\&#25968;&#25454;&#25506;&#32034;-&#36213;&#24069;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zs\&#29992;&#25143;&#30011;&#20687;\&#25968;&#25454;&#25506;&#32034;-&#36213;&#24069;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&#25968;&#25454;&#25506;&#32034;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&#25968;&#25454;&#25506;&#32034;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&#25968;&#25454;&#25506;&#32034;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&#25968;&#25454;&#25506;&#32034;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&#25968;&#25454;&#25506;&#32034;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&#25968;&#25454;&#25506;&#32034;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&#25968;&#25454;&#25506;&#32034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input\&#25968;&#25454;&#25506;&#32034;-&#21608;&#26611;&#26611;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&#25968;&#25454;&#25506;&#32034;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&#25968;&#25454;&#25506;&#32034;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input\&#24635;&#20307;&#20998;&#26512;&#22270;&#19982;&#33050;&#26412;-&#22522;&#26412;&#23646;&#24615;-&#24120;&#39062;3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input\&#24635;&#20307;&#20998;&#26512;&#22270;&#19982;&#33050;&#26412;-&#22522;&#26412;&#23646;&#24615;-&#24120;&#39062;3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input\&#24635;&#20307;&#20998;&#26512;&#22270;&#19982;&#33050;&#26412;-&#22522;&#26412;&#23646;&#24615;-&#24120;&#39062;3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input\&#24635;&#20307;&#20998;&#26512;&#22270;&#19982;&#33050;&#26412;-&#22522;&#26412;&#23646;&#24615;-&#24120;&#39062;3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6222;&#24800;&#29992;&#25143;&#30011;&#20687;\&#24635;&#20307;&#20998;&#26512;&#22270;&#19982;&#33050;&#26412;-&#22522;&#26412;&#23646;&#24615;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&#25968;&#25454;&#25506;&#32034;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&#25968;&#25454;&#25506;&#32034;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6222;&#24800;&#29992;&#25143;&#30011;&#20687;\&#24635;&#20307;&#20998;&#26512;&#22270;&#19982;&#33050;&#26412;-&#22522;&#26412;&#23646;&#24615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&#25968;&#25454;&#25506;&#32034;.xlsx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input\&#24635;&#20307;&#20998;&#26512;&#22270;&#19982;&#33050;&#26412;-&#22522;&#26412;&#23646;&#24615;-&#24120;&#39062;3.xlsx" TargetMode="Externa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input\&#24635;&#20307;&#20998;&#26512;&#22270;&#19982;&#33050;&#26412;&#8212;&#36213;&#24069;&#65288;&#26356;&#26032;&#65289;(1).xlsx" TargetMode="Externa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input\&#24635;&#20307;&#20998;&#26512;&#22270;&#19982;&#33050;&#26412;&#8212;&#36213;&#24069;&#65288;&#26356;&#26032;&#65289;(1).xlsx" TargetMode="Externa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6222;&#24800;&#29992;&#25143;&#30011;&#20687;\&#24635;&#20307;&#20998;&#26512;&#22270;&#19982;&#33050;&#26412;-&#22522;&#26412;&#23646;&#24615;.xlsx" TargetMode="Externa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input\&#24635;&#20307;&#20998;&#26512;&#22270;&#19982;&#33050;&#26412;&#8212;&#36213;&#24069;&#65288;&#26356;&#26032;&#65289;(1).xlsx" TargetMode="Externa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input\&#24635;&#20307;&#20998;&#26512;&#22270;&#19982;&#33050;&#26412;&#8212;&#36213;&#24069;&#65288;&#26356;&#26032;&#65289;(1).xlsx" TargetMode="External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&#25968;&#25454;&#25506;&#32034;.xlsx" TargetMode="External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&#25968;&#25454;&#25506;&#32034;.xlsx" TargetMode="Externa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input\&#24635;&#20307;&#20998;&#26512;&#22270;&#19982;&#33050;&#26412;&#8212;&#36213;&#24069;&#65288;&#26356;&#26032;&#65289;(1).xlsx" TargetMode="Externa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input\&#24635;&#20307;&#20998;&#26512;&#22270;&#19982;&#33050;&#26412;&#8212;&#36213;&#24069;&#65288;&#26356;&#26032;&#65289;(1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input\&#25968;&#25454;&#25506;&#32034;-&#21608;&#26611;&#26611;.xlsx" TargetMode="Externa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input\&#24635;&#20307;&#20998;&#26512;&#22270;&#19982;&#33050;&#26412;-&#21608;&#26611;&#26611;(2)(3).xlsx" TargetMode="Externa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input\&#24635;&#20307;&#20998;&#26512;&#22270;&#19982;&#33050;&#26412;-&#21608;&#26611;&#26611;(2)(3).xlsx" TargetMode="Externa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input\&#24635;&#20307;&#20998;&#26512;&#22270;&#19982;&#33050;&#26412;-&#21608;&#26611;&#26611;(2)(3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input\&#25968;&#25454;&#25506;&#32034;-&#21608;&#26611;&#26611;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input\&#25968;&#25454;&#25506;&#32034;-&#21608;&#26611;&#26611;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input\&#25968;&#25454;&#25506;&#32034;-&#21608;&#26611;&#26611;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222;&#24800;\&#25968;&#25454;&#25506;&#3203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pieChart>
        <c:varyColors val="1"/>
        <c:ser>
          <c:idx val="0"/>
          <c:order val="0"/>
          <c:tx>
            <c:strRef>
              <c:f>'小微企业主特征-柳柳'!$J$98</c:f>
              <c:strCache>
                <c:ptCount val="1"/>
                <c:pt idx="0">
                  <c:v>客户数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CatName val="1"/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'小微企业主特征-柳柳'!$I$99:$I$102</c:f>
              <c:strCache>
                <c:ptCount val="4"/>
                <c:pt idx="0">
                  <c:v>20-30岁</c:v>
                </c:pt>
                <c:pt idx="1">
                  <c:v>30-40岁</c:v>
                </c:pt>
                <c:pt idx="2">
                  <c:v>40-50岁</c:v>
                </c:pt>
                <c:pt idx="3">
                  <c:v>50-60岁</c:v>
                </c:pt>
              </c:strCache>
            </c:strRef>
          </c:cat>
          <c:val>
            <c:numRef>
              <c:f>'小微企业主特征-柳柳'!$J$99:$J$102</c:f>
              <c:numCache>
                <c:formatCode>General</c:formatCode>
                <c:ptCount val="4"/>
                <c:pt idx="0">
                  <c:v>2369</c:v>
                </c:pt>
                <c:pt idx="1">
                  <c:v>9239</c:v>
                </c:pt>
                <c:pt idx="2">
                  <c:v>8759</c:v>
                </c:pt>
                <c:pt idx="3">
                  <c:v>3073</c:v>
                </c:pt>
              </c:numCache>
            </c:numRef>
          </c:val>
        </c:ser>
        <c:dLbls>
          <c:showVal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pieChart>
        <c:varyColors val="1"/>
        <c:firstSliceAng val="0"/>
      </c:pieChart>
    </c:plotArea>
    <c:plotVisOnly val="1"/>
    <c:dispBlanksAs val="zero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pieChart>
        <c:varyColors val="1"/>
        <c:firstSliceAng val="0"/>
      </c:pieChart>
    </c:plotArea>
    <c:plotVisOnly val="1"/>
    <c:dispBlanksAs val="zero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pieChart>
        <c:varyColors val="1"/>
        <c:ser>
          <c:idx val="0"/>
          <c:order val="0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0.22214000394890718"/>
                  <c:y val="-0.14142957583740484"/>
                </c:manualLayout>
              </c:layout>
              <c:dLblPos val="bestFit"/>
              <c:showVal val="1"/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CatName val="1"/>
            <c:showPercent val="1"/>
            <c:extLst>
              <c:ext xmlns:c15="http://schemas.microsoft.com/office/drawing/2012/chart" uri="{CE6537A1-D6FC-4f65-9D91-7224C49458BB}"/>
            </c:extLst>
          </c:dLbls>
          <c:cat>
            <c:strRef>
              <c:f>职场精英!$I$153:$I$154</c:f>
              <c:strCache>
                <c:ptCount val="2"/>
                <c:pt idx="0">
                  <c:v>女</c:v>
                </c:pt>
                <c:pt idx="1">
                  <c:v>男</c:v>
                </c:pt>
              </c:strCache>
            </c:strRef>
          </c:cat>
          <c:val>
            <c:numRef>
              <c:f>职场精英!$J$153:$J$154</c:f>
              <c:numCache>
                <c:formatCode>General</c:formatCode>
                <c:ptCount val="2"/>
                <c:pt idx="0">
                  <c:v>779</c:v>
                </c:pt>
                <c:pt idx="1">
                  <c:v>2379</c:v>
                </c:pt>
              </c:numCache>
            </c:numRef>
          </c:val>
        </c:ser>
        <c:dLbls>
          <c:showCatName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pieChart>
        <c:varyColors val="1"/>
        <c:ser>
          <c:idx val="0"/>
          <c:order val="0"/>
          <c:dPt>
            <c:idx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</a:defRPr>
                </a:pPr>
                <a:endParaRPr lang="zh-CN"/>
              </a:p>
            </c:txPr>
            <c:dLblPos val="inEnd"/>
            <c:showCatName val="1"/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职场精英!$H$171:$H$175</c:f>
              <c:strCache>
                <c:ptCount val="5"/>
                <c:pt idx="0">
                  <c:v>单身</c:v>
                </c:pt>
                <c:pt idx="1">
                  <c:v>已婚无子</c:v>
                </c:pt>
                <c:pt idx="2">
                  <c:v>未知</c:v>
                </c:pt>
                <c:pt idx="3">
                  <c:v>母亲</c:v>
                </c:pt>
                <c:pt idx="4">
                  <c:v>父亲</c:v>
                </c:pt>
              </c:strCache>
            </c:strRef>
          </c:cat>
          <c:val>
            <c:numRef>
              <c:f>职场精英!$I$171:$I$175</c:f>
              <c:numCache>
                <c:formatCode>General</c:formatCode>
                <c:ptCount val="5"/>
                <c:pt idx="0">
                  <c:v>425</c:v>
                </c:pt>
                <c:pt idx="1">
                  <c:v>1822</c:v>
                </c:pt>
                <c:pt idx="2">
                  <c:v>425</c:v>
                </c:pt>
                <c:pt idx="3">
                  <c:v>154</c:v>
                </c:pt>
                <c:pt idx="4">
                  <c:v>340</c:v>
                </c:pt>
              </c:numCache>
            </c:numRef>
          </c:val>
        </c:ser>
        <c:dLbls>
          <c:showCatName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>
        <c:manualLayout>
          <c:layoutTarget val="inner"/>
          <c:xMode val="edge"/>
          <c:yMode val="edge"/>
          <c:x val="0.17195418705065951"/>
          <c:y val="0.11152787833181994"/>
          <c:w val="0.57890735069627364"/>
          <c:h val="0.79202982431237445"/>
        </c:manualLayout>
      </c:layout>
      <c:pieChart>
        <c:varyColors val="1"/>
        <c:ser>
          <c:idx val="0"/>
          <c:order val="0"/>
          <c:tx>
            <c:strRef>
              <c:f>'职场精英 '!$J$116</c:f>
              <c:strCache>
                <c:ptCount val="1"/>
                <c:pt idx="0">
                  <c:v>客户数</c:v>
                </c:pt>
              </c:strCache>
            </c:strRef>
          </c:tx>
          <c:dLbls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zh-CN"/>
              </a:p>
            </c:txPr>
            <c:showCatName val="1"/>
            <c:showPercent val="1"/>
            <c:showLeaderLines val="1"/>
          </c:dLbls>
          <c:cat>
            <c:strRef>
              <c:f>'职场精英 '!$I$117:$I$120</c:f>
              <c:strCache>
                <c:ptCount val="4"/>
                <c:pt idx="0">
                  <c:v>20-30岁</c:v>
                </c:pt>
                <c:pt idx="1">
                  <c:v>30-40岁</c:v>
                </c:pt>
                <c:pt idx="2">
                  <c:v>40-50岁</c:v>
                </c:pt>
                <c:pt idx="3">
                  <c:v>50-60岁</c:v>
                </c:pt>
              </c:strCache>
            </c:strRef>
          </c:cat>
          <c:val>
            <c:numRef>
              <c:f>'职场精英 '!$J$117:$J$120</c:f>
              <c:numCache>
                <c:formatCode>General</c:formatCode>
                <c:ptCount val="4"/>
                <c:pt idx="0">
                  <c:v>344</c:v>
                </c:pt>
                <c:pt idx="1">
                  <c:v>1219</c:v>
                </c:pt>
                <c:pt idx="2">
                  <c:v>1073</c:v>
                </c:pt>
                <c:pt idx="3">
                  <c:v>528</c:v>
                </c:pt>
              </c:numCache>
            </c:numRef>
          </c:val>
        </c:ser>
        <c:firstSliceAng val="0"/>
      </c:pieChart>
    </c:plotArea>
    <c:plotVisOnly val="1"/>
  </c:chart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barChart>
        <c:barDir val="col"/>
        <c:grouping val="clustered"/>
        <c:ser>
          <c:idx val="0"/>
          <c:order val="0"/>
          <c:tx>
            <c:strRef>
              <c:f>'职场精英 '!$K$233</c:f>
              <c:strCache>
                <c:ptCount val="1"/>
                <c:pt idx="0">
                  <c:v>本客群</c:v>
                </c:pt>
              </c:strCache>
            </c:strRef>
          </c:tx>
          <c:dLbls>
            <c:txPr>
              <a:bodyPr/>
              <a:lstStyle/>
              <a:p>
                <a:pPr>
                  <a:defRPr sz="1050" b="1"/>
                </a:pPr>
                <a:endParaRPr lang="zh-CN"/>
              </a:p>
            </c:txPr>
            <c:showVal val="1"/>
          </c:dLbls>
          <c:cat>
            <c:strRef>
              <c:f>'职场精英 '!$H$234:$H$242</c:f>
              <c:strCache>
                <c:ptCount val="9"/>
                <c:pt idx="0">
                  <c:v>居民服务、修理和其他服务业</c:v>
                </c:pt>
                <c:pt idx="1">
                  <c:v>教育业</c:v>
                </c:pt>
                <c:pt idx="2">
                  <c:v>金融业</c:v>
                </c:pt>
                <c:pt idx="3">
                  <c:v>公共管理、社会保障和社会组织</c:v>
                </c:pt>
                <c:pt idx="4">
                  <c:v>卫生和社会工作</c:v>
                </c:pt>
                <c:pt idx="5">
                  <c:v>制造业</c:v>
                </c:pt>
                <c:pt idx="6">
                  <c:v>交通运输、仓储和邮政业</c:v>
                </c:pt>
                <c:pt idx="7">
                  <c:v>电力、热力、燃气及水生产和供应业</c:v>
                </c:pt>
                <c:pt idx="8">
                  <c:v>信息传输、计算机服务和软件业</c:v>
                </c:pt>
              </c:strCache>
            </c:strRef>
          </c:cat>
          <c:val>
            <c:numRef>
              <c:f>'职场精英 '!$K$234:$K$242</c:f>
              <c:numCache>
                <c:formatCode>0.0%</c:formatCode>
                <c:ptCount val="9"/>
                <c:pt idx="0">
                  <c:v>0.25131864722308439</c:v>
                </c:pt>
                <c:pt idx="1">
                  <c:v>0.1604095563139932</c:v>
                </c:pt>
                <c:pt idx="2">
                  <c:v>0.14427551970214086</c:v>
                </c:pt>
                <c:pt idx="3">
                  <c:v>0.11945392491467577</c:v>
                </c:pt>
                <c:pt idx="4">
                  <c:v>7.2913434688178846E-2</c:v>
                </c:pt>
                <c:pt idx="5">
                  <c:v>4.8402109835556983E-2</c:v>
                </c:pt>
                <c:pt idx="6">
                  <c:v>3.9094011790257531E-2</c:v>
                </c:pt>
                <c:pt idx="7">
                  <c:v>3.6301582376667745E-2</c:v>
                </c:pt>
                <c:pt idx="8">
                  <c:v>3.2578343158547976E-2</c:v>
                </c:pt>
              </c:numCache>
            </c:numRef>
          </c:val>
        </c:ser>
        <c:ser>
          <c:idx val="1"/>
          <c:order val="1"/>
          <c:tx>
            <c:strRef>
              <c:f>'职场精英 '!$L$233</c:f>
              <c:strCache>
                <c:ptCount val="1"/>
                <c:pt idx="0">
                  <c:v>全体</c:v>
                </c:pt>
              </c:strCache>
            </c:strRef>
          </c:tx>
          <c:dLbls>
            <c:txPr>
              <a:bodyPr/>
              <a:lstStyle/>
              <a:p>
                <a:pPr>
                  <a:defRPr sz="1050" b="1">
                    <a:solidFill>
                      <a:srgbClr val="FF0000"/>
                    </a:solidFill>
                  </a:defRPr>
                </a:pPr>
                <a:endParaRPr lang="zh-CN"/>
              </a:p>
            </c:txPr>
            <c:showVal val="1"/>
          </c:dLbls>
          <c:cat>
            <c:strRef>
              <c:f>'职场精英 '!$H$234:$H$242</c:f>
              <c:strCache>
                <c:ptCount val="9"/>
                <c:pt idx="0">
                  <c:v>居民服务、修理和其他服务业</c:v>
                </c:pt>
                <c:pt idx="1">
                  <c:v>教育业</c:v>
                </c:pt>
                <c:pt idx="2">
                  <c:v>金融业</c:v>
                </c:pt>
                <c:pt idx="3">
                  <c:v>公共管理、社会保障和社会组织</c:v>
                </c:pt>
                <c:pt idx="4">
                  <c:v>卫生和社会工作</c:v>
                </c:pt>
                <c:pt idx="5">
                  <c:v>制造业</c:v>
                </c:pt>
                <c:pt idx="6">
                  <c:v>交通运输、仓储和邮政业</c:v>
                </c:pt>
                <c:pt idx="7">
                  <c:v>电力、热力、燃气及水生产和供应业</c:v>
                </c:pt>
                <c:pt idx="8">
                  <c:v>信息传输、计算机服务和软件业</c:v>
                </c:pt>
              </c:strCache>
            </c:strRef>
          </c:cat>
          <c:val>
            <c:numRef>
              <c:f>'职场精英 '!$L$234:$L$242</c:f>
              <c:numCache>
                <c:formatCode>0.0%</c:formatCode>
                <c:ptCount val="9"/>
                <c:pt idx="0">
                  <c:v>0.27472211656312073</c:v>
                </c:pt>
                <c:pt idx="1">
                  <c:v>5.1937787921051533E-2</c:v>
                </c:pt>
                <c:pt idx="2">
                  <c:v>2.4496006085964275E-2</c:v>
                </c:pt>
                <c:pt idx="3">
                  <c:v>3.93051857487004E-2</c:v>
                </c:pt>
                <c:pt idx="4">
                  <c:v>2.7285406364904292E-2</c:v>
                </c:pt>
                <c:pt idx="5">
                  <c:v>0.18735894509953091</c:v>
                </c:pt>
                <c:pt idx="6">
                  <c:v>4.1498668695321414E-2</c:v>
                </c:pt>
                <c:pt idx="7">
                  <c:v>1.8202950002113204E-2</c:v>
                </c:pt>
                <c:pt idx="8">
                  <c:v>2.5941422594142258E-2</c:v>
                </c:pt>
              </c:numCache>
            </c:numRef>
          </c:val>
        </c:ser>
        <c:axId val="44069632"/>
        <c:axId val="44071168"/>
      </c:barChart>
      <c:catAx>
        <c:axId val="44069632"/>
        <c:scaling>
          <c:orientation val="minMax"/>
        </c:scaling>
        <c:axPos val="b"/>
        <c:tickLblPos val="nextTo"/>
        <c:txPr>
          <a:bodyPr/>
          <a:lstStyle/>
          <a:p>
            <a:pPr>
              <a:defRPr sz="1050" b="1"/>
            </a:pPr>
            <a:endParaRPr lang="zh-CN"/>
          </a:p>
        </c:txPr>
        <c:crossAx val="44071168"/>
        <c:crosses val="autoZero"/>
        <c:auto val="1"/>
        <c:lblAlgn val="ctr"/>
        <c:lblOffset val="100"/>
      </c:catAx>
      <c:valAx>
        <c:axId val="44071168"/>
        <c:scaling>
          <c:orientation val="minMax"/>
        </c:scaling>
        <c:axPos val="l"/>
        <c:majorGridlines/>
        <c:numFmt formatCode="0.0%" sourceLinked="1"/>
        <c:tickLblPos val="nextTo"/>
        <c:crossAx val="440696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93319771739534063"/>
          <c:y val="2.9126150234719858E-2"/>
          <c:w val="5.9237546031223533E-2"/>
          <c:h val="0.10704821604951796"/>
        </c:manualLayout>
      </c:layout>
      <c:txPr>
        <a:bodyPr/>
        <a:lstStyle/>
        <a:p>
          <a:pPr>
            <a:defRPr sz="1050" b="1"/>
          </a:pPr>
          <a:endParaRPr lang="zh-CN"/>
        </a:p>
      </c:txPr>
    </c:legend>
    <c:plotVisOnly val="1"/>
  </c:chart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pieChart>
        <c:varyColors val="1"/>
        <c:firstSliceAng val="0"/>
      </c:pieChart>
    </c:plotArea>
    <c:plotVisOnly val="1"/>
    <c:dispBlanksAs val="zero"/>
  </c:chart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pieChart>
        <c:varyColors val="1"/>
        <c:dLbls>
          <c:showCatName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pieChart>
        <c:varyColors val="1"/>
        <c:ser>
          <c:idx val="0"/>
          <c:order val="0"/>
          <c:dPt>
            <c:idx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6.0331675635726535E-2"/>
                  <c:y val="-0.2629749232315765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CatName val="1"/>
              <c:showPercent val="1"/>
              <c:extLst>
                <c:ext xmlns:c15="http://schemas.microsoft.com/office/drawing/2012/chart" uri="{CE6537A1-D6FC-4f65-9D91-7224C49458BB}">
                  <c15:layout>
                    <c:manualLayout>
                      <c:w val="0.25090275148423602"/>
                      <c:h val="0.21678995233903059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0.13606718334865966"/>
                  <c:y val="1.643593270197350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CatName val="1"/>
              <c:showPercent val="1"/>
              <c:extLst>
                <c:ext xmlns:c15="http://schemas.microsoft.com/office/drawing/2012/chart" uri="{CE6537A1-D6FC-4f65-9D91-7224C49458BB}">
                  <c15:layout>
                    <c:manualLayout>
                      <c:w val="0.23279031119177346"/>
                      <c:h val="0.15008077225588676"/>
                    </c:manualLayout>
                  </c15:layout>
                </c:ext>
              </c:extLst>
            </c:dLbl>
            <c:dLblPos val="outEnd"/>
            <c:showCatName val="1"/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职场精英!$B$354:$B$355</c:f>
              <c:strCache>
                <c:ptCount val="2"/>
                <c:pt idx="0">
                  <c:v>7400-98200元</c:v>
                </c:pt>
                <c:pt idx="1">
                  <c:v>&gt;98200元</c:v>
                </c:pt>
              </c:strCache>
            </c:strRef>
          </c:cat>
          <c:val>
            <c:numRef>
              <c:f>职场精英!$C$354:$C$355</c:f>
              <c:numCache>
                <c:formatCode>General</c:formatCode>
                <c:ptCount val="2"/>
                <c:pt idx="0">
                  <c:v>3047</c:v>
                </c:pt>
                <c:pt idx="1">
                  <c:v>113</c:v>
                </c:pt>
              </c:numCache>
            </c:numRef>
          </c:val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pieChart>
        <c:varyColors val="1"/>
        <c:ser>
          <c:idx val="0"/>
          <c:order val="0"/>
          <c:dPt>
            <c:idx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dLbl>
            <c:dLblPos val="outEnd"/>
            <c:showCatName val="1"/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职场精英!$B$331:$B$334</c:f>
              <c:strCache>
                <c:ptCount val="4"/>
                <c:pt idx="0">
                  <c:v>0-6500元</c:v>
                </c:pt>
                <c:pt idx="1">
                  <c:v>6500-14500元</c:v>
                </c:pt>
                <c:pt idx="2">
                  <c:v>14500-42400元</c:v>
                </c:pt>
                <c:pt idx="3">
                  <c:v>&gt;42400元</c:v>
                </c:pt>
              </c:strCache>
            </c:strRef>
          </c:cat>
          <c:val>
            <c:numRef>
              <c:f>职场精英!$C$331:$C$334</c:f>
              <c:numCache>
                <c:formatCode>General</c:formatCode>
                <c:ptCount val="4"/>
                <c:pt idx="0">
                  <c:v>266</c:v>
                </c:pt>
                <c:pt idx="1">
                  <c:v>1433</c:v>
                </c:pt>
                <c:pt idx="2">
                  <c:v>1143</c:v>
                </c:pt>
                <c:pt idx="3">
                  <c:v>370</c:v>
                </c:pt>
              </c:numCache>
            </c:numRef>
          </c:val>
        </c:ser>
        <c:dLbls>
          <c:showCatName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pieChart>
        <c:varyColors val="1"/>
        <c:ser>
          <c:idx val="0"/>
          <c:order val="0"/>
          <c:tx>
            <c:strRef>
              <c:f>'小微企业主特征-柳柳'!$J$134</c:f>
              <c:strCache>
                <c:ptCount val="1"/>
                <c:pt idx="0">
                  <c:v>客户数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CatName val="1"/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'小微企业主特征-柳柳'!$I$135:$I$136</c:f>
              <c:strCache>
                <c:ptCount val="2"/>
                <c:pt idx="0">
                  <c:v>女</c:v>
                </c:pt>
                <c:pt idx="1">
                  <c:v>男</c:v>
                </c:pt>
              </c:strCache>
            </c:strRef>
          </c:cat>
          <c:val>
            <c:numRef>
              <c:f>'小微企业主特征-柳柳'!$J$135:$J$136</c:f>
              <c:numCache>
                <c:formatCode>General</c:formatCode>
                <c:ptCount val="2"/>
                <c:pt idx="0">
                  <c:v>5138</c:v>
                </c:pt>
                <c:pt idx="1">
                  <c:v>18252</c:v>
                </c:pt>
              </c:numCache>
            </c:numRef>
          </c:val>
        </c:ser>
        <c:dLbls>
          <c:showVal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pieChart>
        <c:varyColors val="1"/>
        <c:ser>
          <c:idx val="0"/>
          <c:order val="0"/>
          <c:explosion val="25"/>
          <c:dPt>
            <c:idx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8.6735867363080116E-2"/>
                  <c:y val="-5.920600383631187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CatName val="1"/>
              <c:showPercent val="1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dLbl>
            <c:spPr>
              <a:noFill/>
              <a:ln>
                <a:noFill/>
              </a:ln>
              <a:effectLst/>
            </c:spPr>
            <c:dLblPos val="outEnd"/>
            <c:showCatName val="1"/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职场精英!$E$267:$E$268</c:f>
              <c:strCache>
                <c:ptCount val="2"/>
                <c:pt idx="0">
                  <c:v>1次</c:v>
                </c:pt>
                <c:pt idx="1">
                  <c:v>2次以上</c:v>
                </c:pt>
              </c:strCache>
            </c:strRef>
          </c:cat>
          <c:val>
            <c:numRef>
              <c:f>职场精英!$F$267:$F$268</c:f>
              <c:numCache>
                <c:formatCode>General</c:formatCode>
                <c:ptCount val="2"/>
                <c:pt idx="0">
                  <c:v>2970</c:v>
                </c:pt>
                <c:pt idx="1">
                  <c:v>188</c:v>
                </c:pt>
              </c:numCache>
            </c:numRef>
          </c:val>
        </c:ser>
        <c:dLbls>
          <c:showCatName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pieChart>
        <c:varyColors val="1"/>
        <c:ser>
          <c:idx val="0"/>
          <c:order val="0"/>
          <c:explosion val="25"/>
          <c:dLbls>
            <c:dLbl>
              <c:idx val="0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050" b="1">
                        <a:solidFill>
                          <a:srgbClr val="FFFFFF"/>
                        </a:solidFill>
                      </a:defRPr>
                    </a:pPr>
                    <a:r>
                      <a:rPr lang="zh-CN" altLang="en-US" smtClean="0"/>
                      <a:t>正常</a:t>
                    </a:r>
                    <a:r>
                      <a:rPr lang="en-US" altLang="en-US"/>
                      <a:t>
82%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CatName val="1"/>
              <c:showPercent val="1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050" b="1">
                      <a:solidFill>
                        <a:schemeClr val="bg1"/>
                      </a:solidFill>
                    </a:defRPr>
                  </a:pPr>
                  <a:endParaRPr lang="zh-CN"/>
                </a:p>
              </c:txPr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 b="1"/>
                </a:pPr>
                <a:endParaRPr lang="zh-CN"/>
              </a:p>
            </c:txPr>
            <c:showCatName val="1"/>
            <c:showPercent val="1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职场精英!$B$4:$B$9</c:f>
              <c:strCache>
                <c:ptCount val="6"/>
                <c:pt idx="0">
                  <c:v>0</c:v>
                </c:pt>
                <c:pt idx="1">
                  <c:v>M1</c:v>
                </c:pt>
                <c:pt idx="2">
                  <c:v>M2</c:v>
                </c:pt>
                <c:pt idx="3">
                  <c:v>M3</c:v>
                </c:pt>
                <c:pt idx="4">
                  <c:v>M4-M6</c:v>
                </c:pt>
                <c:pt idx="5">
                  <c:v>M6+</c:v>
                </c:pt>
              </c:strCache>
            </c:strRef>
          </c:cat>
          <c:val>
            <c:numRef>
              <c:f>职场精英!$C$4:$C$9</c:f>
              <c:numCache>
                <c:formatCode>General</c:formatCode>
                <c:ptCount val="6"/>
                <c:pt idx="0">
                  <c:v>2614</c:v>
                </c:pt>
                <c:pt idx="1">
                  <c:v>128</c:v>
                </c:pt>
                <c:pt idx="2">
                  <c:v>59</c:v>
                </c:pt>
                <c:pt idx="3">
                  <c:v>43</c:v>
                </c:pt>
                <c:pt idx="4">
                  <c:v>105</c:v>
                </c:pt>
                <c:pt idx="5">
                  <c:v>227</c:v>
                </c:pt>
              </c:numCache>
            </c:numRef>
          </c:val>
        </c:ser>
        <c:firstSliceAng val="0"/>
      </c:pieChart>
    </c:plotArea>
    <c:plotVisOnly val="1"/>
    <c:dispBlanksAs val="zero"/>
  </c:chart>
  <c:externalData r:id="rId1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pieChart>
        <c:varyColors val="1"/>
        <c:ser>
          <c:idx val="0"/>
          <c:order val="0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CatName val="1"/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职场精英!$A$314:$A$315</c:f>
              <c:strCache>
                <c:ptCount val="2"/>
                <c:pt idx="0">
                  <c:v>有征信</c:v>
                </c:pt>
                <c:pt idx="1">
                  <c:v>无征信</c:v>
                </c:pt>
              </c:strCache>
            </c:strRef>
          </c:cat>
          <c:val>
            <c:numRef>
              <c:f>职场精英!$B$314:$B$315</c:f>
              <c:numCache>
                <c:formatCode>General</c:formatCode>
                <c:ptCount val="2"/>
                <c:pt idx="0">
                  <c:v>1632</c:v>
                </c:pt>
                <c:pt idx="1">
                  <c:v>1526</c:v>
                </c:pt>
              </c:numCache>
            </c:numRef>
          </c:val>
        </c:ser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pieChart>
        <c:varyColors val="1"/>
        <c:ser>
          <c:idx val="0"/>
          <c:order val="0"/>
          <c:tx>
            <c:strRef>
              <c:f>'机关事业+国企'!$C$25</c:f>
              <c:strCache>
                <c:ptCount val="1"/>
                <c:pt idx="0">
                  <c:v>_c1</c:v>
                </c:pt>
              </c:strCache>
            </c:strRef>
          </c:tx>
          <c:dLbls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zh-CN"/>
              </a:p>
            </c:txPr>
            <c:showVal val="1"/>
            <c:showCatName val="1"/>
            <c:showPercent val="1"/>
            <c:showLeaderLines val="1"/>
          </c:dLbls>
          <c:cat>
            <c:strRef>
              <c:f>'机关事业+国企'!$B$26:$B$27</c:f>
              <c:strCache>
                <c:ptCount val="2"/>
                <c:pt idx="0">
                  <c:v>女</c:v>
                </c:pt>
                <c:pt idx="1">
                  <c:v>男</c:v>
                </c:pt>
              </c:strCache>
            </c:strRef>
          </c:cat>
          <c:val>
            <c:numRef>
              <c:f>'机关事业+国企'!$C$26:$C$27</c:f>
              <c:numCache>
                <c:formatCode>General</c:formatCode>
                <c:ptCount val="2"/>
                <c:pt idx="0">
                  <c:v>6968</c:v>
                </c:pt>
                <c:pt idx="1">
                  <c:v>15501</c:v>
                </c:pt>
              </c:numCache>
            </c:numRef>
          </c:val>
        </c:ser>
        <c:firstSliceAng val="0"/>
      </c:pieChart>
    </c:plotArea>
    <c:plotVisOnly val="1"/>
  </c:chart>
  <c:externalData r:id="rId1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pieChart>
        <c:varyColors val="1"/>
        <c:ser>
          <c:idx val="0"/>
          <c:order val="0"/>
          <c:dLbls>
            <c:dLbl>
              <c:idx val="4"/>
              <c:numFmt formatCode="0.00%" sourceLinked="0"/>
              <c:spPr/>
              <c:txPr>
                <a:bodyPr/>
                <a:lstStyle/>
                <a:p>
                  <a:pPr>
                    <a:defRPr sz="1100" b="1">
                      <a:solidFill>
                        <a:schemeClr val="tx1"/>
                      </a:solidFill>
                    </a:defRPr>
                  </a:pPr>
                  <a:endParaRPr lang="zh-CN"/>
                </a:p>
              </c:txPr>
            </c:dLbl>
            <c:dLbl>
              <c:idx val="5"/>
              <c:layout>
                <c:manualLayout>
                  <c:x val="-0.35377164949195944"/>
                  <c:y val="6.9892440242880938E-2"/>
                </c:manualLayout>
              </c:layout>
              <c:numFmt formatCode="0.00%" sourceLinked="0"/>
              <c:spPr/>
              <c:txPr>
                <a:bodyPr/>
                <a:lstStyle/>
                <a:p>
                  <a:pPr>
                    <a:defRPr sz="1100" b="1">
                      <a:solidFill>
                        <a:schemeClr val="tx1"/>
                      </a:solidFill>
                    </a:defRPr>
                  </a:pPr>
                  <a:endParaRPr lang="zh-CN"/>
                </a:p>
              </c:txPr>
              <c:showVal val="1"/>
              <c:showCatName val="1"/>
              <c:showPercent val="1"/>
            </c:dLbl>
            <c:numFmt formatCode="0.00%" sourceLinked="0"/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</a:defRPr>
                </a:pPr>
                <a:endParaRPr lang="zh-CN"/>
              </a:p>
            </c:txPr>
            <c:showVal val="1"/>
            <c:showCatName val="1"/>
            <c:showPercent val="1"/>
            <c:showLeaderLines val="1"/>
          </c:dLbls>
          <c:cat>
            <c:strRef>
              <c:f>'机关事业+国企'!$B$4:$B$9</c:f>
              <c:strCache>
                <c:ptCount val="6"/>
                <c:pt idx="0">
                  <c:v>20-30岁</c:v>
                </c:pt>
                <c:pt idx="1">
                  <c:v>30-40岁</c:v>
                </c:pt>
                <c:pt idx="2">
                  <c:v>40-50岁</c:v>
                </c:pt>
                <c:pt idx="3">
                  <c:v>50-60岁</c:v>
                </c:pt>
                <c:pt idx="4">
                  <c:v>&lt;20岁</c:v>
                </c:pt>
                <c:pt idx="5">
                  <c:v>未知</c:v>
                </c:pt>
              </c:strCache>
            </c:strRef>
          </c:cat>
          <c:val>
            <c:numRef>
              <c:f>'机关事业+国企'!$C$4:$C$9</c:f>
              <c:numCache>
                <c:formatCode>General</c:formatCode>
                <c:ptCount val="6"/>
                <c:pt idx="0">
                  <c:v>3570</c:v>
                </c:pt>
                <c:pt idx="1">
                  <c:v>9377</c:v>
                </c:pt>
                <c:pt idx="2">
                  <c:v>7025</c:v>
                </c:pt>
                <c:pt idx="3">
                  <c:v>2809</c:v>
                </c:pt>
                <c:pt idx="4">
                  <c:v>3</c:v>
                </c:pt>
                <c:pt idx="5">
                  <c:v>6</c:v>
                </c:pt>
              </c:numCache>
            </c:numRef>
          </c:val>
        </c:ser>
        <c:firstSliceAng val="0"/>
      </c:pieChart>
    </c:plotArea>
    <c:plotVisOnly val="1"/>
  </c:chart>
  <c:externalData r:id="rId1"/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pieChart>
        <c:varyColors val="1"/>
        <c:ser>
          <c:idx val="0"/>
          <c:order val="0"/>
          <c:tx>
            <c:strRef>
              <c:f>'机关事业+国企'!$C$37</c:f>
              <c:strCache>
                <c:ptCount val="1"/>
                <c:pt idx="0">
                  <c:v>_c1</c:v>
                </c:pt>
              </c:strCache>
            </c:strRef>
          </c:tx>
          <c:dLbls>
            <c:dLbl>
              <c:idx val="3"/>
              <c:spPr/>
              <c:txPr>
                <a:bodyPr/>
                <a:lstStyle/>
                <a:p>
                  <a:pPr>
                    <a:defRPr sz="1100" b="1">
                      <a:solidFill>
                        <a:schemeClr val="tx1"/>
                      </a:solidFill>
                    </a:defRPr>
                  </a:pPr>
                  <a:endParaRPr lang="zh-CN"/>
                </a:p>
              </c:txPr>
            </c:dLbl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</a:defRPr>
                </a:pPr>
                <a:endParaRPr lang="zh-CN"/>
              </a:p>
            </c:txPr>
            <c:showVal val="1"/>
            <c:showCatName val="1"/>
            <c:showPercent val="1"/>
            <c:showLeaderLines val="1"/>
          </c:dLbls>
          <c:cat>
            <c:strRef>
              <c:f>'机关事业+国企'!$B$38:$B$42</c:f>
              <c:strCache>
                <c:ptCount val="5"/>
                <c:pt idx="0">
                  <c:v>单身</c:v>
                </c:pt>
                <c:pt idx="1">
                  <c:v>已婚无子</c:v>
                </c:pt>
                <c:pt idx="2">
                  <c:v>未知</c:v>
                </c:pt>
                <c:pt idx="3">
                  <c:v>母亲</c:v>
                </c:pt>
                <c:pt idx="4">
                  <c:v>父亲</c:v>
                </c:pt>
              </c:strCache>
            </c:strRef>
          </c:cat>
          <c:val>
            <c:numRef>
              <c:f>'机关事业+国企'!$C$38:$C$42</c:f>
              <c:numCache>
                <c:formatCode>General</c:formatCode>
                <c:ptCount val="5"/>
                <c:pt idx="0">
                  <c:v>3181</c:v>
                </c:pt>
                <c:pt idx="1">
                  <c:v>13050</c:v>
                </c:pt>
                <c:pt idx="2">
                  <c:v>3087</c:v>
                </c:pt>
                <c:pt idx="3">
                  <c:v>1113</c:v>
                </c:pt>
                <c:pt idx="4">
                  <c:v>2100</c:v>
                </c:pt>
              </c:numCache>
            </c:numRef>
          </c:val>
        </c:ser>
        <c:firstSliceAng val="0"/>
      </c:pieChart>
    </c:plotArea>
    <c:plotVisOnly val="1"/>
  </c:chart>
  <c:externalData r:id="rId1"/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barChart>
        <c:barDir val="col"/>
        <c:grouping val="clustered"/>
        <c:ser>
          <c:idx val="0"/>
          <c:order val="0"/>
          <c:tx>
            <c:strRef>
              <c:f>'机关事业+国企'!$U$57</c:f>
              <c:strCache>
                <c:ptCount val="1"/>
                <c:pt idx="0">
                  <c:v>本客群</c:v>
                </c:pt>
              </c:strCache>
            </c:strRef>
          </c:tx>
          <c:dLbls>
            <c:txPr>
              <a:bodyPr/>
              <a:lstStyle/>
              <a:p>
                <a:pPr>
                  <a:defRPr sz="1050" b="1"/>
                </a:pPr>
                <a:endParaRPr lang="zh-CN"/>
              </a:p>
            </c:txPr>
            <c:showVal val="1"/>
          </c:dLbls>
          <c:cat>
            <c:strRef>
              <c:f>'机关事业+国企'!$R$58:$R$66</c:f>
              <c:strCache>
                <c:ptCount val="9"/>
                <c:pt idx="0">
                  <c:v>居民服务、修理和其他服务业</c:v>
                </c:pt>
                <c:pt idx="1">
                  <c:v>教育业</c:v>
                </c:pt>
                <c:pt idx="2">
                  <c:v>公共管理、社会保障和社会组织</c:v>
                </c:pt>
                <c:pt idx="3">
                  <c:v>卫生和社会工作</c:v>
                </c:pt>
                <c:pt idx="4">
                  <c:v>金融业</c:v>
                </c:pt>
                <c:pt idx="5">
                  <c:v>交通运输、仓储和邮政业</c:v>
                </c:pt>
                <c:pt idx="6">
                  <c:v>制造业</c:v>
                </c:pt>
                <c:pt idx="7">
                  <c:v>电力、热力、燃气及水生产和供应业</c:v>
                </c:pt>
                <c:pt idx="8">
                  <c:v>水利、环境和公共设施管理业</c:v>
                </c:pt>
              </c:strCache>
            </c:strRef>
          </c:cat>
          <c:val>
            <c:numRef>
              <c:f>'机关事业+国企'!$U$58:$U$66</c:f>
              <c:numCache>
                <c:formatCode>0%</c:formatCode>
                <c:ptCount val="9"/>
                <c:pt idx="0">
                  <c:v>0.27096436058700252</c:v>
                </c:pt>
                <c:pt idx="1">
                  <c:v>0.25048043326345276</c:v>
                </c:pt>
                <c:pt idx="2">
                  <c:v>0.14264500349406031</c:v>
                </c:pt>
                <c:pt idx="3">
                  <c:v>7.7218728162124384E-2</c:v>
                </c:pt>
                <c:pt idx="4">
                  <c:v>6.6518169112508754E-2</c:v>
                </c:pt>
                <c:pt idx="5">
                  <c:v>3.6294549266247381E-2</c:v>
                </c:pt>
                <c:pt idx="6">
                  <c:v>3.0048916841369702E-2</c:v>
                </c:pt>
                <c:pt idx="7">
                  <c:v>2.7777777777777842E-2</c:v>
                </c:pt>
                <c:pt idx="8">
                  <c:v>2.1182739343116687E-2</c:v>
                </c:pt>
              </c:numCache>
            </c:numRef>
          </c:val>
        </c:ser>
        <c:ser>
          <c:idx val="1"/>
          <c:order val="1"/>
          <c:tx>
            <c:strRef>
              <c:f>'机关事业+国企'!$V$57</c:f>
              <c:strCache>
                <c:ptCount val="1"/>
                <c:pt idx="0">
                  <c:v>全体</c:v>
                </c:pt>
              </c:strCache>
            </c:strRef>
          </c:tx>
          <c:dLbls>
            <c:txPr>
              <a:bodyPr/>
              <a:lstStyle/>
              <a:p>
                <a:pPr>
                  <a:defRPr sz="1050" b="1">
                    <a:solidFill>
                      <a:srgbClr val="FF0000"/>
                    </a:solidFill>
                  </a:defRPr>
                </a:pPr>
                <a:endParaRPr lang="zh-CN"/>
              </a:p>
            </c:txPr>
            <c:showVal val="1"/>
          </c:dLbls>
          <c:cat>
            <c:strRef>
              <c:f>'机关事业+国企'!$R$58:$R$66</c:f>
              <c:strCache>
                <c:ptCount val="9"/>
                <c:pt idx="0">
                  <c:v>居民服务、修理和其他服务业</c:v>
                </c:pt>
                <c:pt idx="1">
                  <c:v>教育业</c:v>
                </c:pt>
                <c:pt idx="2">
                  <c:v>公共管理、社会保障和社会组织</c:v>
                </c:pt>
                <c:pt idx="3">
                  <c:v>卫生和社会工作</c:v>
                </c:pt>
                <c:pt idx="4">
                  <c:v>金融业</c:v>
                </c:pt>
                <c:pt idx="5">
                  <c:v>交通运输、仓储和邮政业</c:v>
                </c:pt>
                <c:pt idx="6">
                  <c:v>制造业</c:v>
                </c:pt>
                <c:pt idx="7">
                  <c:v>电力、热力、燃气及水生产和供应业</c:v>
                </c:pt>
                <c:pt idx="8">
                  <c:v>水利、环境和公共设施管理业</c:v>
                </c:pt>
              </c:strCache>
            </c:strRef>
          </c:cat>
          <c:val>
            <c:numRef>
              <c:f>'机关事业+国企'!$V$58:$V$66</c:f>
              <c:numCache>
                <c:formatCode>0%</c:formatCode>
                <c:ptCount val="9"/>
                <c:pt idx="0">
                  <c:v>0.27471166727946683</c:v>
                </c:pt>
                <c:pt idx="1">
                  <c:v>5.1935812424192429E-2</c:v>
                </c:pt>
                <c:pt idx="2">
                  <c:v>3.93036907433469E-2</c:v>
                </c:pt>
                <c:pt idx="3">
                  <c:v>2.7284368541833113E-2</c:v>
                </c:pt>
                <c:pt idx="4">
                  <c:v>2.4495074360047171E-2</c:v>
                </c:pt>
                <c:pt idx="5">
                  <c:v>4.1497090259024066E-2</c:v>
                </c:pt>
                <c:pt idx="6">
                  <c:v>0.18735181874659271</c:v>
                </c:pt>
                <c:pt idx="7">
                  <c:v>1.8202257637805946E-2</c:v>
                </c:pt>
                <c:pt idx="8">
                  <c:v>1.0548603451117621E-2</c:v>
                </c:pt>
              </c:numCache>
            </c:numRef>
          </c:val>
        </c:ser>
        <c:axId val="73501696"/>
        <c:axId val="73519872"/>
      </c:barChart>
      <c:catAx>
        <c:axId val="73501696"/>
        <c:scaling>
          <c:orientation val="minMax"/>
        </c:scaling>
        <c:axPos val="b"/>
        <c:tickLblPos val="nextTo"/>
        <c:crossAx val="73519872"/>
        <c:crosses val="autoZero"/>
        <c:auto val="1"/>
        <c:lblAlgn val="ctr"/>
        <c:lblOffset val="100"/>
      </c:catAx>
      <c:valAx>
        <c:axId val="73519872"/>
        <c:scaling>
          <c:orientation val="minMax"/>
        </c:scaling>
        <c:axPos val="l"/>
        <c:majorGridlines/>
        <c:numFmt formatCode="0%" sourceLinked="1"/>
        <c:tickLblPos val="nextTo"/>
        <c:crossAx val="73501696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pieChart>
        <c:varyColors val="1"/>
        <c:ser>
          <c:idx val="0"/>
          <c:order val="0"/>
          <c:dLbls>
            <c:dLbl>
              <c:idx val="3"/>
              <c:spPr/>
              <c:txPr>
                <a:bodyPr/>
                <a:lstStyle/>
                <a:p>
                  <a:pPr>
                    <a:defRPr sz="1200" b="1">
                      <a:solidFill>
                        <a:schemeClr val="tx1"/>
                      </a:solidFill>
                    </a:defRPr>
                  </a:pPr>
                  <a:endParaRPr lang="zh-CN"/>
                </a:p>
              </c:txPr>
            </c:dLbl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zh-CN"/>
              </a:p>
            </c:txPr>
            <c:showVal val="1"/>
            <c:showCatName val="1"/>
            <c:showPercent val="1"/>
            <c:showLeaderLines val="1"/>
          </c:dLbls>
          <c:cat>
            <c:strRef>
              <c:f>'机关事业+国企'!$B$155:$B$158</c:f>
              <c:strCache>
                <c:ptCount val="4"/>
                <c:pt idx="0">
                  <c:v>0-6500元</c:v>
                </c:pt>
                <c:pt idx="1">
                  <c:v>6500-14500元</c:v>
                </c:pt>
                <c:pt idx="2">
                  <c:v>14500-42400元</c:v>
                </c:pt>
                <c:pt idx="3">
                  <c:v>&gt;42400元</c:v>
                </c:pt>
              </c:strCache>
            </c:strRef>
          </c:cat>
          <c:val>
            <c:numRef>
              <c:f>'机关事业+国企'!$C$155:$C$158</c:f>
              <c:numCache>
                <c:formatCode>General</c:formatCode>
                <c:ptCount val="4"/>
                <c:pt idx="0">
                  <c:v>8684</c:v>
                </c:pt>
                <c:pt idx="1">
                  <c:v>7051</c:v>
                </c:pt>
                <c:pt idx="2">
                  <c:v>5464</c:v>
                </c:pt>
                <c:pt idx="3">
                  <c:v>1616</c:v>
                </c:pt>
              </c:numCache>
            </c:numRef>
          </c:val>
        </c:ser>
        <c:firstSliceAng val="0"/>
      </c:pieChart>
    </c:plotArea>
    <c:plotVisOnly val="1"/>
  </c:chart>
  <c:externalData r:id="rId1"/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pieChart>
        <c:varyColors val="1"/>
        <c:ser>
          <c:idx val="0"/>
          <c:order val="0"/>
          <c:dLbls>
            <c:dLbl>
              <c:idx val="0"/>
              <c:numFmt formatCode="0.00%" sourceLinked="0"/>
              <c:spPr/>
              <c:txPr>
                <a:bodyPr/>
                <a:lstStyle/>
                <a:p>
                  <a:pPr>
                    <a:defRPr sz="1200" b="1">
                      <a:solidFill>
                        <a:schemeClr val="tx1"/>
                      </a:solidFill>
                    </a:defRPr>
                  </a:pPr>
                  <a:endParaRPr lang="zh-CN"/>
                </a:p>
              </c:txPr>
            </c:dLbl>
            <c:dLbl>
              <c:idx val="4"/>
              <c:numFmt formatCode="0.00%" sourceLinked="0"/>
              <c:spPr/>
              <c:txPr>
                <a:bodyPr/>
                <a:lstStyle/>
                <a:p>
                  <a:pPr>
                    <a:defRPr sz="1200" b="1">
                      <a:solidFill>
                        <a:sysClr val="windowText" lastClr="000000"/>
                      </a:solidFill>
                    </a:defRPr>
                  </a:pPr>
                  <a:endParaRPr lang="zh-CN"/>
                </a:p>
              </c:txPr>
            </c:dLbl>
            <c:numFmt formatCode="0.00%" sourceLinked="0"/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zh-CN"/>
              </a:p>
            </c:txPr>
            <c:showVal val="1"/>
            <c:showCatName val="1"/>
            <c:showPercent val="1"/>
            <c:showLeaderLines val="1"/>
          </c:dLbls>
          <c:cat>
            <c:strRef>
              <c:f>'机关事业+国企'!$B$190:$B$194</c:f>
              <c:strCache>
                <c:ptCount val="5"/>
                <c:pt idx="0">
                  <c:v>未知</c:v>
                </c:pt>
                <c:pt idx="1">
                  <c:v>0-3800元</c:v>
                </c:pt>
                <c:pt idx="2">
                  <c:v>3800-7400元</c:v>
                </c:pt>
                <c:pt idx="3">
                  <c:v>7400-98200元</c:v>
                </c:pt>
                <c:pt idx="4">
                  <c:v>&gt;98200元</c:v>
                </c:pt>
              </c:strCache>
            </c:strRef>
          </c:cat>
          <c:val>
            <c:numRef>
              <c:f>'机关事业+国企'!$C$190:$C$194</c:f>
              <c:numCache>
                <c:formatCode>General</c:formatCode>
                <c:ptCount val="5"/>
                <c:pt idx="0">
                  <c:v>1610</c:v>
                </c:pt>
                <c:pt idx="1">
                  <c:v>7428</c:v>
                </c:pt>
                <c:pt idx="2">
                  <c:v>10105</c:v>
                </c:pt>
                <c:pt idx="3">
                  <c:v>4011</c:v>
                </c:pt>
                <c:pt idx="4">
                  <c:v>413</c:v>
                </c:pt>
              </c:numCache>
            </c:numRef>
          </c:val>
        </c:ser>
        <c:firstSliceAng val="0"/>
      </c:pieChart>
    </c:plotArea>
    <c:plotVisOnly val="1"/>
  </c:chart>
  <c:externalData r:id="rId1"/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pieChart>
        <c:varyColors val="1"/>
        <c:ser>
          <c:idx val="0"/>
          <c:order val="0"/>
          <c:tx>
            <c:strRef>
              <c:f>'机关事业+国企'!$D$86</c:f>
              <c:strCache>
                <c:ptCount val="1"/>
                <c:pt idx="0">
                  <c:v>客户数</c:v>
                </c:pt>
              </c:strCache>
            </c:strRef>
          </c:tx>
          <c:explosion val="25"/>
          <c:dLbls>
            <c:dLbl>
              <c:idx val="0"/>
              <c:numFmt formatCode="0.00%" sourceLinked="0"/>
              <c:spPr/>
              <c:txPr>
                <a:bodyPr/>
                <a:lstStyle/>
                <a:p>
                  <a:pPr>
                    <a:defRPr b="1">
                      <a:solidFill>
                        <a:schemeClr val="bg1"/>
                      </a:solidFill>
                    </a:defRPr>
                  </a:pPr>
                  <a:endParaRPr lang="zh-CN"/>
                </a:p>
              </c:txPr>
            </c:dLbl>
            <c:dLbl>
              <c:idx val="1"/>
              <c:layout>
                <c:manualLayout>
                  <c:x val="-7.1747318494636989E-2"/>
                  <c:y val="0.12371877590355616"/>
                </c:manualLayout>
              </c:layout>
              <c:showVal val="1"/>
              <c:showCatName val="1"/>
              <c:showPercent val="1"/>
            </c:dLbl>
            <c:numFmt formatCode="0.00%" sourceLinked="0"/>
            <c:txPr>
              <a:bodyPr/>
              <a:lstStyle/>
              <a:p>
                <a:pPr>
                  <a:defRPr b="1"/>
                </a:pPr>
                <a:endParaRPr lang="zh-CN"/>
              </a:p>
            </c:txPr>
            <c:showVal val="1"/>
            <c:showCatName val="1"/>
            <c:showPercent val="1"/>
            <c:showLeaderLines val="1"/>
          </c:dLbls>
          <c:cat>
            <c:strRef>
              <c:f>'机关事业+国企'!$C$87:$C$88</c:f>
              <c:strCache>
                <c:ptCount val="2"/>
                <c:pt idx="0">
                  <c:v>1次</c:v>
                </c:pt>
                <c:pt idx="1">
                  <c:v>2次以上</c:v>
                </c:pt>
              </c:strCache>
            </c:strRef>
          </c:cat>
          <c:val>
            <c:numRef>
              <c:f>'机关事业+国企'!$D$87:$D$88</c:f>
              <c:numCache>
                <c:formatCode>General</c:formatCode>
                <c:ptCount val="2"/>
                <c:pt idx="0">
                  <c:v>21307</c:v>
                </c:pt>
                <c:pt idx="1">
                  <c:v>1162</c:v>
                </c:pt>
              </c:numCache>
            </c:numRef>
          </c:val>
        </c:ser>
        <c:firstSliceAng val="0"/>
      </c:pieChart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pieChart>
        <c:varyColors val="1"/>
        <c:ser>
          <c:idx val="0"/>
          <c:order val="0"/>
          <c:tx>
            <c:strRef>
              <c:f>'小微企业主特征-柳柳'!$I$165</c:f>
              <c:strCache>
                <c:ptCount val="1"/>
                <c:pt idx="0">
                  <c:v>客户数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6450616084576461"/>
                  <c:y val="-4.912339082760098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CatName val="1"/>
              <c:showPercent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CatName val="1"/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'小微企业主特征-柳柳'!$H$166:$H$170</c:f>
              <c:strCache>
                <c:ptCount val="5"/>
                <c:pt idx="0">
                  <c:v>已婚无子</c:v>
                </c:pt>
                <c:pt idx="1">
                  <c:v>父亲</c:v>
                </c:pt>
                <c:pt idx="2">
                  <c:v>未知</c:v>
                </c:pt>
                <c:pt idx="3">
                  <c:v>单身</c:v>
                </c:pt>
                <c:pt idx="4">
                  <c:v>母亲</c:v>
                </c:pt>
              </c:strCache>
            </c:strRef>
          </c:cat>
          <c:val>
            <c:numRef>
              <c:f>'小微企业主特征-柳柳'!$I$166:$I$170</c:f>
              <c:numCache>
                <c:formatCode>General</c:formatCode>
                <c:ptCount val="5"/>
                <c:pt idx="0">
                  <c:v>14439</c:v>
                </c:pt>
                <c:pt idx="1">
                  <c:v>3546</c:v>
                </c:pt>
                <c:pt idx="2">
                  <c:v>2138</c:v>
                </c:pt>
                <c:pt idx="3">
                  <c:v>1988</c:v>
                </c:pt>
                <c:pt idx="4">
                  <c:v>1337</c:v>
                </c:pt>
              </c:numCache>
            </c:numRef>
          </c:val>
        </c:ser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pieChart>
        <c:varyColors val="1"/>
        <c:ser>
          <c:idx val="0"/>
          <c:order val="0"/>
          <c:explosion val="25"/>
          <c:dLbls>
            <c:numFmt formatCode="0.00%" sourceLinked="0"/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</a:defRPr>
                </a:pPr>
                <a:endParaRPr lang="zh-CN"/>
              </a:p>
            </c:txPr>
            <c:showVal val="1"/>
            <c:showCatName val="1"/>
            <c:showPercent val="1"/>
            <c:showLeaderLines val="1"/>
          </c:dLbls>
          <c:cat>
            <c:strRef>
              <c:f>'机关事业+国企'!$A$124:$A$125</c:f>
              <c:strCache>
                <c:ptCount val="2"/>
                <c:pt idx="0">
                  <c:v>有征信</c:v>
                </c:pt>
                <c:pt idx="1">
                  <c:v>无征信</c:v>
                </c:pt>
              </c:strCache>
            </c:strRef>
          </c:cat>
          <c:val>
            <c:numRef>
              <c:f>'机关事业+国企'!$B$124:$B$125</c:f>
              <c:numCache>
                <c:formatCode>General</c:formatCode>
                <c:ptCount val="2"/>
                <c:pt idx="0">
                  <c:v>12191</c:v>
                </c:pt>
                <c:pt idx="1">
                  <c:v>10278</c:v>
                </c:pt>
              </c:numCache>
            </c:numRef>
          </c:val>
        </c:ser>
        <c:firstSliceAng val="0"/>
      </c:pieChart>
    </c:plotArea>
    <c:plotVisOnly val="1"/>
  </c:chart>
  <c:externalData r:id="rId1"/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pieChart>
        <c:varyColors val="1"/>
        <c:ser>
          <c:idx val="0"/>
          <c:order val="0"/>
          <c:explosion val="25"/>
          <c:dLbls>
            <c:dLbl>
              <c:idx val="1"/>
              <c:layout>
                <c:manualLayout>
                  <c:x val="-5.322722129923179E-2"/>
                  <c:y val="6.2313075062519416E-2"/>
                </c:manualLayout>
              </c:layout>
              <c:showVal val="1"/>
              <c:showCatName val="1"/>
              <c:showPercent val="1"/>
            </c:dLbl>
            <c:numFmt formatCode="0.00%" sourceLinked="0"/>
            <c:txPr>
              <a:bodyPr/>
              <a:lstStyle/>
              <a:p>
                <a:pPr>
                  <a:defRPr sz="1050"/>
                </a:pPr>
                <a:endParaRPr lang="zh-CN"/>
              </a:p>
            </c:txPr>
            <c:showVal val="1"/>
            <c:showCatName val="1"/>
            <c:showPercent val="1"/>
            <c:showLeaderLines val="1"/>
          </c:dLbls>
          <c:cat>
            <c:strRef>
              <c:f>'机关事业+国企'!$B$136:$B$141</c:f>
              <c:strCache>
                <c:ptCount val="6"/>
                <c:pt idx="0">
                  <c:v>0</c:v>
                </c:pt>
                <c:pt idx="1">
                  <c:v>M1</c:v>
                </c:pt>
                <c:pt idx="2">
                  <c:v>M2</c:v>
                </c:pt>
                <c:pt idx="3">
                  <c:v>M3</c:v>
                </c:pt>
                <c:pt idx="4">
                  <c:v>M4-M6</c:v>
                </c:pt>
                <c:pt idx="5">
                  <c:v>M6+</c:v>
                </c:pt>
              </c:strCache>
            </c:strRef>
          </c:cat>
          <c:val>
            <c:numRef>
              <c:f>'机关事业+国企'!$C$136:$C$141</c:f>
              <c:numCache>
                <c:formatCode>General</c:formatCode>
                <c:ptCount val="6"/>
                <c:pt idx="0">
                  <c:v>16249</c:v>
                </c:pt>
                <c:pt idx="1">
                  <c:v>1277</c:v>
                </c:pt>
                <c:pt idx="2">
                  <c:v>722</c:v>
                </c:pt>
                <c:pt idx="3">
                  <c:v>397</c:v>
                </c:pt>
                <c:pt idx="4">
                  <c:v>1229</c:v>
                </c:pt>
                <c:pt idx="5">
                  <c:v>2722</c:v>
                </c:pt>
              </c:numCache>
            </c:numRef>
          </c:val>
        </c:ser>
        <c:firstSliceAng val="0"/>
      </c:pieChart>
    </c:plotArea>
    <c:plotVisOnly val="1"/>
  </c:chart>
  <c:externalData r:id="rId1"/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b="1" i="0" u="none" strike="noStrike" kern="1200" cap="all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性别</a:t>
            </a:r>
            <a:endParaRPr lang="zh-CN" altLang="en-US" sz="1600" b="1" i="0" u="none" strike="noStrike" kern="1200" cap="all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c:rich>
      </c:tx>
      <c:spPr>
        <a:noFill/>
        <a:ln>
          <a:noFill/>
        </a:ln>
        <a:effectLst/>
      </c:spPr>
    </c:title>
    <c:plotArea>
      <c:layout/>
      <c:pieChart>
        <c:varyColors val="1"/>
        <c:ser>
          <c:idx val="0"/>
          <c:order val="0"/>
          <c:tx>
            <c:strRef>
              <c:f>基本属性!$C$57</c:f>
              <c:strCache>
                <c:ptCount val="1"/>
                <c:pt idx="0">
                  <c:v>客户数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CatName val="1"/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基本属性!$B$58:$B$59</c:f>
              <c:strCache>
                <c:ptCount val="2"/>
                <c:pt idx="0">
                  <c:v>女</c:v>
                </c:pt>
                <c:pt idx="1">
                  <c:v>男</c:v>
                </c:pt>
              </c:strCache>
            </c:strRef>
          </c:cat>
          <c:val>
            <c:numRef>
              <c:f>基本属性!$C$58:$C$59</c:f>
              <c:numCache>
                <c:formatCode>General</c:formatCode>
                <c:ptCount val="2"/>
                <c:pt idx="0">
                  <c:v>61646</c:v>
                </c:pt>
                <c:pt idx="1">
                  <c:v>173247</c:v>
                </c:pt>
              </c:numCache>
            </c:numRef>
          </c:val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年龄</a:t>
            </a:r>
            <a:endParaRPr lang="zh-CN" altLang="en-US" dirty="0"/>
          </a:p>
        </c:rich>
      </c:tx>
      <c:layout>
        <c:manualLayout>
          <c:xMode val="edge"/>
          <c:yMode val="edge"/>
          <c:x val="0.45492804604338405"/>
          <c:y val="0"/>
        </c:manualLayout>
      </c:layout>
      <c:spPr>
        <a:noFill/>
        <a:ln>
          <a:noFill/>
        </a:ln>
        <a:effectLst/>
      </c:spPr>
    </c:title>
    <c:plotArea>
      <c:layout/>
      <c:pieChart>
        <c:varyColors val="1"/>
        <c:ser>
          <c:idx val="0"/>
          <c:order val="0"/>
          <c:tx>
            <c:strRef>
              <c:f>基本属性!$H$24</c:f>
              <c:strCache>
                <c:ptCount val="1"/>
                <c:pt idx="0">
                  <c:v>客户数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0.13948309905273282"/>
                  <c:y val="-0.12728306983318355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End"/>
              <c:showCatName val="1"/>
              <c:showPercent val="1"/>
            </c:dLbl>
            <c:dLbl>
              <c:idx val="1"/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dLbl>
            <c:dLbl>
              <c:idx val="2"/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dLbl>
            <c:dLbl>
              <c:idx val="3"/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dLbl>
            <c:dLbl>
              <c:idx val="4"/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dLbl>
            <c:numFmt formatCode="0.00%" sourceLinked="0"/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</a:defRPr>
                </a:pPr>
                <a:endParaRPr lang="zh-CN"/>
              </a:p>
            </c:txPr>
            <c:dLblPos val="inEnd"/>
            <c:showCatName val="1"/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基本属性!$G$25:$G$29</c:f>
              <c:strCache>
                <c:ptCount val="5"/>
                <c:pt idx="0">
                  <c:v>18-20岁</c:v>
                </c:pt>
                <c:pt idx="1">
                  <c:v>20-30岁</c:v>
                </c:pt>
                <c:pt idx="2">
                  <c:v>30-40岁</c:v>
                </c:pt>
                <c:pt idx="3">
                  <c:v>40-50岁</c:v>
                </c:pt>
                <c:pt idx="4">
                  <c:v>50-60岁</c:v>
                </c:pt>
              </c:strCache>
            </c:strRef>
          </c:cat>
          <c:val>
            <c:numRef>
              <c:f>基本属性!$H$25:$H$29</c:f>
              <c:numCache>
                <c:formatCode>General</c:formatCode>
                <c:ptCount val="5"/>
                <c:pt idx="0">
                  <c:v>16</c:v>
                </c:pt>
                <c:pt idx="1">
                  <c:v>49406</c:v>
                </c:pt>
                <c:pt idx="2">
                  <c:v>92011</c:v>
                </c:pt>
                <c:pt idx="3">
                  <c:v>69999</c:v>
                </c:pt>
                <c:pt idx="4">
                  <c:v>24442</c:v>
                </c:pt>
              </c:numCache>
            </c:numRef>
          </c:val>
        </c:ser>
        <c:dLbls>
          <c:showCatName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zh-CN" altLang="en-US" sz="1600" b="1" i="0" u="none" strike="noStrike" kern="1200" cap="all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b="1" i="0" u="none" strike="noStrike" kern="1200" cap="all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学历</a:t>
            </a:r>
            <a:endParaRPr lang="zh-CN" altLang="en-US" sz="1600" b="1" i="0" u="none" strike="noStrike" kern="1200" cap="all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45543121419203425"/>
          <c:y val="0"/>
        </c:manualLayout>
      </c:layout>
      <c:spPr>
        <a:noFill/>
        <a:ln>
          <a:noFill/>
        </a:ln>
        <a:effectLst/>
      </c:spPr>
    </c:title>
    <c:plotArea>
      <c:layout/>
      <c:pieChart>
        <c:varyColors val="1"/>
        <c:ser>
          <c:idx val="0"/>
          <c:order val="0"/>
          <c:tx>
            <c:strRef>
              <c:f>基本属性!$C$109</c:f>
              <c:strCache>
                <c:ptCount val="1"/>
                <c:pt idx="0">
                  <c:v>客户数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1027152433687792"/>
                  <c:y val="5.3646375270709645E-2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CatName val="1"/>
              <c:showPercent val="1"/>
            </c:dLbl>
            <c:dLbl>
              <c:idx val="1"/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dLbl>
            <c:dLbl>
              <c:idx val="2"/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dLbl>
            <c:dLbl>
              <c:idx val="3"/>
              <c:layout>
                <c:manualLayout>
                  <c:x val="-0.19832419078072391"/>
                  <c:y val="0.13788741713029104"/>
                </c:manualLayout>
              </c:layout>
              <c:dLblPos val="bestFit"/>
              <c:showCatName val="1"/>
              <c:showPercent val="1"/>
            </c:dLbl>
            <c:dLbl>
              <c:idx val="4"/>
              <c:layout>
                <c:manualLayout>
                  <c:x val="-0.11388098774025043"/>
                  <c:y val="9.3228986020874767E-3"/>
                </c:manualLayout>
              </c:layout>
              <c:dLblPos val="bestFit"/>
              <c:showCatName val="1"/>
              <c:showPercent val="1"/>
            </c:dLbl>
            <c:dLbl>
              <c:idx val="5"/>
              <c:layout>
                <c:manualLayout>
                  <c:x val="0.14987311262568137"/>
                  <c:y val="-8.0471903985490038E-3"/>
                </c:manualLayout>
              </c:layout>
              <c:dLblPos val="bestFit"/>
              <c:showCatName val="1"/>
              <c:showPercent val="1"/>
            </c:dLbl>
            <c:dLbl>
              <c:idx val="6"/>
              <c:layout>
                <c:manualLayout>
                  <c:x val="0.27172397129054876"/>
                  <c:y val="7.2067068684028832E-2"/>
                </c:manualLayout>
              </c:layout>
              <c:dLblPos val="bestFit"/>
              <c:showCatName val="1"/>
              <c:showPercent val="1"/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CatName val="1"/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基本属性!$B$110:$B$116</c:f>
              <c:strCache>
                <c:ptCount val="7"/>
                <c:pt idx="0">
                  <c:v>大专</c:v>
                </c:pt>
                <c:pt idx="1">
                  <c:v>高中及中专</c:v>
                </c:pt>
                <c:pt idx="2">
                  <c:v>本科</c:v>
                </c:pt>
                <c:pt idx="3">
                  <c:v>初中及以下</c:v>
                </c:pt>
                <c:pt idx="4">
                  <c:v>未知</c:v>
                </c:pt>
                <c:pt idx="5">
                  <c:v>硕士</c:v>
                </c:pt>
                <c:pt idx="6">
                  <c:v>博士</c:v>
                </c:pt>
              </c:strCache>
            </c:strRef>
          </c:cat>
          <c:val>
            <c:numRef>
              <c:f>基本属性!$C$110:$C$116</c:f>
              <c:numCache>
                <c:formatCode>General</c:formatCode>
                <c:ptCount val="7"/>
                <c:pt idx="0">
                  <c:v>121747</c:v>
                </c:pt>
                <c:pt idx="1">
                  <c:v>64006</c:v>
                </c:pt>
                <c:pt idx="2">
                  <c:v>39424</c:v>
                </c:pt>
                <c:pt idx="3">
                  <c:v>6372</c:v>
                </c:pt>
                <c:pt idx="4">
                  <c:v>3151</c:v>
                </c:pt>
                <c:pt idx="5">
                  <c:v>1387</c:v>
                </c:pt>
                <c:pt idx="6">
                  <c:v>106</c:v>
                </c:pt>
              </c:numCache>
            </c:numRef>
          </c:val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barChart>
        <c:barDir val="col"/>
        <c:grouping val="clustered"/>
        <c:ser>
          <c:idx val="0"/>
          <c:order val="0"/>
          <c:tx>
            <c:strRef>
              <c:f>基本属性!$C$109</c:f>
              <c:strCache>
                <c:ptCount val="1"/>
                <c:pt idx="0">
                  <c:v>客户数</c:v>
                </c:pt>
              </c:strCache>
            </c:strRef>
          </c:tx>
          <c:dLbls>
            <c:dLbl>
              <c:idx val="5"/>
              <c:layout>
                <c:manualLayout>
                  <c:x val="-3.1741382214728824E-2"/>
                  <c:y val="0"/>
                </c:manualLayout>
              </c:layout>
              <c:showVal val="1"/>
            </c:dLbl>
            <c:txPr>
              <a:bodyPr/>
              <a:lstStyle/>
              <a:p>
                <a:pPr>
                  <a:defRPr sz="1200"/>
                </a:pPr>
                <a:endParaRPr lang="zh-CN"/>
              </a:p>
            </c:txPr>
            <c:showVal val="1"/>
          </c:dLbls>
          <c:cat>
            <c:strRef>
              <c:f>基本属性!$B$110:$B$115</c:f>
              <c:strCache>
                <c:ptCount val="6"/>
                <c:pt idx="0">
                  <c:v>初中及以下</c:v>
                </c:pt>
                <c:pt idx="1">
                  <c:v>高中及中专</c:v>
                </c:pt>
                <c:pt idx="2">
                  <c:v>大专</c:v>
                </c:pt>
                <c:pt idx="3">
                  <c:v>本科</c:v>
                </c:pt>
                <c:pt idx="4">
                  <c:v>硕士</c:v>
                </c:pt>
                <c:pt idx="5">
                  <c:v>博士</c:v>
                </c:pt>
              </c:strCache>
            </c:strRef>
          </c:cat>
          <c:val>
            <c:numRef>
              <c:f>基本属性!$C$110:$C$115</c:f>
              <c:numCache>
                <c:formatCode>General</c:formatCode>
                <c:ptCount val="6"/>
                <c:pt idx="0">
                  <c:v>6372</c:v>
                </c:pt>
                <c:pt idx="1">
                  <c:v>64006</c:v>
                </c:pt>
                <c:pt idx="2">
                  <c:v>121747</c:v>
                </c:pt>
                <c:pt idx="3">
                  <c:v>39424</c:v>
                </c:pt>
                <c:pt idx="4">
                  <c:v>1387</c:v>
                </c:pt>
                <c:pt idx="5">
                  <c:v>106</c:v>
                </c:pt>
              </c:numCache>
            </c:numRef>
          </c:val>
        </c:ser>
        <c:axId val="76231040"/>
        <c:axId val="76232576"/>
      </c:barChart>
      <c:lineChart>
        <c:grouping val="standard"/>
        <c:ser>
          <c:idx val="1"/>
          <c:order val="1"/>
          <c:tx>
            <c:strRef>
              <c:f>基本属性!$G$109</c:f>
              <c:strCache>
                <c:ptCount val="1"/>
                <c:pt idx="0">
                  <c:v>M6+客户数占比</c:v>
                </c:pt>
              </c:strCache>
            </c:strRef>
          </c:tx>
          <c:dLbls>
            <c:dLbl>
              <c:idx val="1"/>
              <c:layout>
                <c:manualLayout>
                  <c:x val="2.539310577178299E-3"/>
                  <c:y val="-2.9315297884975798E-2"/>
                </c:manualLayout>
              </c:layout>
              <c:showVal val="1"/>
            </c:dLbl>
            <c:dLbl>
              <c:idx val="2"/>
              <c:layout>
                <c:manualLayout>
                  <c:x val="1.9044829328837248E-2"/>
                  <c:y val="-1.0660108321809372E-2"/>
                </c:manualLayout>
              </c:layout>
              <c:showVal val="1"/>
            </c:dLbl>
            <c:dLbl>
              <c:idx val="3"/>
              <c:layout>
                <c:manualLayout>
                  <c:x val="2.539310577178299E-3"/>
                  <c:y val="-1.5990162482714048E-2"/>
                </c:manualLayout>
              </c:layout>
              <c:showVal val="1"/>
            </c:dLbl>
            <c:dLbl>
              <c:idx val="4"/>
              <c:layout>
                <c:manualLayout>
                  <c:x val="2.539310577178299E-3"/>
                  <c:y val="-2.3985243724071008E-2"/>
                </c:manualLayout>
              </c:layout>
              <c:showVal val="1"/>
            </c:dLbl>
            <c:dLbl>
              <c:idx val="5"/>
              <c:layout>
                <c:manualLayout>
                  <c:x val="-1.2696552885892421E-3"/>
                  <c:y val="-5.8630595769951568E-2"/>
                </c:manualLayout>
              </c:layout>
              <c:showVal val="1"/>
            </c:dLbl>
            <c:txPr>
              <a:bodyPr/>
              <a:lstStyle/>
              <a:p>
                <a:pPr>
                  <a:defRPr sz="1400">
                    <a:solidFill>
                      <a:srgbClr val="FF0000"/>
                    </a:solidFill>
                  </a:defRPr>
                </a:pPr>
                <a:endParaRPr lang="zh-CN"/>
              </a:p>
            </c:txPr>
            <c:showVal val="1"/>
          </c:dLbls>
          <c:cat>
            <c:strRef>
              <c:f>基本属性!$B$110:$B$115</c:f>
              <c:strCache>
                <c:ptCount val="6"/>
                <c:pt idx="0">
                  <c:v>初中及以下</c:v>
                </c:pt>
                <c:pt idx="1">
                  <c:v>高中及中专</c:v>
                </c:pt>
                <c:pt idx="2">
                  <c:v>大专</c:v>
                </c:pt>
                <c:pt idx="3">
                  <c:v>本科</c:v>
                </c:pt>
                <c:pt idx="4">
                  <c:v>硕士</c:v>
                </c:pt>
                <c:pt idx="5">
                  <c:v>博士</c:v>
                </c:pt>
              </c:strCache>
            </c:strRef>
          </c:cat>
          <c:val>
            <c:numRef>
              <c:f>基本属性!$G$110:$G$115</c:f>
              <c:numCache>
                <c:formatCode>0.0%</c:formatCode>
                <c:ptCount val="6"/>
                <c:pt idx="0">
                  <c:v>0.25517890772128082</c:v>
                </c:pt>
                <c:pt idx="1">
                  <c:v>0.21687029340999292</c:v>
                </c:pt>
                <c:pt idx="2">
                  <c:v>0.18291210461038074</c:v>
                </c:pt>
                <c:pt idx="3">
                  <c:v>0.12801846590909091</c:v>
                </c:pt>
                <c:pt idx="4">
                  <c:v>6.7772170151405964E-2</c:v>
                </c:pt>
                <c:pt idx="5">
                  <c:v>9.4339622641509448E-3</c:v>
                </c:pt>
              </c:numCache>
            </c:numRef>
          </c:val>
        </c:ser>
        <c:marker val="1"/>
        <c:axId val="76248192"/>
        <c:axId val="76234112"/>
      </c:lineChart>
      <c:catAx>
        <c:axId val="76231040"/>
        <c:scaling>
          <c:orientation val="minMax"/>
        </c:scaling>
        <c:axPos val="b"/>
        <c:tickLblPos val="nextTo"/>
        <c:crossAx val="76232576"/>
        <c:crosses val="autoZero"/>
        <c:auto val="1"/>
        <c:lblAlgn val="ctr"/>
        <c:lblOffset val="100"/>
      </c:catAx>
      <c:valAx>
        <c:axId val="76232576"/>
        <c:scaling>
          <c:orientation val="minMax"/>
        </c:scaling>
        <c:axPos val="l"/>
        <c:majorGridlines/>
        <c:numFmt formatCode="General" sourceLinked="1"/>
        <c:tickLblPos val="nextTo"/>
        <c:crossAx val="76231040"/>
        <c:crosses val="autoZero"/>
        <c:crossBetween val="between"/>
      </c:valAx>
      <c:valAx>
        <c:axId val="76234112"/>
        <c:scaling>
          <c:orientation val="minMax"/>
        </c:scaling>
        <c:axPos val="r"/>
        <c:numFmt formatCode="0.0%" sourceLinked="1"/>
        <c:tickLblPos val="nextTo"/>
        <c:crossAx val="76248192"/>
        <c:crosses val="max"/>
        <c:crossBetween val="between"/>
      </c:valAx>
      <c:catAx>
        <c:axId val="76248192"/>
        <c:scaling>
          <c:orientation val="minMax"/>
        </c:scaling>
        <c:delete val="1"/>
        <c:axPos val="b"/>
        <c:tickLblPos val="nextTo"/>
        <c:crossAx val="76234112"/>
        <c:crosses val="autoZero"/>
        <c:auto val="1"/>
        <c:lblAlgn val="ctr"/>
        <c:lblOffset val="100"/>
      </c:catAx>
    </c:plotArea>
    <c:legend>
      <c:legendPos val="r"/>
      <c:layout>
        <c:manualLayout>
          <c:xMode val="edge"/>
          <c:yMode val="edge"/>
          <c:x val="0.86465474623639726"/>
          <c:y val="2.5404213260922983E-2"/>
          <c:w val="0.13534525376360321"/>
          <c:h val="0.18432880138833221"/>
        </c:manualLayout>
      </c:layout>
      <c:txPr>
        <a:bodyPr/>
        <a:lstStyle/>
        <a:p>
          <a:pPr>
            <a:defRPr sz="1100"/>
          </a:pPr>
          <a:endParaRPr lang="zh-CN"/>
        </a:p>
      </c:txPr>
    </c:legend>
    <c:plotVisOnly val="1"/>
    <c:dispBlanksAs val="gap"/>
  </c:chart>
  <c:externalData r:id="rId1"/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单位性质</a:t>
            </a:r>
          </a:p>
        </c:rich>
      </c:tx>
      <c:spPr>
        <a:noFill/>
        <a:ln>
          <a:noFill/>
        </a:ln>
        <a:effectLst/>
      </c:spPr>
    </c:title>
    <c:plotArea>
      <c:layout/>
      <c:pieChart>
        <c:varyColors val="1"/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barChart>
        <c:barDir val="col"/>
        <c:grouping val="clustered"/>
        <c:ser>
          <c:idx val="0"/>
          <c:order val="0"/>
          <c:tx>
            <c:strRef>
              <c:f>信用交叉分析!$T$132</c:f>
              <c:strCache>
                <c:ptCount val="1"/>
                <c:pt idx="0">
                  <c:v>客户数</c:v>
                </c:pt>
              </c:strCache>
            </c:strRef>
          </c:tx>
          <c:dLbls>
            <c:txPr>
              <a:bodyPr/>
              <a:lstStyle/>
              <a:p>
                <a:pPr>
                  <a:defRPr>
                    <a:solidFill>
                      <a:srgbClr val="0070C0"/>
                    </a:solidFill>
                  </a:defRPr>
                </a:pPr>
                <a:endParaRPr lang="zh-CN"/>
              </a:p>
            </c:txPr>
            <c:showVal val="1"/>
          </c:dLbls>
          <c:cat>
            <c:strRef>
              <c:f>信用交叉分析!$S$133:$S$160</c:f>
              <c:strCache>
                <c:ptCount val="28"/>
                <c:pt idx="0">
                  <c:v>黑龙江省</c:v>
                </c:pt>
                <c:pt idx="1">
                  <c:v>吉林省</c:v>
                </c:pt>
                <c:pt idx="2">
                  <c:v>山西省</c:v>
                </c:pt>
                <c:pt idx="3">
                  <c:v>辽宁省</c:v>
                </c:pt>
                <c:pt idx="4">
                  <c:v>河北省</c:v>
                </c:pt>
                <c:pt idx="5">
                  <c:v>安徽省</c:v>
                </c:pt>
                <c:pt idx="6">
                  <c:v>陕西省</c:v>
                </c:pt>
                <c:pt idx="7">
                  <c:v>河南省</c:v>
                </c:pt>
                <c:pt idx="8">
                  <c:v>江西省</c:v>
                </c:pt>
                <c:pt idx="9">
                  <c:v>贵州省</c:v>
                </c:pt>
                <c:pt idx="10">
                  <c:v>重庆市</c:v>
                </c:pt>
                <c:pt idx="11">
                  <c:v>内蒙古自治区</c:v>
                </c:pt>
                <c:pt idx="12">
                  <c:v>宁夏回族自治区</c:v>
                </c:pt>
                <c:pt idx="13">
                  <c:v>山东省</c:v>
                </c:pt>
                <c:pt idx="14">
                  <c:v>福建省</c:v>
                </c:pt>
                <c:pt idx="15">
                  <c:v>湖南省</c:v>
                </c:pt>
                <c:pt idx="16">
                  <c:v>江苏省</c:v>
                </c:pt>
                <c:pt idx="17">
                  <c:v>湖北省</c:v>
                </c:pt>
                <c:pt idx="18">
                  <c:v>四川省</c:v>
                </c:pt>
                <c:pt idx="19">
                  <c:v>天津市</c:v>
                </c:pt>
                <c:pt idx="20">
                  <c:v>浙江省</c:v>
                </c:pt>
                <c:pt idx="21">
                  <c:v>云南省</c:v>
                </c:pt>
                <c:pt idx="22">
                  <c:v>广西壮族自治区</c:v>
                </c:pt>
                <c:pt idx="23">
                  <c:v>上海市</c:v>
                </c:pt>
                <c:pt idx="24">
                  <c:v>广东省</c:v>
                </c:pt>
                <c:pt idx="25">
                  <c:v>甘肃省</c:v>
                </c:pt>
                <c:pt idx="26">
                  <c:v>北京市</c:v>
                </c:pt>
                <c:pt idx="27">
                  <c:v>海南省</c:v>
                </c:pt>
              </c:strCache>
            </c:strRef>
          </c:cat>
          <c:val>
            <c:numRef>
              <c:f>信用交叉分析!$T$133:$T$160</c:f>
              <c:numCache>
                <c:formatCode>General</c:formatCode>
                <c:ptCount val="28"/>
                <c:pt idx="0">
                  <c:v>4198</c:v>
                </c:pt>
                <c:pt idx="1">
                  <c:v>4809</c:v>
                </c:pt>
                <c:pt idx="2">
                  <c:v>2938</c:v>
                </c:pt>
                <c:pt idx="3">
                  <c:v>9068</c:v>
                </c:pt>
                <c:pt idx="4">
                  <c:v>9085</c:v>
                </c:pt>
                <c:pt idx="5">
                  <c:v>3879</c:v>
                </c:pt>
                <c:pt idx="6">
                  <c:v>5818</c:v>
                </c:pt>
                <c:pt idx="7">
                  <c:v>7902</c:v>
                </c:pt>
                <c:pt idx="8">
                  <c:v>4334</c:v>
                </c:pt>
                <c:pt idx="9">
                  <c:v>6193</c:v>
                </c:pt>
                <c:pt idx="10">
                  <c:v>7304</c:v>
                </c:pt>
                <c:pt idx="11">
                  <c:v>5440</c:v>
                </c:pt>
                <c:pt idx="12">
                  <c:v>2266</c:v>
                </c:pt>
                <c:pt idx="13">
                  <c:v>14499</c:v>
                </c:pt>
                <c:pt idx="14">
                  <c:v>12538</c:v>
                </c:pt>
                <c:pt idx="15">
                  <c:v>8078</c:v>
                </c:pt>
                <c:pt idx="16">
                  <c:v>19459</c:v>
                </c:pt>
                <c:pt idx="17">
                  <c:v>8487</c:v>
                </c:pt>
                <c:pt idx="18">
                  <c:v>9000</c:v>
                </c:pt>
                <c:pt idx="19">
                  <c:v>2892</c:v>
                </c:pt>
                <c:pt idx="20">
                  <c:v>13193</c:v>
                </c:pt>
                <c:pt idx="21">
                  <c:v>6833</c:v>
                </c:pt>
                <c:pt idx="22">
                  <c:v>7691</c:v>
                </c:pt>
                <c:pt idx="23">
                  <c:v>5300</c:v>
                </c:pt>
                <c:pt idx="24">
                  <c:v>50461</c:v>
                </c:pt>
                <c:pt idx="25">
                  <c:v>2408</c:v>
                </c:pt>
                <c:pt idx="26">
                  <c:v>4799</c:v>
                </c:pt>
                <c:pt idx="27">
                  <c:v>2114</c:v>
                </c:pt>
              </c:numCache>
            </c:numRef>
          </c:val>
        </c:ser>
        <c:axId val="77776384"/>
        <c:axId val="77777920"/>
      </c:barChart>
      <c:lineChart>
        <c:grouping val="standard"/>
        <c:ser>
          <c:idx val="1"/>
          <c:order val="1"/>
          <c:tx>
            <c:strRef>
              <c:f>信用交叉分析!$V$132</c:f>
              <c:strCache>
                <c:ptCount val="1"/>
                <c:pt idx="0">
                  <c:v>M6+客户数比例</c:v>
                </c:pt>
              </c:strCache>
            </c:strRef>
          </c:tx>
          <c:dLbls>
            <c:txPr>
              <a:bodyPr/>
              <a:lstStyle/>
              <a:p>
                <a:pPr>
                  <a:defRPr sz="1100" b="1">
                    <a:solidFill>
                      <a:srgbClr val="FF0000"/>
                    </a:solidFill>
                  </a:defRPr>
                </a:pPr>
                <a:endParaRPr lang="zh-CN"/>
              </a:p>
            </c:txPr>
            <c:dLblPos val="t"/>
            <c:showVal val="1"/>
          </c:dLbls>
          <c:cat>
            <c:strRef>
              <c:f>信用交叉分析!$S$133:$S$160</c:f>
              <c:strCache>
                <c:ptCount val="28"/>
                <c:pt idx="0">
                  <c:v>黑龙江省</c:v>
                </c:pt>
                <c:pt idx="1">
                  <c:v>吉林省</c:v>
                </c:pt>
                <c:pt idx="2">
                  <c:v>山西省</c:v>
                </c:pt>
                <c:pt idx="3">
                  <c:v>辽宁省</c:v>
                </c:pt>
                <c:pt idx="4">
                  <c:v>河北省</c:v>
                </c:pt>
                <c:pt idx="5">
                  <c:v>安徽省</c:v>
                </c:pt>
                <c:pt idx="6">
                  <c:v>陕西省</c:v>
                </c:pt>
                <c:pt idx="7">
                  <c:v>河南省</c:v>
                </c:pt>
                <c:pt idx="8">
                  <c:v>江西省</c:v>
                </c:pt>
                <c:pt idx="9">
                  <c:v>贵州省</c:v>
                </c:pt>
                <c:pt idx="10">
                  <c:v>重庆市</c:v>
                </c:pt>
                <c:pt idx="11">
                  <c:v>内蒙古自治区</c:v>
                </c:pt>
                <c:pt idx="12">
                  <c:v>宁夏回族自治区</c:v>
                </c:pt>
                <c:pt idx="13">
                  <c:v>山东省</c:v>
                </c:pt>
                <c:pt idx="14">
                  <c:v>福建省</c:v>
                </c:pt>
                <c:pt idx="15">
                  <c:v>湖南省</c:v>
                </c:pt>
                <c:pt idx="16">
                  <c:v>江苏省</c:v>
                </c:pt>
                <c:pt idx="17">
                  <c:v>湖北省</c:v>
                </c:pt>
                <c:pt idx="18">
                  <c:v>四川省</c:v>
                </c:pt>
                <c:pt idx="19">
                  <c:v>天津市</c:v>
                </c:pt>
                <c:pt idx="20">
                  <c:v>浙江省</c:v>
                </c:pt>
                <c:pt idx="21">
                  <c:v>云南省</c:v>
                </c:pt>
                <c:pt idx="22">
                  <c:v>广西壮族自治区</c:v>
                </c:pt>
                <c:pt idx="23">
                  <c:v>上海市</c:v>
                </c:pt>
                <c:pt idx="24">
                  <c:v>广东省</c:v>
                </c:pt>
                <c:pt idx="25">
                  <c:v>甘肃省</c:v>
                </c:pt>
                <c:pt idx="26">
                  <c:v>北京市</c:v>
                </c:pt>
                <c:pt idx="27">
                  <c:v>海南省</c:v>
                </c:pt>
              </c:strCache>
            </c:strRef>
          </c:cat>
          <c:val>
            <c:numRef>
              <c:f>信用交叉分析!$V$133:$V$160</c:f>
              <c:numCache>
                <c:formatCode>0%</c:formatCode>
                <c:ptCount val="28"/>
                <c:pt idx="0">
                  <c:v>0.37922820390662276</c:v>
                </c:pt>
                <c:pt idx="1">
                  <c:v>0.37055520898315658</c:v>
                </c:pt>
                <c:pt idx="2">
                  <c:v>0.33730428863172263</c:v>
                </c:pt>
                <c:pt idx="3">
                  <c:v>0.29708866343184909</c:v>
                </c:pt>
                <c:pt idx="4">
                  <c:v>0.28640616400660468</c:v>
                </c:pt>
                <c:pt idx="5">
                  <c:v>0.26372776488785826</c:v>
                </c:pt>
                <c:pt idx="6">
                  <c:v>0.23427294602956342</c:v>
                </c:pt>
                <c:pt idx="7">
                  <c:v>0.22728423184004073</c:v>
                </c:pt>
                <c:pt idx="8">
                  <c:v>0.22404245500692233</c:v>
                </c:pt>
                <c:pt idx="9">
                  <c:v>0.22347812045858217</c:v>
                </c:pt>
                <c:pt idx="10">
                  <c:v>0.2126232201533407</c:v>
                </c:pt>
                <c:pt idx="11">
                  <c:v>0.21139705882352941</c:v>
                </c:pt>
                <c:pt idx="12">
                  <c:v>0.20432480141218004</c:v>
                </c:pt>
                <c:pt idx="13">
                  <c:v>0.20394509966204594</c:v>
                </c:pt>
                <c:pt idx="14">
                  <c:v>0.18774924230339807</c:v>
                </c:pt>
                <c:pt idx="15">
                  <c:v>0.185194355038376</c:v>
                </c:pt>
                <c:pt idx="16">
                  <c:v>0.17996813813659529</c:v>
                </c:pt>
                <c:pt idx="17">
                  <c:v>0.17544479792624038</c:v>
                </c:pt>
                <c:pt idx="18">
                  <c:v>0.16744444444444481</c:v>
                </c:pt>
                <c:pt idx="19">
                  <c:v>0.16424619640387292</c:v>
                </c:pt>
                <c:pt idx="20">
                  <c:v>0.16152505116349591</c:v>
                </c:pt>
                <c:pt idx="21">
                  <c:v>0.11693253329430696</c:v>
                </c:pt>
                <c:pt idx="22">
                  <c:v>0.11571967234429853</c:v>
                </c:pt>
                <c:pt idx="23">
                  <c:v>0.10849056603773589</c:v>
                </c:pt>
                <c:pt idx="24">
                  <c:v>0.10501179128435821</c:v>
                </c:pt>
                <c:pt idx="25">
                  <c:v>9.5099667774086558E-2</c:v>
                </c:pt>
                <c:pt idx="26">
                  <c:v>9.2519274848926789E-2</c:v>
                </c:pt>
                <c:pt idx="27">
                  <c:v>7.7578051087984864E-2</c:v>
                </c:pt>
              </c:numCache>
            </c:numRef>
          </c:val>
        </c:ser>
        <c:marker val="1"/>
        <c:axId val="77801728"/>
        <c:axId val="77800192"/>
      </c:lineChart>
      <c:catAx>
        <c:axId val="77776384"/>
        <c:scaling>
          <c:orientation val="minMax"/>
        </c:scaling>
        <c:axPos val="b"/>
        <c:tickLblPos val="nextTo"/>
        <c:txPr>
          <a:bodyPr/>
          <a:lstStyle/>
          <a:p>
            <a:pPr>
              <a:defRPr sz="1050" b="1"/>
            </a:pPr>
            <a:endParaRPr lang="zh-CN"/>
          </a:p>
        </c:txPr>
        <c:crossAx val="77777920"/>
        <c:crosses val="autoZero"/>
        <c:auto val="1"/>
        <c:lblAlgn val="ctr"/>
        <c:lblOffset val="100"/>
      </c:catAx>
      <c:valAx>
        <c:axId val="77777920"/>
        <c:scaling>
          <c:orientation val="minMax"/>
        </c:scaling>
        <c:axPos val="l"/>
        <c:majorGridlines/>
        <c:numFmt formatCode="General" sourceLinked="1"/>
        <c:tickLblPos val="nextTo"/>
        <c:crossAx val="77776384"/>
        <c:crosses val="autoZero"/>
        <c:crossBetween val="between"/>
      </c:valAx>
      <c:valAx>
        <c:axId val="77800192"/>
        <c:scaling>
          <c:orientation val="minMax"/>
        </c:scaling>
        <c:axPos val="r"/>
        <c:numFmt formatCode="0%" sourceLinked="1"/>
        <c:tickLblPos val="nextTo"/>
        <c:crossAx val="77801728"/>
        <c:crosses val="max"/>
        <c:crossBetween val="between"/>
      </c:valAx>
      <c:catAx>
        <c:axId val="77801728"/>
        <c:scaling>
          <c:orientation val="minMax"/>
        </c:scaling>
        <c:delete val="1"/>
        <c:axPos val="b"/>
        <c:tickLblPos val="nextTo"/>
        <c:crossAx val="77800192"/>
        <c:crosses val="autoZero"/>
        <c:auto val="1"/>
        <c:lblAlgn val="ctr"/>
        <c:lblOffset val="100"/>
      </c:catAx>
    </c:plotArea>
    <c:legend>
      <c:legendPos val="r"/>
      <c:layout>
        <c:manualLayout>
          <c:xMode val="edge"/>
          <c:yMode val="edge"/>
          <c:x val="0.87071965404894414"/>
          <c:y val="4.6040942793771883E-2"/>
          <c:w val="0.12671016014686104"/>
          <c:h val="0.12064559918551503"/>
        </c:manualLayout>
      </c:layout>
    </c:legend>
    <c:plotVisOnly val="1"/>
    <c:dispBlanksAs val="gap"/>
  </c:chart>
  <c:externalData r:id="rId1"/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barChart>
        <c:barDir val="col"/>
        <c:grouping val="clustered"/>
        <c:ser>
          <c:idx val="0"/>
          <c:order val="0"/>
          <c:cat>
            <c:strRef>
              <c:f>基本信息!$B$102:$B$123</c:f>
              <c:strCache>
                <c:ptCount val="22"/>
                <c:pt idx="0">
                  <c:v>居民服务、修理和其他服务业</c:v>
                </c:pt>
                <c:pt idx="1">
                  <c:v>制造业</c:v>
                </c:pt>
                <c:pt idx="2">
                  <c:v>批发和零售业</c:v>
                </c:pt>
                <c:pt idx="3">
                  <c:v>教育业</c:v>
                </c:pt>
                <c:pt idx="4">
                  <c:v>交通运输、仓储和邮政业</c:v>
                </c:pt>
                <c:pt idx="5">
                  <c:v>公共管理、社会保障和社会组织</c:v>
                </c:pt>
                <c:pt idx="6">
                  <c:v>住宿和餐饮业</c:v>
                </c:pt>
                <c:pt idx="7">
                  <c:v>卫生和社会工作</c:v>
                </c:pt>
                <c:pt idx="8">
                  <c:v>信息传输、计算机服务和软件业</c:v>
                </c:pt>
                <c:pt idx="9">
                  <c:v>金融业</c:v>
                </c:pt>
                <c:pt idx="10">
                  <c:v>建筑业</c:v>
                </c:pt>
                <c:pt idx="11">
                  <c:v>农、林、牧、渔业</c:v>
                </c:pt>
                <c:pt idx="12">
                  <c:v>电力、热力、燃气及水生产和供应业</c:v>
                </c:pt>
                <c:pt idx="13">
                  <c:v>租赁和商务服务业</c:v>
                </c:pt>
                <c:pt idx="14">
                  <c:v>水利、环境和公共设施管理业</c:v>
                </c:pt>
                <c:pt idx="15">
                  <c:v>文化、体育和娱乐业</c:v>
                </c:pt>
                <c:pt idx="16">
                  <c:v>科学研究、技术服务业和地址勘察业</c:v>
                </c:pt>
                <c:pt idx="17">
                  <c:v>采矿业</c:v>
                </c:pt>
                <c:pt idx="18">
                  <c:v>房地产开发经营</c:v>
                </c:pt>
                <c:pt idx="19">
                  <c:v>物业管理</c:v>
                </c:pt>
                <c:pt idx="20">
                  <c:v>国际组织</c:v>
                </c:pt>
                <c:pt idx="21">
                  <c:v>缺失</c:v>
                </c:pt>
              </c:strCache>
            </c:strRef>
          </c:cat>
          <c:val>
            <c:numRef>
              <c:f>基本信息!$C$102:$C$123</c:f>
              <c:numCache>
                <c:formatCode>General</c:formatCode>
                <c:ptCount val="22"/>
                <c:pt idx="0">
                  <c:v>65002</c:v>
                </c:pt>
                <c:pt idx="1">
                  <c:v>44331</c:v>
                </c:pt>
                <c:pt idx="2">
                  <c:v>42730</c:v>
                </c:pt>
                <c:pt idx="3">
                  <c:v>12289</c:v>
                </c:pt>
                <c:pt idx="4">
                  <c:v>9819</c:v>
                </c:pt>
                <c:pt idx="5">
                  <c:v>9300</c:v>
                </c:pt>
                <c:pt idx="6">
                  <c:v>7880</c:v>
                </c:pt>
                <c:pt idx="7">
                  <c:v>6456</c:v>
                </c:pt>
                <c:pt idx="8">
                  <c:v>6138</c:v>
                </c:pt>
                <c:pt idx="9">
                  <c:v>5796</c:v>
                </c:pt>
                <c:pt idx="10">
                  <c:v>5664</c:v>
                </c:pt>
                <c:pt idx="11">
                  <c:v>5176</c:v>
                </c:pt>
                <c:pt idx="12">
                  <c:v>4307</c:v>
                </c:pt>
                <c:pt idx="13">
                  <c:v>3098</c:v>
                </c:pt>
                <c:pt idx="14">
                  <c:v>2496</c:v>
                </c:pt>
                <c:pt idx="15">
                  <c:v>1976</c:v>
                </c:pt>
                <c:pt idx="16">
                  <c:v>1728</c:v>
                </c:pt>
                <c:pt idx="17">
                  <c:v>1031</c:v>
                </c:pt>
                <c:pt idx="18">
                  <c:v>715</c:v>
                </c:pt>
                <c:pt idx="19">
                  <c:v>678</c:v>
                </c:pt>
                <c:pt idx="20">
                  <c:v>9</c:v>
                </c:pt>
                <c:pt idx="21">
                  <c:v>4</c:v>
                </c:pt>
              </c:numCache>
            </c:numRef>
          </c:val>
        </c:ser>
        <c:axId val="77850112"/>
        <c:axId val="77851648"/>
      </c:barChart>
      <c:catAx>
        <c:axId val="77850112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zh-CN"/>
          </a:p>
        </c:txPr>
        <c:crossAx val="77851648"/>
        <c:crosses val="autoZero"/>
        <c:auto val="1"/>
        <c:lblAlgn val="ctr"/>
        <c:lblOffset val="100"/>
      </c:catAx>
      <c:valAx>
        <c:axId val="7785164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zh-CN"/>
          </a:p>
        </c:txPr>
        <c:crossAx val="77850112"/>
        <c:crosses val="autoZero"/>
        <c:crossBetween val="between"/>
      </c:valAx>
    </c:plotArea>
    <c:plotVisOnly val="1"/>
  </c:chart>
  <c:externalData r:id="rId1"/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客户性别</a:t>
            </a:r>
          </a:p>
        </c:rich>
      </c:tx>
      <c:spPr>
        <a:noFill/>
        <a:ln>
          <a:noFill/>
        </a:ln>
        <a:effectLst/>
      </c:spPr>
    </c:title>
    <c:plotArea>
      <c:layout/>
      <c:pieChart>
        <c:varyColors val="1"/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barChart>
        <c:barDir val="col"/>
        <c:grouping val="clustered"/>
        <c:ser>
          <c:idx val="0"/>
          <c:order val="0"/>
          <c:tx>
            <c:strRef>
              <c:f>小微企业主特征!$N$210</c:f>
              <c:strCache>
                <c:ptCount val="1"/>
                <c:pt idx="0">
                  <c:v>小微企业主</c:v>
                </c:pt>
              </c:strCache>
            </c:strRef>
          </c:tx>
          <c:dLbls>
            <c:numFmt formatCode="0%" sourceLinked="0"/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zh-CN"/>
              </a:p>
            </c:txPr>
            <c:showVal val="1"/>
          </c:dLbls>
          <c:cat>
            <c:strRef>
              <c:f>小微企业主特征!$K$211:$K$219</c:f>
              <c:strCache>
                <c:ptCount val="9"/>
                <c:pt idx="0">
                  <c:v>批发和零售业</c:v>
                </c:pt>
                <c:pt idx="1">
                  <c:v>居民服务、修理和其他服务业</c:v>
                </c:pt>
                <c:pt idx="2">
                  <c:v>制造业</c:v>
                </c:pt>
                <c:pt idx="3">
                  <c:v>农、林、牧、渔业</c:v>
                </c:pt>
                <c:pt idx="4">
                  <c:v>信息传输、计算机服务和软件业</c:v>
                </c:pt>
                <c:pt idx="5">
                  <c:v>建筑业</c:v>
                </c:pt>
                <c:pt idx="6">
                  <c:v>住宿和餐饮业</c:v>
                </c:pt>
                <c:pt idx="7">
                  <c:v>租赁和商务服务业</c:v>
                </c:pt>
                <c:pt idx="8">
                  <c:v>交通运输、仓储和邮政业</c:v>
                </c:pt>
              </c:strCache>
            </c:strRef>
          </c:cat>
          <c:val>
            <c:numRef>
              <c:f>小微企业主特征!$N$211:$N$219</c:f>
              <c:numCache>
                <c:formatCode>General</c:formatCode>
                <c:ptCount val="9"/>
                <c:pt idx="0">
                  <c:v>0.29662949822605206</c:v>
                </c:pt>
                <c:pt idx="1">
                  <c:v>0.25346342287548584</c:v>
                </c:pt>
                <c:pt idx="2">
                  <c:v>0.21046629498226099</c:v>
                </c:pt>
                <c:pt idx="3">
                  <c:v>4.5108971109984804E-2</c:v>
                </c:pt>
                <c:pt idx="4">
                  <c:v>3.6112519006588954E-2</c:v>
                </c:pt>
                <c:pt idx="5">
                  <c:v>3.5183307991214788E-2</c:v>
                </c:pt>
                <c:pt idx="6">
                  <c:v>3.087514782902526E-2</c:v>
                </c:pt>
                <c:pt idx="7">
                  <c:v>2.1329616489271869E-2</c:v>
                </c:pt>
                <c:pt idx="8">
                  <c:v>2.1033958438925554E-2</c:v>
                </c:pt>
              </c:numCache>
            </c:numRef>
          </c:val>
        </c:ser>
        <c:ser>
          <c:idx val="1"/>
          <c:order val="1"/>
          <c:tx>
            <c:strRef>
              <c:f>小微企业主特征!$O$210</c:f>
              <c:strCache>
                <c:ptCount val="1"/>
                <c:pt idx="0">
                  <c:v>全体</c:v>
                </c:pt>
              </c:strCache>
            </c:strRef>
          </c:tx>
          <c:dLbls>
            <c:numFmt formatCode="0%" sourceLinked="0"/>
            <c:txPr>
              <a:bodyPr/>
              <a:lstStyle/>
              <a:p>
                <a:pPr>
                  <a:defRPr>
                    <a:solidFill>
                      <a:srgbClr val="C00000"/>
                    </a:solidFill>
                  </a:defRPr>
                </a:pPr>
                <a:endParaRPr lang="zh-CN"/>
              </a:p>
            </c:txPr>
            <c:showVal val="1"/>
          </c:dLbls>
          <c:cat>
            <c:strRef>
              <c:f>小微企业主特征!$K$211:$K$219</c:f>
              <c:strCache>
                <c:ptCount val="9"/>
                <c:pt idx="0">
                  <c:v>批发和零售业</c:v>
                </c:pt>
                <c:pt idx="1">
                  <c:v>居民服务、修理和其他服务业</c:v>
                </c:pt>
                <c:pt idx="2">
                  <c:v>制造业</c:v>
                </c:pt>
                <c:pt idx="3">
                  <c:v>农、林、牧、渔业</c:v>
                </c:pt>
                <c:pt idx="4">
                  <c:v>信息传输、计算机服务和软件业</c:v>
                </c:pt>
                <c:pt idx="5">
                  <c:v>建筑业</c:v>
                </c:pt>
                <c:pt idx="6">
                  <c:v>住宿和餐饮业</c:v>
                </c:pt>
                <c:pt idx="7">
                  <c:v>租赁和商务服务业</c:v>
                </c:pt>
                <c:pt idx="8">
                  <c:v>交通运输、仓储和邮政业</c:v>
                </c:pt>
              </c:strCache>
            </c:strRef>
          </c:cat>
          <c:val>
            <c:numRef>
              <c:f>小微企业主特征!$O$211:$O$219</c:f>
              <c:numCache>
                <c:formatCode>General</c:formatCode>
                <c:ptCount val="9"/>
                <c:pt idx="0">
                  <c:v>0.18058261453873883</c:v>
                </c:pt>
                <c:pt idx="1">
                  <c:v>0.27470702340854425</c:v>
                </c:pt>
                <c:pt idx="2">
                  <c:v>0.18734865165262907</c:v>
                </c:pt>
                <c:pt idx="3">
                  <c:v>2.1874458526855E-2</c:v>
                </c:pt>
                <c:pt idx="4">
                  <c:v>2.5939997379798251E-2</c:v>
                </c:pt>
                <c:pt idx="5">
                  <c:v>2.3936810876372998E-2</c:v>
                </c:pt>
                <c:pt idx="6">
                  <c:v>3.3301919086479406E-2</c:v>
                </c:pt>
                <c:pt idx="7">
                  <c:v>1.3092556513948347E-2</c:v>
                </c:pt>
                <c:pt idx="8">
                  <c:v>4.1496388770322405E-2</c:v>
                </c:pt>
              </c:numCache>
            </c:numRef>
          </c:val>
        </c:ser>
        <c:axId val="40211200"/>
        <c:axId val="40212736"/>
      </c:barChart>
      <c:catAx>
        <c:axId val="40211200"/>
        <c:scaling>
          <c:orientation val="minMax"/>
        </c:scaling>
        <c:axPos val="b"/>
        <c:tickLblPos val="nextTo"/>
        <c:txPr>
          <a:bodyPr/>
          <a:lstStyle/>
          <a:p>
            <a:pPr>
              <a:defRPr sz="1050" b="1"/>
            </a:pPr>
            <a:endParaRPr lang="zh-CN"/>
          </a:p>
        </c:txPr>
        <c:crossAx val="40212736"/>
        <c:crosses val="autoZero"/>
        <c:auto val="1"/>
        <c:lblAlgn val="ctr"/>
        <c:lblOffset val="100"/>
      </c:catAx>
      <c:valAx>
        <c:axId val="40212736"/>
        <c:scaling>
          <c:orientation val="minMax"/>
        </c:scaling>
        <c:axPos val="l"/>
        <c:majorGridlines/>
        <c:numFmt formatCode="General" sourceLinked="1"/>
        <c:tickLblPos val="nextTo"/>
        <c:crossAx val="402112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90549107715716703"/>
          <c:y val="5.4176378160764545E-2"/>
          <c:w val="9.450892284283316E-2"/>
          <c:h val="0.13444881366130912"/>
        </c:manualLayout>
      </c:layout>
      <c:txPr>
        <a:bodyPr/>
        <a:lstStyle/>
        <a:p>
          <a:pPr>
            <a:defRPr sz="1100"/>
          </a:pPr>
          <a:endParaRPr lang="zh-CN"/>
        </a:p>
      </c:txPr>
    </c:legend>
    <c:plotVisOnly val="1"/>
  </c:chart>
  <c:externalData r:id="rId1"/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b="1"/>
              <a:t>单位性质</a:t>
            </a:r>
          </a:p>
        </c:rich>
      </c:tx>
      <c:spPr>
        <a:noFill/>
        <a:ln>
          <a:noFill/>
        </a:ln>
        <a:effectLst/>
      </c:spPr>
    </c:title>
    <c:plotArea>
      <c:layout/>
      <c:pieChart>
        <c:varyColors val="1"/>
        <c:ser>
          <c:idx val="0"/>
          <c:order val="0"/>
          <c:tx>
            <c:strRef>
              <c:f>基本属性!$C$132</c:f>
              <c:strCache>
                <c:ptCount val="1"/>
                <c:pt idx="0">
                  <c:v>客户数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16418756040830967"/>
                  <c:y val="3.0009477267331851E-2"/>
                </c:manualLayout>
              </c:layout>
              <c:dLblPos val="bestFit"/>
              <c:showCatName val="1"/>
              <c:showPercent val="1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CatName val="1"/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基本属性!$B$133:$B$139</c:f>
              <c:strCache>
                <c:ptCount val="7"/>
                <c:pt idx="0">
                  <c:v>三资企业</c:v>
                </c:pt>
                <c:pt idx="1">
                  <c:v>个体</c:v>
                </c:pt>
                <c:pt idx="2">
                  <c:v>事业单位</c:v>
                </c:pt>
                <c:pt idx="3">
                  <c:v>国企</c:v>
                </c:pt>
                <c:pt idx="4">
                  <c:v>政府机关</c:v>
                </c:pt>
                <c:pt idx="5">
                  <c:v>未知</c:v>
                </c:pt>
                <c:pt idx="6">
                  <c:v>私企</c:v>
                </c:pt>
              </c:strCache>
            </c:strRef>
          </c:cat>
          <c:val>
            <c:numRef>
              <c:f>基本属性!$C$133:$C$139</c:f>
              <c:numCache>
                <c:formatCode>General</c:formatCode>
                <c:ptCount val="7"/>
                <c:pt idx="0">
                  <c:v>10485</c:v>
                </c:pt>
                <c:pt idx="1">
                  <c:v>47251</c:v>
                </c:pt>
                <c:pt idx="2">
                  <c:v>32373</c:v>
                </c:pt>
                <c:pt idx="3">
                  <c:v>26068</c:v>
                </c:pt>
                <c:pt idx="4">
                  <c:v>11232</c:v>
                </c:pt>
                <c:pt idx="5">
                  <c:v>6765</c:v>
                </c:pt>
                <c:pt idx="6">
                  <c:v>102082</c:v>
                </c:pt>
              </c:numCache>
            </c:numRef>
          </c:val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单位工作级占比</a:t>
            </a:r>
          </a:p>
        </c:rich>
      </c:tx>
      <c:layout>
        <c:manualLayout>
          <c:xMode val="edge"/>
          <c:yMode val="edge"/>
          <c:x val="0.34271329652806209"/>
          <c:y val="0"/>
        </c:manualLayout>
      </c:layout>
      <c:spPr>
        <a:noFill/>
        <a:ln>
          <a:noFill/>
        </a:ln>
        <a:effectLst/>
      </c:spPr>
    </c:title>
    <c:plotArea>
      <c:layout/>
      <c:pieChart>
        <c:varyColors val="1"/>
        <c:ser>
          <c:idx val="0"/>
          <c:order val="0"/>
          <c:tx>
            <c:strRef>
              <c:f>家庭稳定类型、工作、居住情况!$G$2</c:f>
              <c:strCache>
                <c:ptCount val="1"/>
                <c:pt idx="0">
                  <c:v>单数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dLbl>
            <c:dLbl>
              <c:idx val="5"/>
              <c:layout>
                <c:manualLayout>
                  <c:x val="0.11419225031710779"/>
                  <c:y val="7.764150776139966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CatName val="1"/>
              <c:showPercent val="1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 b="1"/>
                </a:pPr>
                <a:endParaRPr lang="zh-CN"/>
              </a:p>
            </c:txPr>
            <c:dLblPos val="outEnd"/>
            <c:showCatName val="1"/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家庭稳定类型、工作、居住情况!$F$3:$F$8</c:f>
              <c:strCache>
                <c:ptCount val="6"/>
                <c:pt idx="0">
                  <c:v>普通员工</c:v>
                </c:pt>
                <c:pt idx="1">
                  <c:v>管理人员</c:v>
                </c:pt>
                <c:pt idx="2">
                  <c:v>股东</c:v>
                </c:pt>
                <c:pt idx="3">
                  <c:v>私企业主</c:v>
                </c:pt>
                <c:pt idx="4">
                  <c:v>专业人士</c:v>
                </c:pt>
                <c:pt idx="5">
                  <c:v>其他</c:v>
                </c:pt>
              </c:strCache>
            </c:strRef>
          </c:cat>
          <c:val>
            <c:numRef>
              <c:f>家庭稳定类型、工作、居住情况!$G$3:$G$8</c:f>
              <c:numCache>
                <c:formatCode>General</c:formatCode>
                <c:ptCount val="6"/>
                <c:pt idx="0">
                  <c:v>82989</c:v>
                </c:pt>
                <c:pt idx="1">
                  <c:v>88963</c:v>
                </c:pt>
                <c:pt idx="2">
                  <c:v>7416</c:v>
                </c:pt>
                <c:pt idx="3">
                  <c:v>47898</c:v>
                </c:pt>
                <c:pt idx="4">
                  <c:v>5861</c:v>
                </c:pt>
                <c:pt idx="5">
                  <c:v>3155</c:v>
                </c:pt>
              </c:numCache>
            </c:numRef>
          </c:val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pieChart>
        <c:varyColors val="1"/>
        <c:ser>
          <c:idx val="0"/>
          <c:order val="0"/>
          <c:dLbls>
            <c:dLbl>
              <c:idx val="0"/>
              <c:numFmt formatCode="0.00%" sourceLinked="0"/>
              <c:spPr/>
              <c:txPr>
                <a:bodyPr/>
                <a:lstStyle/>
                <a:p>
                  <a:pPr>
                    <a:defRPr sz="1100" b="1">
                      <a:solidFill>
                        <a:schemeClr val="tx1"/>
                      </a:solidFill>
                    </a:defRPr>
                  </a:pPr>
                  <a:endParaRPr lang="zh-CN"/>
                </a:p>
              </c:txPr>
            </c:dLbl>
            <c:numFmt formatCode="0.00%" sourceLinked="0"/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</a:defRPr>
                </a:pPr>
                <a:endParaRPr lang="zh-CN"/>
              </a:p>
            </c:txPr>
            <c:showVal val="1"/>
            <c:showCatName val="1"/>
            <c:showPercent val="1"/>
            <c:showLeaderLines val="1"/>
          </c:dLbls>
          <c:cat>
            <c:strRef>
              <c:f>家庭稳定类型、工作、居住情况!$B$139:$B$141</c:f>
              <c:strCache>
                <c:ptCount val="3"/>
                <c:pt idx="0">
                  <c:v>未知</c:v>
                </c:pt>
                <c:pt idx="1">
                  <c:v>否</c:v>
                </c:pt>
                <c:pt idx="2">
                  <c:v>是</c:v>
                </c:pt>
              </c:strCache>
            </c:strRef>
          </c:cat>
          <c:val>
            <c:numRef>
              <c:f>家庭稳定类型、工作、居住情况!$C$139:$C$141</c:f>
              <c:numCache>
                <c:formatCode>General</c:formatCode>
                <c:ptCount val="3"/>
                <c:pt idx="0">
                  <c:v>1812</c:v>
                </c:pt>
                <c:pt idx="1">
                  <c:v>187808</c:v>
                </c:pt>
                <c:pt idx="2">
                  <c:v>46175</c:v>
                </c:pt>
              </c:numCache>
            </c:numRef>
          </c:val>
        </c:ser>
        <c:firstSliceAng val="0"/>
      </c:pieChart>
    </c:plotArea>
    <c:plotVisOnly val="1"/>
  </c:chart>
  <c:externalData r:id="rId1"/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客户性别</a:t>
            </a:r>
          </a:p>
        </c:rich>
      </c:tx>
      <c:spPr>
        <a:noFill/>
        <a:ln>
          <a:noFill/>
        </a:ln>
        <a:effectLst/>
      </c:spPr>
    </c:title>
    <c:plotArea>
      <c:layout/>
      <c:pieChart>
        <c:varyColors val="1"/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pieChart>
        <c:varyColors val="1"/>
        <c:ser>
          <c:idx val="0"/>
          <c:order val="0"/>
          <c:tx>
            <c:strRef>
              <c:f>家庭稳定类型、工作、居住情况!$C$121</c:f>
              <c:strCache>
                <c:ptCount val="1"/>
                <c:pt idx="0">
                  <c:v>客户数</c:v>
                </c:pt>
              </c:strCache>
            </c:strRef>
          </c:tx>
          <c:explosion val="25"/>
          <c:dLbls>
            <c:dLbl>
              <c:idx val="0"/>
              <c:layout>
                <c:manualLayout>
                  <c:x val="-7.0871609798775159E-2"/>
                  <c:y val="-2.659382990759122E-2"/>
                </c:manualLayout>
              </c:layout>
              <c:tx>
                <c:rich>
                  <a:bodyPr/>
                  <a:lstStyle/>
                  <a:p>
                    <a:r>
                      <a:rPr lang="zh-CN" altLang="en-US" sz="1050" b="1" dirty="0" smtClean="0"/>
                      <a:t>未婚人士</a:t>
                    </a:r>
                    <a:r>
                      <a:rPr lang="zh-CN" altLang="en-US" sz="1050" b="1" dirty="0"/>
                      <a:t>
</a:t>
                    </a:r>
                    <a:r>
                      <a:rPr lang="en-US" altLang="zh-CN" sz="1050" b="1" dirty="0"/>
                      <a:t>3
0.00%</a:t>
                    </a:r>
                    <a:endParaRPr lang="zh-CN" altLang="en-US" sz="1050" b="1" dirty="0"/>
                  </a:p>
                </c:rich>
              </c:tx>
              <c:showVal val="1"/>
              <c:showCatName val="1"/>
              <c:showPercent val="1"/>
            </c:dLbl>
            <c:dLbl>
              <c:idx val="1"/>
              <c:layout>
                <c:manualLayout>
                  <c:x val="0.17232742782152241"/>
                  <c:y val="8.1098489006830823E-2"/>
                </c:manualLayout>
              </c:layout>
              <c:showVal val="1"/>
              <c:showCatName val="1"/>
              <c:showPercent val="1"/>
            </c:dLbl>
            <c:dLbl>
              <c:idx val="2"/>
              <c:layout>
                <c:manualLayout>
                  <c:x val="-0.18470143195765867"/>
                  <c:y val="-2.3302518586855048E-2"/>
                </c:manualLayout>
              </c:layout>
              <c:numFmt formatCode="0.00%" sourceLinked="0"/>
              <c:spPr/>
              <c:txPr>
                <a:bodyPr/>
                <a:lstStyle/>
                <a:p>
                  <a:pPr>
                    <a:defRPr sz="1050" b="1">
                      <a:solidFill>
                        <a:schemeClr val="bg1"/>
                      </a:solidFill>
                    </a:defRPr>
                  </a:pPr>
                  <a:endParaRPr lang="zh-CN"/>
                </a:p>
              </c:txPr>
              <c:showVal val="1"/>
              <c:showCatName val="1"/>
              <c:showPercent val="1"/>
            </c:dLbl>
            <c:dLbl>
              <c:idx val="3"/>
              <c:numFmt formatCode="0.00%" sourceLinked="0"/>
              <c:spPr/>
              <c:txPr>
                <a:bodyPr/>
                <a:lstStyle/>
                <a:p>
                  <a:pPr>
                    <a:defRPr sz="1050" b="1">
                      <a:solidFill>
                        <a:schemeClr val="bg1"/>
                      </a:solidFill>
                    </a:defRPr>
                  </a:pPr>
                  <a:endParaRPr lang="zh-CN"/>
                </a:p>
              </c:txPr>
            </c:dLbl>
            <c:dLbl>
              <c:idx val="4"/>
              <c:layout>
                <c:manualLayout>
                  <c:x val="-0.19012642169728783"/>
                  <c:y val="7.5259342361093856E-2"/>
                </c:manualLayout>
              </c:layout>
              <c:showVal val="1"/>
              <c:showCatName val="1"/>
              <c:showPercent val="1"/>
            </c:dLbl>
            <c:numFmt formatCode="0.00%" sourceLinked="0"/>
            <c:txPr>
              <a:bodyPr/>
              <a:lstStyle/>
              <a:p>
                <a:pPr>
                  <a:defRPr sz="1050" b="1"/>
                </a:pPr>
                <a:endParaRPr lang="zh-CN"/>
              </a:p>
            </c:txPr>
            <c:showVal val="1"/>
            <c:showCatName val="1"/>
            <c:showPercent val="1"/>
            <c:showLeaderLines val="1"/>
          </c:dLbls>
          <c:cat>
            <c:strRef>
              <c:f>家庭稳定类型、工作、居住情况!$B$122:$B$126</c:f>
              <c:strCache>
                <c:ptCount val="5"/>
                <c:pt idx="0">
                  <c:v>未婚人士</c:v>
                </c:pt>
                <c:pt idx="1">
                  <c:v>家庭主妇</c:v>
                </c:pt>
                <c:pt idx="2">
                  <c:v>家庭共同经济体</c:v>
                </c:pt>
                <c:pt idx="3">
                  <c:v>家庭经济主力</c:v>
                </c:pt>
                <c:pt idx="4">
                  <c:v>未知</c:v>
                </c:pt>
              </c:strCache>
            </c:strRef>
          </c:cat>
          <c:val>
            <c:numRef>
              <c:f>家庭稳定类型、工作、居住情况!$C$122:$C$126</c:f>
              <c:numCache>
                <c:formatCode>General</c:formatCode>
                <c:ptCount val="5"/>
                <c:pt idx="0">
                  <c:v>3</c:v>
                </c:pt>
                <c:pt idx="1">
                  <c:v>102</c:v>
                </c:pt>
                <c:pt idx="2">
                  <c:v>133826</c:v>
                </c:pt>
                <c:pt idx="3">
                  <c:v>101473</c:v>
                </c:pt>
                <c:pt idx="4">
                  <c:v>1300</c:v>
                </c:pt>
              </c:numCache>
            </c:numRef>
          </c:val>
        </c:ser>
        <c:firstSliceAng val="0"/>
      </c:pieChart>
    </c:plotArea>
    <c:plotVisOnly val="1"/>
  </c:chart>
  <c:externalData r:id="rId1"/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pieChart>
        <c:varyColors val="1"/>
        <c:ser>
          <c:idx val="0"/>
          <c:order val="0"/>
          <c:explosion val="25"/>
          <c:dLbls>
            <c:numFmt formatCode="0.00%" sourceLinked="0"/>
            <c:showVal val="1"/>
            <c:showCatName val="1"/>
            <c:showPercent val="1"/>
            <c:showLeaderLines val="1"/>
          </c:dLbls>
          <c:cat>
            <c:strRef>
              <c:f>家庭稳定类型、工作、居住情况!$B$156:$B$160</c:f>
              <c:strCache>
                <c:ptCount val="5"/>
                <c:pt idx="0">
                  <c:v>单身</c:v>
                </c:pt>
                <c:pt idx="1">
                  <c:v>已婚无子</c:v>
                </c:pt>
                <c:pt idx="2">
                  <c:v>未知</c:v>
                </c:pt>
                <c:pt idx="3">
                  <c:v>母亲</c:v>
                </c:pt>
                <c:pt idx="4">
                  <c:v>父亲</c:v>
                </c:pt>
              </c:strCache>
            </c:strRef>
          </c:cat>
          <c:val>
            <c:numRef>
              <c:f>家庭稳定类型、工作、居住情况!$C$156:$C$160</c:f>
              <c:numCache>
                <c:formatCode>General</c:formatCode>
                <c:ptCount val="5"/>
                <c:pt idx="0">
                  <c:v>39037</c:v>
                </c:pt>
                <c:pt idx="1">
                  <c:v>132768</c:v>
                </c:pt>
                <c:pt idx="2">
                  <c:v>24960</c:v>
                </c:pt>
                <c:pt idx="3">
                  <c:v>13105</c:v>
                </c:pt>
                <c:pt idx="4">
                  <c:v>26047</c:v>
                </c:pt>
              </c:numCache>
            </c:numRef>
          </c:val>
        </c:ser>
        <c:firstSliceAng val="0"/>
      </c:pieChart>
    </c:plotArea>
    <c:plotVisOnly val="1"/>
  </c:chart>
  <c:externalData r:id="rId1"/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pieChart>
        <c:varyColors val="1"/>
        <c:ser>
          <c:idx val="0"/>
          <c:order val="0"/>
          <c:dLbls>
            <c:numFmt formatCode="0.00%" sourceLinked="0"/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zh-CN"/>
              </a:p>
            </c:txPr>
            <c:dLblPos val="bestFit"/>
            <c:showVal val="1"/>
            <c:showCatName val="1"/>
            <c:showPercent val="1"/>
            <c:showLeaderLines val="1"/>
          </c:dLbls>
          <c:cat>
            <c:strRef>
              <c:f>资金流!$C$130:$C$134</c:f>
              <c:strCache>
                <c:ptCount val="5"/>
                <c:pt idx="0">
                  <c:v>未知</c:v>
                </c:pt>
                <c:pt idx="1">
                  <c:v>0-3800元</c:v>
                </c:pt>
                <c:pt idx="2">
                  <c:v>3800-7400元</c:v>
                </c:pt>
                <c:pt idx="3">
                  <c:v>7400-98200元</c:v>
                </c:pt>
                <c:pt idx="4">
                  <c:v>&gt;98200元</c:v>
                </c:pt>
              </c:strCache>
            </c:strRef>
          </c:cat>
          <c:val>
            <c:numRef>
              <c:f>资金流!$D$130:$D$134</c:f>
              <c:numCache>
                <c:formatCode>General</c:formatCode>
                <c:ptCount val="5"/>
                <c:pt idx="0">
                  <c:v>22986</c:v>
                </c:pt>
                <c:pt idx="1">
                  <c:v>50868</c:v>
                </c:pt>
                <c:pt idx="2">
                  <c:v>59297</c:v>
                </c:pt>
                <c:pt idx="3">
                  <c:v>55476</c:v>
                </c:pt>
                <c:pt idx="4">
                  <c:v>54587</c:v>
                </c:pt>
              </c:numCache>
            </c:numRef>
          </c:val>
        </c:ser>
        <c:firstSliceAng val="0"/>
      </c:pieChart>
    </c:plotArea>
    <c:plotVisOnly val="1"/>
  </c:chart>
  <c:externalData r:id="rId1"/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0.25461677092543544"/>
                  <c:y val="1.8471158231795366E-3"/>
                </c:manualLayout>
              </c:layout>
              <c:numFmt formatCode="0.00%" sourceLinked="0"/>
              <c:spPr/>
              <c:txPr>
                <a:bodyPr/>
                <a:lstStyle/>
                <a:p>
                  <a:pPr>
                    <a:defRPr sz="1100" b="1">
                      <a:solidFill>
                        <a:sysClr val="windowText" lastClr="000000"/>
                      </a:solidFill>
                    </a:defRPr>
                  </a:pPr>
                  <a:endParaRPr lang="zh-CN"/>
                </a:p>
              </c:txPr>
              <c:showVal val="1"/>
              <c:showCatName val="1"/>
              <c:showPercent val="1"/>
            </c:dLbl>
            <c:numFmt formatCode="0.00%" sourceLinked="0"/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zh-CN"/>
              </a:p>
            </c:txPr>
            <c:showVal val="1"/>
            <c:showCatName val="1"/>
            <c:showPercent val="1"/>
            <c:showLeaderLines val="1"/>
          </c:dLbls>
          <c:cat>
            <c:strRef>
              <c:f>资金流!$B$153:$B$157</c:f>
              <c:strCache>
                <c:ptCount val="5"/>
                <c:pt idx="0">
                  <c:v>未知</c:v>
                </c:pt>
                <c:pt idx="1">
                  <c:v>0-6500元</c:v>
                </c:pt>
                <c:pt idx="2">
                  <c:v>6500-14500元</c:v>
                </c:pt>
                <c:pt idx="3">
                  <c:v>14500-42400元</c:v>
                </c:pt>
                <c:pt idx="4">
                  <c:v>&gt;42400元</c:v>
                </c:pt>
              </c:strCache>
            </c:strRef>
          </c:cat>
          <c:val>
            <c:numRef>
              <c:f>资金流!$C$153:$C$157</c:f>
              <c:numCache>
                <c:formatCode>General</c:formatCode>
                <c:ptCount val="5"/>
                <c:pt idx="0">
                  <c:v>1405</c:v>
                </c:pt>
                <c:pt idx="1">
                  <c:v>63259</c:v>
                </c:pt>
                <c:pt idx="2">
                  <c:v>58944</c:v>
                </c:pt>
                <c:pt idx="3">
                  <c:v>60092</c:v>
                </c:pt>
                <c:pt idx="4">
                  <c:v>59700</c:v>
                </c:pt>
              </c:numCache>
            </c:numRef>
          </c:val>
        </c:ser>
        <c:firstSliceAng val="0"/>
      </c:pieChart>
    </c:plotArea>
    <c:plotVisOnly val="1"/>
  </c:chart>
  <c:externalData r:id="rId1"/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有无征信</a:t>
            </a:r>
          </a:p>
        </c:rich>
      </c:tx>
      <c:spPr>
        <a:noFill/>
        <a:ln>
          <a:noFill/>
        </a:ln>
        <a:effectLst/>
      </c:spPr>
    </c:title>
    <c:plotArea>
      <c:layout/>
      <c:pieChart>
        <c:varyColors val="1"/>
        <c:ser>
          <c:idx val="0"/>
          <c:order val="0"/>
          <c:dPt>
            <c:idx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zh-CN"/>
              </a:p>
            </c:txPr>
            <c:dLblPos val="outEnd"/>
            <c:showCatName val="1"/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有无征信!$A$3:$A$4</c:f>
              <c:strCache>
                <c:ptCount val="2"/>
                <c:pt idx="0">
                  <c:v>有征信</c:v>
                </c:pt>
                <c:pt idx="1">
                  <c:v>无征信</c:v>
                </c:pt>
              </c:strCache>
            </c:strRef>
          </c:cat>
          <c:val>
            <c:numRef>
              <c:f>有无征信!$B$3:$B$4</c:f>
              <c:numCache>
                <c:formatCode>General</c:formatCode>
                <c:ptCount val="2"/>
                <c:pt idx="0">
                  <c:v>130001</c:v>
                </c:pt>
                <c:pt idx="1">
                  <c:v>105505</c:v>
                </c:pt>
              </c:numCache>
            </c:numRef>
          </c:val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pieChart>
        <c:varyColors val="1"/>
        <c:ser>
          <c:idx val="0"/>
          <c:order val="0"/>
          <c:dLbls>
            <c:dLbl>
              <c:idx val="0"/>
              <c:tx>
                <c:rich>
                  <a:bodyPr/>
                  <a:lstStyle/>
                  <a:p>
                    <a:pPr>
                      <a:defRPr sz="1100" b="1">
                        <a:solidFill>
                          <a:schemeClr val="tx1"/>
                        </a:solidFill>
                      </a:defRPr>
                    </a:pPr>
                    <a:r>
                      <a:rPr lang="zh-CN" altLang="en-US"/>
                      <a:t>有征</a:t>
                    </a:r>
                    <a:r>
                      <a:rPr lang="zh-CN" altLang="en-US" smtClean="0"/>
                      <a:t>信，但</a:t>
                    </a:r>
                    <a:r>
                      <a:rPr lang="zh-CN" altLang="en-US"/>
                      <a:t>在我司逾期</a:t>
                    </a:r>
                    <a:r>
                      <a:rPr lang="en-US" altLang="zh-CN" dirty="0"/>
                      <a:t>M6+</a:t>
                    </a:r>
                    <a:r>
                      <a:rPr lang="zh-CN" altLang="en-US" dirty="0"/>
                      <a:t>的客户数
</a:t>
                    </a:r>
                    <a:r>
                      <a:rPr lang="en-US" altLang="zh-CN" dirty="0"/>
                      <a:t>22837
17.57%</a:t>
                    </a:r>
                    <a:endParaRPr lang="zh-CN" altLang="en-US" dirty="0"/>
                  </a:p>
                </c:rich>
              </c:tx>
              <c:numFmt formatCode="0.00%" sourceLinked="0"/>
              <c:spPr/>
              <c:showVal val="1"/>
              <c:showCatName val="1"/>
              <c:showPercent val="1"/>
            </c:dLbl>
            <c:dLbl>
              <c:idx val="1"/>
              <c:tx>
                <c:rich>
                  <a:bodyPr/>
                  <a:lstStyle/>
                  <a:p>
                    <a:r>
                      <a:rPr lang="zh-CN" altLang="en-US" dirty="0"/>
                      <a:t>有征</a:t>
                    </a:r>
                    <a:r>
                      <a:rPr lang="zh-CN" altLang="en-US" dirty="0" smtClean="0"/>
                      <a:t>信，但</a:t>
                    </a:r>
                    <a:r>
                      <a:rPr lang="zh-CN" altLang="en-US" dirty="0"/>
                      <a:t>在我司无逾期</a:t>
                    </a:r>
                    <a:r>
                      <a:rPr lang="en-US" altLang="zh-CN" dirty="0"/>
                      <a:t>M6+</a:t>
                    </a:r>
                    <a:r>
                      <a:rPr lang="zh-CN" altLang="en-US" dirty="0"/>
                      <a:t>的客户数
</a:t>
                    </a:r>
                    <a:r>
                      <a:rPr lang="en-US" altLang="zh-CN" dirty="0"/>
                      <a:t>82.43%</a:t>
                    </a:r>
                    <a:endParaRPr lang="zh-CN" altLang="en-US" dirty="0"/>
                  </a:p>
                </c:rich>
              </c:tx>
              <c:showCatName val="1"/>
              <c:showPercent val="1"/>
            </c:dLbl>
            <c:dLbl>
              <c:idx val="4"/>
              <c:layout>
                <c:manualLayout>
                  <c:x val="1.0593832020997374E-3"/>
                  <c:y val="-0.11526611256926222"/>
                </c:manualLayout>
              </c:layout>
              <c:showVal val="1"/>
              <c:showCatName val="1"/>
              <c:showPercent val="1"/>
            </c:dLbl>
            <c:numFmt formatCode="0.00%" sourceLinked="0"/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</a:defRPr>
                </a:pPr>
                <a:endParaRPr lang="zh-CN"/>
              </a:p>
            </c:txPr>
            <c:showVal val="1"/>
            <c:showCatName val="1"/>
            <c:showPercent val="1"/>
            <c:showLeaderLines val="1"/>
          </c:dLbls>
          <c:cat>
            <c:strRef>
              <c:f>有无征信!$A$34:$A$35</c:f>
              <c:strCache>
                <c:ptCount val="2"/>
                <c:pt idx="0">
                  <c:v>有征信但在我司逾期M6+的客户数</c:v>
                </c:pt>
                <c:pt idx="1">
                  <c:v>有征信但在我司无逾期M6+的客户数</c:v>
                </c:pt>
              </c:strCache>
            </c:strRef>
          </c:cat>
          <c:val>
            <c:numRef>
              <c:f>有无征信!$B$34:$B$35</c:f>
              <c:numCache>
                <c:formatCode>General</c:formatCode>
                <c:ptCount val="2"/>
                <c:pt idx="0">
                  <c:v>22837</c:v>
                </c:pt>
                <c:pt idx="1">
                  <c:v>107164</c:v>
                </c:pt>
              </c:numCache>
            </c:numRef>
          </c:val>
        </c:ser>
        <c:firstSliceAng val="0"/>
      </c:pieChart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pieChart>
        <c:varyColors val="1"/>
        <c:ser>
          <c:idx val="0"/>
          <c:order val="0"/>
          <c:tx>
            <c:strRef>
              <c:f>'小微企业主特征-柳柳'!$K$279</c:f>
              <c:strCache>
                <c:ptCount val="1"/>
                <c:pt idx="0">
                  <c:v>客户数</c:v>
                </c:pt>
              </c:strCache>
            </c:strRef>
          </c:tx>
          <c:explosion val="1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dLblPos val="bestFit"/>
              <c:showCatName val="1"/>
              <c:showPercent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CatName val="1"/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'小微企业主特征-柳柳'!$J$280:$J$283</c:f>
              <c:strCache>
                <c:ptCount val="4"/>
                <c:pt idx="0">
                  <c:v>0-6500元</c:v>
                </c:pt>
                <c:pt idx="1">
                  <c:v>6500-14500元</c:v>
                </c:pt>
                <c:pt idx="2">
                  <c:v>14500-42400元</c:v>
                </c:pt>
                <c:pt idx="3">
                  <c:v>&gt;42400元</c:v>
                </c:pt>
              </c:strCache>
            </c:strRef>
          </c:cat>
          <c:val>
            <c:numRef>
              <c:f>'小微企业主特征-柳柳'!$K$280:$K$283</c:f>
              <c:numCache>
                <c:formatCode>General</c:formatCode>
                <c:ptCount val="4"/>
                <c:pt idx="0">
                  <c:v>270</c:v>
                </c:pt>
                <c:pt idx="1">
                  <c:v>441</c:v>
                </c:pt>
                <c:pt idx="2">
                  <c:v>3363</c:v>
                </c:pt>
                <c:pt idx="3">
                  <c:v>19940</c:v>
                </c:pt>
              </c:numCache>
            </c:numRef>
          </c:val>
        </c:ser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b="1"/>
              <a:t>借款次数</a:t>
            </a:r>
          </a:p>
        </c:rich>
      </c:tx>
      <c:spPr>
        <a:noFill/>
        <a:ln>
          <a:noFill/>
        </a:ln>
        <a:effectLst/>
      </c:spPr>
    </c:title>
    <c:plotArea>
      <c:layout/>
      <c:pieChart>
        <c:varyColors val="1"/>
        <c:ser>
          <c:idx val="0"/>
          <c:order val="0"/>
          <c:tx>
            <c:strRef>
              <c:f>借款行为!$F$1</c:f>
              <c:strCache>
                <c:ptCount val="1"/>
                <c:pt idx="0">
                  <c:v>客户数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19220428412388491"/>
                  <c:y val="-5.334879188090203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200" dirty="0" smtClean="0"/>
                      <a:t>1</a:t>
                    </a:r>
                    <a:r>
                      <a:rPr lang="zh-CN" altLang="en-US" sz="1200" dirty="0"/>
                      <a:t>次</a:t>
                    </a:r>
                    <a:r>
                      <a:rPr lang="en-US" altLang="zh-CN" sz="1200" dirty="0"/>
                      <a:t>, </a:t>
                    </a:r>
                    <a:endParaRPr lang="en-US" altLang="zh-CN" sz="1200" dirty="0" smtClean="0"/>
                  </a:p>
                  <a:p>
                    <a:pPr>
                      <a:defRPr sz="12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200" dirty="0" smtClean="0"/>
                      <a:t>228254</a:t>
                    </a:r>
                    <a:r>
                      <a:rPr lang="en-US" altLang="zh-CN" sz="1200" dirty="0"/>
                      <a:t>, </a:t>
                    </a:r>
                    <a:endParaRPr lang="en-US" altLang="zh-CN" sz="1200" dirty="0" smtClean="0"/>
                  </a:p>
                  <a:p>
                    <a:pPr>
                      <a:defRPr sz="12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200" dirty="0" smtClean="0"/>
                      <a:t>97</a:t>
                    </a:r>
                    <a:r>
                      <a:rPr lang="en-US" altLang="zh-CN" sz="1200" dirty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outEnd"/>
              <c:showVal val="1"/>
              <c:showCatName val="1"/>
              <c:showPercent val="1"/>
            </c:dLbl>
            <c:dLbl>
              <c:idx val="1"/>
              <c:layout>
                <c:manualLayout>
                  <c:x val="-0.17282330691385137"/>
                  <c:y val="5.6178174915942694E-2"/>
                </c:manualLayout>
              </c:layout>
              <c:dLblPos val="bestFit"/>
              <c:showVal val="1"/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5829211267277292E-2"/>
                  <c:y val="-7.6741954644450961E-3"/>
                </c:manualLayout>
              </c:layout>
              <c:dLblPos val="bestFit"/>
              <c:showVal val="1"/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6.9444444444444503E-2"/>
                  <c:y val="0"/>
                </c:manualLayout>
              </c:layout>
              <c:dLblPos val="bestFit"/>
              <c:showVal val="1"/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Val val="1"/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借款行为!$E$2:$E$3</c:f>
              <c:strCache>
                <c:ptCount val="2"/>
                <c:pt idx="0">
                  <c:v>1次</c:v>
                </c:pt>
                <c:pt idx="1">
                  <c:v>2次及以上</c:v>
                </c:pt>
              </c:strCache>
            </c:strRef>
          </c:cat>
          <c:val>
            <c:numRef>
              <c:f>借款行为!$F$2:$F$3</c:f>
              <c:numCache>
                <c:formatCode>General</c:formatCode>
                <c:ptCount val="2"/>
                <c:pt idx="0">
                  <c:v>228254</c:v>
                </c:pt>
                <c:pt idx="1">
                  <c:v>7252</c:v>
                </c:pt>
              </c:numCache>
            </c:numRef>
          </c:val>
        </c:ser>
        <c:dLbls>
          <c:showVal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b="1"/>
              <a:t>贷款期数</a:t>
            </a:r>
          </a:p>
        </c:rich>
      </c:tx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借款行为!$F$67</c:f>
              <c:strCache>
                <c:ptCount val="1"/>
                <c:pt idx="0">
                  <c:v>客户数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借款行为!$E$68:$E$72</c:f>
              <c:strCache>
                <c:ptCount val="5"/>
                <c:pt idx="0">
                  <c:v>12期以内（含）</c:v>
                </c:pt>
                <c:pt idx="1">
                  <c:v>15期</c:v>
                </c:pt>
                <c:pt idx="2">
                  <c:v>18期</c:v>
                </c:pt>
                <c:pt idx="3">
                  <c:v>24期</c:v>
                </c:pt>
                <c:pt idx="4">
                  <c:v>36期</c:v>
                </c:pt>
              </c:strCache>
            </c:strRef>
          </c:cat>
          <c:val>
            <c:numRef>
              <c:f>借款行为!$F$68:$F$72</c:f>
              <c:numCache>
                <c:formatCode>General</c:formatCode>
                <c:ptCount val="5"/>
                <c:pt idx="0">
                  <c:v>73174</c:v>
                </c:pt>
                <c:pt idx="1">
                  <c:v>4392</c:v>
                </c:pt>
                <c:pt idx="2">
                  <c:v>63949</c:v>
                </c:pt>
                <c:pt idx="3">
                  <c:v>91359</c:v>
                </c:pt>
                <c:pt idx="4">
                  <c:v>5899</c:v>
                </c:pt>
              </c:numCache>
            </c:numRef>
          </c:val>
        </c:ser>
        <c:dLbls>
          <c:showVal val="1"/>
        </c:dLbls>
        <c:gapWidth val="219"/>
        <c:overlap val="-27"/>
        <c:axId val="103661952"/>
        <c:axId val="103663488"/>
      </c:barChart>
      <c:catAx>
        <c:axId val="103661952"/>
        <c:scaling>
          <c:orientation val="minMax"/>
        </c:scaling>
        <c:axPos val="b"/>
        <c:numFmt formatCode="General" sourceLinked="1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663488"/>
        <c:crosses val="autoZero"/>
        <c:auto val="1"/>
        <c:lblAlgn val="ctr"/>
        <c:lblOffset val="100"/>
      </c:catAx>
      <c:valAx>
        <c:axId val="103663488"/>
        <c:scaling>
          <c:orientation val="minMax"/>
        </c:scaling>
        <c:axPos val="l"/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6619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b="1"/>
              <a:t>逾期分布</a:t>
            </a:r>
          </a:p>
        </c:rich>
      </c:tx>
      <c:spPr>
        <a:noFill/>
        <a:ln>
          <a:noFill/>
        </a:ln>
        <a:effectLst/>
      </c:spPr>
    </c:title>
    <c:plotArea>
      <c:layout/>
      <c:pieChart>
        <c:varyColors val="1"/>
        <c:ser>
          <c:idx val="0"/>
          <c:order val="0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CatName val="1"/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借款行为!$E$103:$E$108</c:f>
              <c:strCache>
                <c:ptCount val="6"/>
                <c:pt idx="0">
                  <c:v>正常</c:v>
                </c:pt>
                <c:pt idx="1">
                  <c:v>M1</c:v>
                </c:pt>
                <c:pt idx="2">
                  <c:v>M2</c:v>
                </c:pt>
                <c:pt idx="3">
                  <c:v>M3</c:v>
                </c:pt>
                <c:pt idx="4">
                  <c:v>M3-M6</c:v>
                </c:pt>
                <c:pt idx="5">
                  <c:v>M6+</c:v>
                </c:pt>
              </c:strCache>
            </c:strRef>
          </c:cat>
          <c:val>
            <c:numRef>
              <c:f>借款行为!$F$103:$F$108</c:f>
              <c:numCache>
                <c:formatCode>General</c:formatCode>
                <c:ptCount val="6"/>
                <c:pt idx="0">
                  <c:v>154885</c:v>
                </c:pt>
                <c:pt idx="1">
                  <c:v>9975</c:v>
                </c:pt>
                <c:pt idx="2">
                  <c:v>6428</c:v>
                </c:pt>
                <c:pt idx="3">
                  <c:v>4780</c:v>
                </c:pt>
                <c:pt idx="4">
                  <c:v>16010</c:v>
                </c:pt>
                <c:pt idx="5">
                  <c:v>44136</c:v>
                </c:pt>
              </c:numCache>
            </c:numRef>
          </c:val>
        </c:ser>
        <c:firstSliceAng val="0"/>
      </c:pieChart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pieChart>
        <c:varyColors val="1"/>
        <c:ser>
          <c:idx val="0"/>
          <c:order val="0"/>
          <c:tx>
            <c:strRef>
              <c:f>'小微企业主特征-柳柳'!$M$316</c:f>
              <c:strCache>
                <c:ptCount val="1"/>
                <c:pt idx="0">
                  <c:v>客户数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9840441819772608"/>
                  <c:y val="1.1698016914552347E-3"/>
                </c:manualLayout>
              </c:layout>
              <c:dLblPos val="bestFit"/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7.8617454068241666E-2"/>
                  <c:y val="-0.10928404782735511"/>
                </c:manualLayout>
              </c:layout>
              <c:dLblPos val="bestFit"/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CatName val="1"/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'小微企业主特征-柳柳'!$L$317:$L$321</c:f>
              <c:strCache>
                <c:ptCount val="5"/>
                <c:pt idx="0">
                  <c:v>未知</c:v>
                </c:pt>
                <c:pt idx="1">
                  <c:v>0-3800元</c:v>
                </c:pt>
                <c:pt idx="2">
                  <c:v>3800-7400元</c:v>
                </c:pt>
                <c:pt idx="3">
                  <c:v>7400-98200元</c:v>
                </c:pt>
                <c:pt idx="4">
                  <c:v>&gt;98200元</c:v>
                </c:pt>
              </c:strCache>
            </c:strRef>
          </c:cat>
          <c:val>
            <c:numRef>
              <c:f>'小微企业主特征-柳柳'!$M$317:$M$321</c:f>
              <c:numCache>
                <c:formatCode>General</c:formatCode>
                <c:ptCount val="5"/>
                <c:pt idx="0">
                  <c:v>1926</c:v>
                </c:pt>
                <c:pt idx="1">
                  <c:v>144</c:v>
                </c:pt>
                <c:pt idx="2">
                  <c:v>99</c:v>
                </c:pt>
                <c:pt idx="3">
                  <c:v>3257</c:v>
                </c:pt>
                <c:pt idx="4">
                  <c:v>18277</c:v>
                </c:pt>
              </c:numCache>
            </c:numRef>
          </c:val>
        </c:ser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pieChart>
        <c:varyColors val="1"/>
        <c:ser>
          <c:idx val="0"/>
          <c:order val="0"/>
          <c:tx>
            <c:strRef>
              <c:f>'小微企业主特征-柳柳'!$J$367</c:f>
              <c:strCache>
                <c:ptCount val="1"/>
                <c:pt idx="0">
                  <c:v>客户数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dLbl>
            <c:dLbl>
              <c:idx val="2"/>
              <c:layout>
                <c:manualLayout>
                  <c:x val="-5.2742782152231287E-3"/>
                  <c:y val="-1.1210994459025955E-2"/>
                </c:manualLayout>
              </c:layout>
              <c:dLblPos val="bestFit"/>
              <c:showVal val="1"/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Val val="1"/>
            <c:showCatName val="1"/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'小微企业主特征-柳柳'!$I$368:$I$369</c:f>
              <c:strCache>
                <c:ptCount val="2"/>
                <c:pt idx="0">
                  <c:v>1次</c:v>
                </c:pt>
                <c:pt idx="1">
                  <c:v>2次及以上</c:v>
                </c:pt>
              </c:strCache>
            </c:strRef>
          </c:cat>
          <c:val>
            <c:numRef>
              <c:f>'小微企业主特征-柳柳'!$J$368:$J$369</c:f>
              <c:numCache>
                <c:formatCode>General</c:formatCode>
                <c:ptCount val="2"/>
                <c:pt idx="0">
                  <c:v>22761</c:v>
                </c:pt>
                <c:pt idx="1">
                  <c:v>628</c:v>
                </c:pt>
              </c:numCache>
            </c:numRef>
          </c:val>
        </c:ser>
        <c:dLbls>
          <c:showVal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pieChart>
        <c:varyColors val="1"/>
        <c:ser>
          <c:idx val="0"/>
          <c:order val="0"/>
          <c:tx>
            <c:strRef>
              <c:f>'小微企业主特征-柳柳'!$K$431</c:f>
              <c:strCache>
                <c:ptCount val="1"/>
                <c:pt idx="0">
                  <c:v>客户数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Val val="1"/>
            <c:showCatName val="1"/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'小微企业主特征-柳柳'!$J$432:$J$433</c:f>
              <c:strCache>
                <c:ptCount val="2"/>
                <c:pt idx="0">
                  <c:v>有</c:v>
                </c:pt>
                <c:pt idx="1">
                  <c:v>无</c:v>
                </c:pt>
              </c:strCache>
            </c:strRef>
          </c:cat>
          <c:val>
            <c:numRef>
              <c:f>'小微企业主特征-柳柳'!$K$432:$K$433</c:f>
              <c:numCache>
                <c:formatCode>General</c:formatCode>
                <c:ptCount val="2"/>
                <c:pt idx="0">
                  <c:v>11970</c:v>
                </c:pt>
                <c:pt idx="1">
                  <c:v>11420</c:v>
                </c:pt>
              </c:numCache>
            </c:numRef>
          </c:val>
        </c:ser>
        <c:dLbls>
          <c:showVal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b="1"/>
              <a:t>逾期分布</a:t>
            </a:r>
          </a:p>
        </c:rich>
      </c:tx>
      <c:spPr>
        <a:noFill/>
        <a:ln>
          <a:noFill/>
        </a:ln>
        <a:effectLst/>
      </c:spPr>
    </c:title>
    <c:plotArea>
      <c:layout/>
      <c:pieChart>
        <c:varyColors val="1"/>
        <c:ser>
          <c:idx val="0"/>
          <c:order val="0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3.5671916010498843E-2"/>
                  <c:y val="-4.9133858267716525E-2"/>
                </c:manualLayout>
              </c:layout>
              <c:dLblPos val="bestFit"/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2.8425517036805639E-3"/>
                  <c:y val="5.1605202985330292E-2"/>
                </c:manualLayout>
              </c:layout>
              <c:dLblPos val="bestFit"/>
              <c:showCatName val="1"/>
              <c:showPercent val="1"/>
            </c:dLbl>
            <c:dLbl>
              <c:idx val="7"/>
              <c:layout>
                <c:manualLayout>
                  <c:x val="3.210203412073491E-2"/>
                  <c:y val="5.6065908428113191E-4"/>
                </c:manualLayout>
              </c:layout>
              <c:dLblPos val="bestFit"/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CatName val="1"/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小微企业主特征!$J$448:$J$453</c:f>
              <c:strCache>
                <c:ptCount val="6"/>
                <c:pt idx="0">
                  <c:v>正常</c:v>
                </c:pt>
                <c:pt idx="1">
                  <c:v>M1</c:v>
                </c:pt>
                <c:pt idx="2">
                  <c:v>M2</c:v>
                </c:pt>
                <c:pt idx="3">
                  <c:v>M3</c:v>
                </c:pt>
                <c:pt idx="4">
                  <c:v>M4-M6</c:v>
                </c:pt>
                <c:pt idx="5">
                  <c:v>M6+</c:v>
                </c:pt>
              </c:strCache>
            </c:strRef>
          </c:cat>
          <c:val>
            <c:numRef>
              <c:f>小微企业主特征!$K$448:$K$453</c:f>
              <c:numCache>
                <c:formatCode>General</c:formatCode>
                <c:ptCount val="6"/>
                <c:pt idx="0">
                  <c:v>16626</c:v>
                </c:pt>
                <c:pt idx="1">
                  <c:v>586</c:v>
                </c:pt>
                <c:pt idx="2">
                  <c:v>420</c:v>
                </c:pt>
                <c:pt idx="3">
                  <c:v>355</c:v>
                </c:pt>
                <c:pt idx="4">
                  <c:v>1189</c:v>
                </c:pt>
                <c:pt idx="5">
                  <c:v>4243</c:v>
                </c:pt>
              </c:numCache>
            </c:numRef>
          </c:val>
        </c:ser>
        <c:dLbls>
          <c:showVal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CD513-EAA7-4719-8A1F-954A75964545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8883B-A263-43B1-A7C4-0B4B42C761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0288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422D5-DB1C-D34B-BB61-A87758106836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64172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280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以上产品的逾期率来源产品风控系数，待确认总计是否是截止当月的总逾期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280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280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280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280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280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280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280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280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280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以上产品的逾期率来源产品风控系数，待确认总计是否是截止当月的总逾期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2805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2805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280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280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该客群的最早申请日期为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2015-09-01,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申请年份为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2015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2016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年为何没有单量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0614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8746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01578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19793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3441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22183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该客群的最早申请日期为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2015-09-01,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申请年份为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2015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2016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年为何没有单量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280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2805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34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2805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35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2805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36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2805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37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2805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38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2805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39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2805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以上产品的逾期率来源产品风控系数，待确认总计是否是截止当月的总逾期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40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2805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41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2805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比较下历史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42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2805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比较下历史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43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280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2805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比较下历史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44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54051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比较下历史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45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54051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比较下历史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46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6624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比较下历史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47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6624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比较下历史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48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16922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比较下历史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49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89993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比较下历史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50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2309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280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280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以上产品的逾期率来源产品风控系数，待确认总计是否是截止当月的总逾期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280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280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3EA9D-9A2D-4FE1-B349-48DC5BD4EDF8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280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297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083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328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 marL="266700" indent="-266700">
              <a:buFont typeface="Arial" pitchFamily="34" charset="0"/>
              <a:buChar char="•"/>
              <a:tabLst/>
              <a:defRPr/>
            </a:lvl2pPr>
            <a:lvl3pPr marL="266700" indent="-266700">
              <a:buFont typeface="Arial" pitchFamily="34" charset="0"/>
              <a:buChar char="•"/>
              <a:defRPr i="1"/>
            </a:lvl3pPr>
            <a:lvl4pPr marL="539750" indent="-273050">
              <a:buFont typeface="Arial" pitchFamily="34" charset="0"/>
              <a:buChar char="−"/>
              <a:defRPr i="0"/>
            </a:lvl4pPr>
            <a:lvl5pPr marL="806450" indent="-2667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93484" y="295683"/>
            <a:ext cx="11184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93484" y="765175"/>
            <a:ext cx="11184000" cy="969282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</p:spPr>
        <p:txBody>
          <a:bodyPr/>
          <a:lstStyle/>
          <a:p>
            <a:r>
              <a:rPr lang="en-US" altLang="zh-CN" dirty="0" smtClean="0">
                <a:ea typeface="Arial Unicode MS" panose="020B0604020202020204" pitchFamily="34" charset="-122"/>
              </a:rPr>
              <a:t>©2015</a:t>
            </a:r>
            <a:r>
              <a:rPr lang="zh-CN" altLang="en-US" dirty="0" smtClean="0">
                <a:ea typeface="Arial Unicode MS" panose="020B0604020202020204" pitchFamily="34" charset="-122"/>
              </a:rPr>
              <a:t>。欲了解更多信息，请联系。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777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445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092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30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645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009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355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137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875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7" Type="http://schemas.openxmlformats.org/officeDocument/2006/relationships/chart" Target="../charts/chart1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Excel____1.xls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9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5.xml"/><Relationship Id="rId4" Type="http://schemas.openxmlformats.org/officeDocument/2006/relationships/chart" Target="../charts/char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4.xml"/><Relationship Id="rId4" Type="http://schemas.openxmlformats.org/officeDocument/2006/relationships/chart" Target="../charts/chart3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2.xml"/><Relationship Id="rId5" Type="http://schemas.openxmlformats.org/officeDocument/2006/relationships/chart" Target="../charts/chart41.xml"/><Relationship Id="rId4" Type="http://schemas.openxmlformats.org/officeDocument/2006/relationships/chart" Target="../charts/chart4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5.xml"/><Relationship Id="rId4" Type="http://schemas.openxmlformats.org/officeDocument/2006/relationships/chart" Target="../charts/chart4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6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8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0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2.xml"/><Relationship Id="rId4" Type="http://schemas.openxmlformats.org/officeDocument/2006/relationships/chart" Target="../charts/chart5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61674" y="1342761"/>
            <a:ext cx="786865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5400" dirty="0" smtClean="0">
                <a:latin typeface="微软雅黑" pitchFamily="34" charset="-122"/>
                <a:ea typeface="微软雅黑" pitchFamily="34" charset="-122"/>
                <a:cs typeface="SimHei" charset="-122"/>
              </a:rPr>
              <a:t>信贷用户细分与基础画像</a:t>
            </a:r>
            <a:endParaRPr kumimoji="1" lang="en-US" altLang="zh-CN" sz="5400" dirty="0" smtClean="0">
              <a:latin typeface="微软雅黑" pitchFamily="34" charset="-122"/>
              <a:ea typeface="微软雅黑" pitchFamily="34" charset="-122"/>
              <a:cs typeface="SimHei" charset="-122"/>
            </a:endParaRPr>
          </a:p>
          <a:p>
            <a:pPr algn="ctr">
              <a:lnSpc>
                <a:spcPct val="150000"/>
              </a:lnSpc>
            </a:pPr>
            <a:endParaRPr kumimoji="1" lang="en-US" altLang="zh-CN" sz="5400" dirty="0" smtClean="0">
              <a:latin typeface="微软雅黑" pitchFamily="34" charset="-122"/>
              <a:ea typeface="微软雅黑" pitchFamily="34" charset="-122"/>
              <a:cs typeface="SimHei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2800" dirty="0" smtClean="0">
                <a:latin typeface="微软雅黑" pitchFamily="34" charset="-122"/>
                <a:ea typeface="微软雅黑" pitchFamily="34" charset="-122"/>
                <a:cs typeface="SimHei" charset="-122"/>
              </a:rPr>
              <a:t>2017.8</a:t>
            </a:r>
            <a:endParaRPr kumimoji="1" lang="en-US" altLang="zh-CN" sz="3600" dirty="0">
              <a:latin typeface="微软雅黑" pitchFamily="34" charset="-122"/>
              <a:ea typeface="微软雅黑" pitchFamily="34" charset="-122"/>
              <a:cs typeface="SimHei" charset="-122"/>
            </a:endParaRPr>
          </a:p>
          <a:p>
            <a:pPr algn="ctr">
              <a:lnSpc>
                <a:spcPct val="150000"/>
              </a:lnSpc>
            </a:pPr>
            <a:endParaRPr kumimoji="1" lang="zh-CN" altLang="en-US" sz="3600" b="1" dirty="0">
              <a:latin typeface="微软雅黑" pitchFamily="34" charset="-122"/>
              <a:ea typeface="微软雅黑" pitchFamily="34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041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/>
          <p:cNvSpPr/>
          <p:nvPr/>
        </p:nvSpPr>
        <p:spPr>
          <a:xfrm>
            <a:off x="257907" y="4727330"/>
            <a:ext cx="11104685" cy="93198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257907" y="3537434"/>
            <a:ext cx="11104685" cy="93198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257907" y="2373924"/>
            <a:ext cx="11104685" cy="93198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884" y="119837"/>
            <a:ext cx="11184000" cy="469492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本期客户细分与画像的重点及未来规划</a:t>
            </a:r>
            <a:endParaRPr 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6091" y="826721"/>
            <a:ext cx="11622317" cy="597633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用户画像系统是基于数据驱动的业务和运营生态体系，需要循序渐进，螺旋上升</a:t>
            </a:r>
            <a:endParaRPr lang="en-US" altLang="zh-CN" sz="2000" dirty="0">
              <a:latin typeface="微软雅黑" pitchFamily="34" charset="-122"/>
              <a:ea typeface="微软雅黑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>
                <a:latin typeface="微软雅黑" pitchFamily="34" charset="-122"/>
                <a:ea typeface="微软雅黑" pitchFamily="34" charset="-122"/>
              </a:rPr>
              <a:pPr/>
              <a:t>10</a:t>
            </a:fld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9667" y="764253"/>
            <a:ext cx="7117272" cy="7445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9108" y="2692760"/>
            <a:ext cx="109117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787400">
              <a:buSzPct val="120000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基础画像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92629" y="2578450"/>
            <a:ext cx="266409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787400">
              <a:buSzPct val="120000"/>
            </a:pPr>
            <a:r>
              <a:rPr lang="zh-CN" altLang="en-US" sz="1200" b="0" dirty="0">
                <a:latin typeface="微软雅黑" pitchFamily="34" charset="-122"/>
                <a:ea typeface="微软雅黑" pitchFamily="34" charset="-122"/>
              </a:rPr>
              <a:t>分群数量少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，通常基于人群社会和经济基本属性进行分群，并建设好画像的维度指标库，为精准画像打基础</a:t>
            </a:r>
            <a:endParaRPr lang="en-US" altLang="zh-CN" sz="12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blackWhite">
          <a:xfrm>
            <a:off x="1831248" y="1479536"/>
            <a:ext cx="2957340" cy="787400"/>
          </a:xfrm>
          <a:prstGeom prst="homePlate">
            <a:avLst>
              <a:gd name="adj" fmla="val 19851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0" rIns="45720" bIns="0" anchor="ctr"/>
          <a:lstStyle/>
          <a:p>
            <a:pPr algn="ctr" defTabSz="895350">
              <a:buSzPct val="120000"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分群的方法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10"/>
          <p:cNvSpPr>
            <a:spLocks noChangeArrowheads="1"/>
          </p:cNvSpPr>
          <p:nvPr>
            <p:custDataLst>
              <p:tags r:id="rId2"/>
            </p:custDataLst>
          </p:nvPr>
        </p:nvSpPr>
        <p:spPr bwMode="blackWhite">
          <a:xfrm>
            <a:off x="5255688" y="1479536"/>
            <a:ext cx="2965119" cy="787400"/>
          </a:xfrm>
          <a:prstGeom prst="homePlate">
            <a:avLst>
              <a:gd name="adj" fmla="val 26551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0" rIns="45720" bIns="0" anchor="ctr"/>
          <a:lstStyle/>
          <a:p>
            <a:pPr algn="ctr" defTabSz="895350">
              <a:buSzPct val="120000"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典型应用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5334330" y="2538871"/>
            <a:ext cx="242048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787400">
              <a:buSzPct val="120000"/>
            </a:pPr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客户洞察</a:t>
            </a:r>
            <a:endParaRPr lang="en-US" altLang="zh-CN" sz="1200" b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787400">
              <a:buSzPct val="120000"/>
            </a:pPr>
            <a:r>
              <a:rPr lang="zh-CN" altLang="en-US" sz="1200" b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客群差异化风险管理</a:t>
            </a:r>
            <a:endParaRPr lang="en-US" altLang="zh-CN" sz="1200" b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787400">
              <a:buSzPct val="120000"/>
            </a:pPr>
            <a:r>
              <a:rPr lang="zh-CN" altLang="en-US" sz="1200" b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产品优化</a:t>
            </a:r>
            <a:endParaRPr lang="en-US" altLang="zh-CN" sz="1200" b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14"/>
          <p:cNvSpPr>
            <a:spLocks noChangeArrowheads="1"/>
          </p:cNvSpPr>
          <p:nvPr>
            <p:custDataLst>
              <p:tags r:id="rId3"/>
            </p:custDataLst>
          </p:nvPr>
        </p:nvSpPr>
        <p:spPr bwMode="blackWhite">
          <a:xfrm>
            <a:off x="8473348" y="1479536"/>
            <a:ext cx="2927350" cy="787400"/>
          </a:xfrm>
          <a:prstGeom prst="homePlate">
            <a:avLst>
              <a:gd name="adj" fmla="val 2208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0" rIns="45720" bIns="0" anchor="ctr"/>
          <a:lstStyle/>
          <a:p>
            <a:pPr algn="ctr" defTabSz="895350">
              <a:buSzPct val="120000"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8530497" y="2538871"/>
            <a:ext cx="315383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285750" indent="-285750" defTabSz="787400">
              <a:buSzPct val="120000"/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普通工薪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787400">
              <a:buSzPct val="120000"/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企业主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787400">
              <a:buSzPct val="120000"/>
              <a:buFont typeface="Arial" pitchFamily="34" charset="0"/>
              <a:buChar char="•"/>
            </a:pP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职场精英</a:t>
            </a:r>
            <a:endParaRPr lang="en-US" altLang="zh-CN" sz="12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368339" y="3888661"/>
            <a:ext cx="109117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787400">
              <a:buSzPct val="120000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精准画像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900652" y="3827105"/>
            <a:ext cx="266409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787400">
              <a:buSzPct val="120000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增加分群精细度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，增加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价值、风险、行为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等多维度交叉分析，并利用挖掘模型产生预测性标签；</a:t>
            </a:r>
            <a:endParaRPr lang="en-US" altLang="zh-CN" sz="12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5403900" y="3739152"/>
            <a:ext cx="225420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787400">
              <a:buSzPct val="120000"/>
            </a:pPr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客户精细化运营</a:t>
            </a:r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787400">
              <a:buSzPct val="120000"/>
            </a:pPr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客群风险定价</a:t>
            </a:r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787400">
              <a:buSzPct val="120000"/>
            </a:pPr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产品创新</a:t>
            </a:r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8547312" y="3717190"/>
            <a:ext cx="234635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 defTabSz="787400">
              <a:buSzPct val="120000"/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高价值核心客户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787400">
              <a:buSzPct val="120000"/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东北高风险人群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787400">
              <a:buSzPct val="120000"/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名校高潜力种子客群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349216" y="5107167"/>
            <a:ext cx="109117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787400">
              <a:buSzPct val="120000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个性化画像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2004621" y="4957687"/>
            <a:ext cx="22948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787400">
              <a:buSzPct val="120000"/>
            </a:pP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形成丰富的个性化的标签库，建设与业务紧密切合的画像运作体系</a:t>
            </a:r>
            <a:endParaRPr lang="en-US" altLang="zh-CN" sz="12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5358398" y="4834569"/>
            <a:ext cx="228211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787400">
              <a:buSzPct val="120000"/>
            </a:pPr>
            <a:r>
              <a:rPr lang="zh-CN" altLang="en-US" sz="1200" b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产品创新</a:t>
            </a:r>
            <a:endParaRPr lang="en-US" altLang="zh-CN" sz="1200" b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787400">
              <a:buSzPct val="120000"/>
            </a:pPr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精准营销</a:t>
            </a:r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787400">
              <a:buSzPct val="120000"/>
            </a:pPr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差异化风险管理</a:t>
            </a:r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787400">
              <a:buSzPct val="120000"/>
            </a:pPr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即时灵活的</a:t>
            </a:r>
            <a:r>
              <a:rPr lang="zh-CN" altLang="en-US" sz="1200" b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个性化分析</a:t>
            </a:r>
            <a:endParaRPr lang="en-US" altLang="zh-CN" sz="1200" b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8572151" y="4931283"/>
            <a:ext cx="255012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 defTabSz="787400">
              <a:buSzPct val="120000"/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现金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贷产品试点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787400">
              <a:buSzPct val="120000"/>
              <a:buFont typeface="Arial" pitchFamily="34" charset="0"/>
              <a:buChar char="•"/>
            </a:pP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信用卡代偿优质工薪人士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787400">
              <a:buSzPct val="120000"/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面向业务的灵活分析工具</a:t>
            </a:r>
            <a:endParaRPr lang="en-US" altLang="zh-CN" sz="12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5-Point Star 27"/>
          <p:cNvSpPr/>
          <p:nvPr/>
        </p:nvSpPr>
        <p:spPr>
          <a:xfrm>
            <a:off x="1424353" y="2672652"/>
            <a:ext cx="298939" cy="286436"/>
          </a:xfrm>
          <a:prstGeom prst="star5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1213" y="6186507"/>
            <a:ext cx="241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本报告重点</a:t>
            </a:r>
            <a:endParaRPr 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5-Point Star 32"/>
          <p:cNvSpPr/>
          <p:nvPr/>
        </p:nvSpPr>
        <p:spPr>
          <a:xfrm>
            <a:off x="329739" y="6186507"/>
            <a:ext cx="297584" cy="271897"/>
          </a:xfrm>
          <a:prstGeom prst="star5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5-Point Star 27"/>
          <p:cNvSpPr/>
          <p:nvPr/>
        </p:nvSpPr>
        <p:spPr>
          <a:xfrm>
            <a:off x="1404398" y="3855403"/>
            <a:ext cx="315868" cy="288602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5-Point Star 27"/>
          <p:cNvSpPr/>
          <p:nvPr/>
        </p:nvSpPr>
        <p:spPr>
          <a:xfrm>
            <a:off x="1642696" y="6185376"/>
            <a:ext cx="313497" cy="286436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97644" y="6192003"/>
            <a:ext cx="1170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未来着力点</a:t>
            </a:r>
            <a:endParaRPr 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5-Point Star 27"/>
          <p:cNvSpPr/>
          <p:nvPr/>
        </p:nvSpPr>
        <p:spPr>
          <a:xfrm>
            <a:off x="1416121" y="5068390"/>
            <a:ext cx="315868" cy="288602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837592" y="2250831"/>
            <a:ext cx="2787162" cy="3604846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260730" y="2271346"/>
            <a:ext cx="2740270" cy="3604846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490438" y="2230315"/>
            <a:ext cx="2740270" cy="3604846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32245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140677" y="967154"/>
            <a:ext cx="11878408" cy="56398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3338" y="111045"/>
            <a:ext cx="11184000" cy="469492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画像数据逻辑模型：</a:t>
            </a:r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集中常用分析字段，支持快速灵活的多维分析</a:t>
            </a:r>
            <a:endParaRPr 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5" name="矩形 64"/>
          <p:cNvSpPr/>
          <p:nvPr/>
        </p:nvSpPr>
        <p:spPr>
          <a:xfrm>
            <a:off x="213969" y="1400897"/>
            <a:ext cx="1913792" cy="50523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211038" y="1371590"/>
            <a:ext cx="1916724" cy="342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人口统计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5337" y="1697084"/>
            <a:ext cx="8002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客户号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性别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年龄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学历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婚姻状况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籍贯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居住地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居住类型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城市等级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05176" y="3581390"/>
            <a:ext cx="1916724" cy="342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联系与渠道信息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5337" y="3915503"/>
            <a:ext cx="11079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手机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邮箱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联系地址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成为客户时间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申请城市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办理渠道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客户来源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33067" y="9818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基本信息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168799" y="1377452"/>
            <a:ext cx="1913792" cy="50861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165868" y="1366074"/>
            <a:ext cx="1916724" cy="342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家庭属性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280167" y="1697084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家庭成员数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父母数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子女数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子女是否本地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家庭角色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家庭经济地位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168971" y="3019214"/>
            <a:ext cx="1916724" cy="342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工作信息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92062" y="3386940"/>
            <a:ext cx="126188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职业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服务年限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单位名称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单位性质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行业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员工人数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是否企业主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单位工作级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每年盈利亏损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社保缴纳月份数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社保状态 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43937" y="9818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社会属性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97758" y="1395379"/>
            <a:ext cx="1913792" cy="50861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6094827" y="1384001"/>
            <a:ext cx="1916724" cy="342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人行征信信息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088965" y="4120965"/>
            <a:ext cx="1916724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外购征信信息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（人法网失信网，暂无数据）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464104" y="9818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征信信息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066209" y="1386414"/>
            <a:ext cx="1913792" cy="50861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8063278" y="1375036"/>
            <a:ext cx="1916724" cy="342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业务量信息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132934" y="1386417"/>
            <a:ext cx="1913792" cy="50861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4130003" y="1375039"/>
            <a:ext cx="1916724" cy="342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收入与流水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244302" y="1697084"/>
            <a:ext cx="14157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月收入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近半年流水平均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近半年流水总额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近半年流水波动性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银行卡数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133106" y="3142475"/>
            <a:ext cx="1916724" cy="342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抵质押品情况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256197" y="3510201"/>
            <a:ext cx="8002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房产数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房产价格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房产类型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车辆数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购车价格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249823" y="98180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收入资产信息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136037" y="4729560"/>
            <a:ext cx="1916724" cy="342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经营情况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284128" y="5124711"/>
            <a:ext cx="14157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是否有实地调查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企业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状态（暂无）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主营产品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存货价值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水电费情况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269467" y="1697084"/>
            <a:ext cx="17235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总贷款额度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总贷款余额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现有贷款数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总月供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信用卡个数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信用卡贷款余额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房贷余额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车贷余额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无抵押贷款余额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最近三月贷款查询次数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一年逾期次数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是否五年内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M3+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逾期 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295326" y="4538552"/>
            <a:ext cx="1688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个人及名下公司有无被执行公告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是否失信名单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是否同行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180338" y="1697084"/>
            <a:ext cx="18341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总额度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成功贷款总金额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平均贷款金额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贷款余额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申请次数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成功贷款次数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平均申请金额与放款金额差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平均贷款期限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贷款产品数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贷款产品名称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贷款利率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在还产品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是持有抵押产品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最近一次贷款时间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贷款结清时间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10038617" y="1380552"/>
            <a:ext cx="1913792" cy="50861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8060521" y="4876102"/>
            <a:ext cx="1916724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偏好属性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（暂无）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194992" y="5215559"/>
            <a:ext cx="1661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价格敏感度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产品偏好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时间偏好（季节性偏好等）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0032755" y="5273951"/>
            <a:ext cx="1916724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价值信息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（暂无）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0146357" y="5609488"/>
            <a:ext cx="1688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客户策略标签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利润贡献、成本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忠诚度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流失概率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467724" y="981807"/>
            <a:ext cx="110799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业务行为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369796" y="981807"/>
            <a:ext cx="133882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风险与价值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168791" y="5446652"/>
            <a:ext cx="1916724" cy="342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关联关系信息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06536" y="5789557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关系类型（含担保关系）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联系人电话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联系人地址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0038748" y="1381735"/>
            <a:ext cx="1916724" cy="342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风险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信息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灰色部分暂无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173219" y="1721192"/>
            <a:ext cx="183414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是否黑名单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逾期天数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逾期次数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是否逾期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M6+</a:t>
            </a: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逾期金额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M3+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金额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M6+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金额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信用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评分等级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负债偿还比率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是否欺诈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逾期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概率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M6+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概率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风险预警等级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所处贷后环节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应催收金额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催收回收率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不良资产处置金额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0823331" y="650630"/>
            <a:ext cx="1190710" cy="312323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需不断完善</a:t>
            </a:r>
            <a:endParaRPr lang="zh-CN" altLang="en-US" sz="1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99238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画像的流程：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画像是一个数据驱动，业务引导，多方合作的闭环流程</a:t>
            </a:r>
            <a:endParaRPr lang="zh-CN" altLang="en-US" sz="2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invGray">
          <a:xfrm>
            <a:off x="1433146" y="1745253"/>
            <a:ext cx="9504485" cy="1016000"/>
          </a:xfrm>
          <a:prstGeom prst="rect">
            <a:avLst/>
          </a:prstGeom>
          <a:solidFill>
            <a:srgbClr val="CCFFFF">
              <a:alpha val="39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endParaRPr lang="th-TH" altLang="en-US" sz="1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invGray">
          <a:xfrm>
            <a:off x="1433146" y="2786653"/>
            <a:ext cx="9504484" cy="1803400"/>
          </a:xfrm>
          <a:prstGeom prst="rect">
            <a:avLst/>
          </a:prstGeom>
          <a:solidFill>
            <a:schemeClr val="accent3">
              <a:lumMod val="20000"/>
              <a:lumOff val="80000"/>
              <a:alpha val="74001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endParaRPr lang="th-TH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invGray">
          <a:xfrm>
            <a:off x="1441938" y="4640853"/>
            <a:ext cx="9478107" cy="1663700"/>
          </a:xfrm>
          <a:prstGeom prst="rect">
            <a:avLst/>
          </a:prstGeom>
          <a:solidFill>
            <a:schemeClr val="accent5">
              <a:lumMod val="20000"/>
              <a:lumOff val="80000"/>
              <a:alpha val="67999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endParaRPr lang="th-TH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3014664" y="2813641"/>
            <a:ext cx="42862" cy="3414712"/>
          </a:xfrm>
          <a:prstGeom prst="rect">
            <a:avLst/>
          </a:prstGeom>
          <a:solidFill>
            <a:srgbClr val="80808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endParaRPr lang="th-TH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invGray">
          <a:xfrm>
            <a:off x="1589089" y="2819991"/>
            <a:ext cx="14335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" indent="-1143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定义分群的目标以及进行分群所依照的维度等</a:t>
            </a: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invGray">
          <a:xfrm>
            <a:off x="3087689" y="2819991"/>
            <a:ext cx="1395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" indent="-1143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准备建模所需变量</a:t>
            </a: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invGray">
          <a:xfrm>
            <a:off x="4586289" y="2819991"/>
            <a:ext cx="13954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" indent="-1143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使用数据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建模分群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invGray">
          <a:xfrm>
            <a:off x="6148389" y="2819991"/>
            <a:ext cx="153511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" indent="-1143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产生客户分群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对描述性属性进行刻画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对客户群进行验证</a:t>
            </a: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invGray">
          <a:xfrm>
            <a:off x="7761289" y="2794591"/>
            <a:ext cx="137001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" indent="-1143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把群标签应用到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整个数据表的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全体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客户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标签更新与维护管理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Freeform 12"/>
          <p:cNvSpPr>
            <a:spLocks/>
          </p:cNvSpPr>
          <p:nvPr/>
        </p:nvSpPr>
        <p:spPr bwMode="invGray">
          <a:xfrm>
            <a:off x="2992439" y="1796053"/>
            <a:ext cx="1706562" cy="857250"/>
          </a:xfrm>
          <a:custGeom>
            <a:avLst/>
            <a:gdLst>
              <a:gd name="T0" fmla="*/ 0 w 817"/>
              <a:gd name="T1" fmla="*/ 0 h 1113"/>
              <a:gd name="T2" fmla="*/ 697 w 817"/>
              <a:gd name="T3" fmla="*/ 0 h 1113"/>
              <a:gd name="T4" fmla="*/ 816 w 817"/>
              <a:gd name="T5" fmla="*/ 556 h 1113"/>
              <a:gd name="T6" fmla="*/ 697 w 817"/>
              <a:gd name="T7" fmla="*/ 1112 h 1113"/>
              <a:gd name="T8" fmla="*/ 0 w 817"/>
              <a:gd name="T9" fmla="*/ 1112 h 1113"/>
              <a:gd name="T10" fmla="*/ 111 w 817"/>
              <a:gd name="T11" fmla="*/ 556 h 1113"/>
              <a:gd name="T12" fmla="*/ 0 w 817"/>
              <a:gd name="T13" fmla="*/ 0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7" h="1113">
                <a:moveTo>
                  <a:pt x="0" y="0"/>
                </a:moveTo>
                <a:lnTo>
                  <a:pt x="697" y="0"/>
                </a:lnTo>
                <a:lnTo>
                  <a:pt x="816" y="556"/>
                </a:lnTo>
                <a:lnTo>
                  <a:pt x="697" y="1112"/>
                </a:lnTo>
                <a:lnTo>
                  <a:pt x="0" y="1112"/>
                </a:lnTo>
                <a:lnTo>
                  <a:pt x="111" y="556"/>
                </a:lnTo>
                <a:lnTo>
                  <a:pt x="0" y="0"/>
                </a:lnTo>
              </a:path>
            </a:pathLst>
          </a:custGeom>
          <a:solidFill>
            <a:srgbClr val="1487EA"/>
          </a:solidFill>
          <a:ln w="12700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" name="Freeform 13"/>
          <p:cNvSpPr>
            <a:spLocks/>
          </p:cNvSpPr>
          <p:nvPr/>
        </p:nvSpPr>
        <p:spPr bwMode="invGray">
          <a:xfrm>
            <a:off x="4494214" y="1796053"/>
            <a:ext cx="1744662" cy="857250"/>
          </a:xfrm>
          <a:custGeom>
            <a:avLst/>
            <a:gdLst>
              <a:gd name="T0" fmla="*/ 0 w 833"/>
              <a:gd name="T1" fmla="*/ 0 h 1113"/>
              <a:gd name="T2" fmla="*/ 713 w 833"/>
              <a:gd name="T3" fmla="*/ 0 h 1113"/>
              <a:gd name="T4" fmla="*/ 832 w 833"/>
              <a:gd name="T5" fmla="*/ 556 h 1113"/>
              <a:gd name="T6" fmla="*/ 713 w 833"/>
              <a:gd name="T7" fmla="*/ 1112 h 1113"/>
              <a:gd name="T8" fmla="*/ 0 w 833"/>
              <a:gd name="T9" fmla="*/ 1112 h 1113"/>
              <a:gd name="T10" fmla="*/ 127 w 833"/>
              <a:gd name="T11" fmla="*/ 556 h 1113"/>
              <a:gd name="T12" fmla="*/ 0 w 833"/>
              <a:gd name="T13" fmla="*/ 0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3" h="1113">
                <a:moveTo>
                  <a:pt x="0" y="0"/>
                </a:moveTo>
                <a:lnTo>
                  <a:pt x="713" y="0"/>
                </a:lnTo>
                <a:lnTo>
                  <a:pt x="832" y="556"/>
                </a:lnTo>
                <a:lnTo>
                  <a:pt x="713" y="1112"/>
                </a:lnTo>
                <a:lnTo>
                  <a:pt x="0" y="1112"/>
                </a:lnTo>
                <a:lnTo>
                  <a:pt x="127" y="556"/>
                </a:lnTo>
                <a:lnTo>
                  <a:pt x="0" y="0"/>
                </a:lnTo>
              </a:path>
            </a:pathLst>
          </a:custGeom>
          <a:solidFill>
            <a:srgbClr val="1487EA"/>
          </a:solidFill>
          <a:ln w="12700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8" name="Rectangle 14"/>
          <p:cNvSpPr>
            <a:spLocks noChangeArrowheads="1"/>
          </p:cNvSpPr>
          <p:nvPr/>
        </p:nvSpPr>
        <p:spPr bwMode="auto">
          <a:xfrm>
            <a:off x="3311160" y="2061166"/>
            <a:ext cx="125253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GB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建模数据准备</a:t>
            </a:r>
          </a:p>
        </p:txBody>
      </p:sp>
      <p:sp>
        <p:nvSpPr>
          <p:cNvPr id="49" name="Rectangle 15"/>
          <p:cNvSpPr>
            <a:spLocks noChangeArrowheads="1"/>
          </p:cNvSpPr>
          <p:nvPr/>
        </p:nvSpPr>
        <p:spPr bwMode="auto">
          <a:xfrm>
            <a:off x="4849691" y="2061166"/>
            <a:ext cx="10223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zh-CN" altLang="en-GB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群</a:t>
            </a:r>
            <a:r>
              <a:rPr lang="zh-CN" altLang="en-GB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的产生</a:t>
            </a:r>
          </a:p>
        </p:txBody>
      </p:sp>
      <p:sp>
        <p:nvSpPr>
          <p:cNvPr id="50" name="Freeform 16"/>
          <p:cNvSpPr>
            <a:spLocks/>
          </p:cNvSpPr>
          <p:nvPr/>
        </p:nvSpPr>
        <p:spPr bwMode="invGray">
          <a:xfrm>
            <a:off x="7575551" y="1799228"/>
            <a:ext cx="1743075" cy="850900"/>
          </a:xfrm>
          <a:custGeom>
            <a:avLst/>
            <a:gdLst>
              <a:gd name="T0" fmla="*/ 0 w 833"/>
              <a:gd name="T1" fmla="*/ 0 h 1113"/>
              <a:gd name="T2" fmla="*/ 713 w 833"/>
              <a:gd name="T3" fmla="*/ 0 h 1113"/>
              <a:gd name="T4" fmla="*/ 832 w 833"/>
              <a:gd name="T5" fmla="*/ 556 h 1113"/>
              <a:gd name="T6" fmla="*/ 713 w 833"/>
              <a:gd name="T7" fmla="*/ 1112 h 1113"/>
              <a:gd name="T8" fmla="*/ 0 w 833"/>
              <a:gd name="T9" fmla="*/ 1112 h 1113"/>
              <a:gd name="T10" fmla="*/ 127 w 833"/>
              <a:gd name="T11" fmla="*/ 556 h 1113"/>
              <a:gd name="T12" fmla="*/ 0 w 833"/>
              <a:gd name="T13" fmla="*/ 0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3" h="1113">
                <a:moveTo>
                  <a:pt x="0" y="0"/>
                </a:moveTo>
                <a:lnTo>
                  <a:pt x="713" y="0"/>
                </a:lnTo>
                <a:lnTo>
                  <a:pt x="832" y="556"/>
                </a:lnTo>
                <a:lnTo>
                  <a:pt x="713" y="1112"/>
                </a:lnTo>
                <a:lnTo>
                  <a:pt x="0" y="1112"/>
                </a:lnTo>
                <a:lnTo>
                  <a:pt x="127" y="556"/>
                </a:lnTo>
                <a:lnTo>
                  <a:pt x="0" y="0"/>
                </a:lnTo>
              </a:path>
            </a:pathLst>
          </a:custGeom>
          <a:solidFill>
            <a:srgbClr val="1487EA"/>
          </a:solidFill>
          <a:ln w="12700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7942630" y="2096336"/>
            <a:ext cx="10223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画像</a:t>
            </a:r>
            <a:r>
              <a:rPr lang="zh-CN" altLang="en-GB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的应用</a:t>
            </a:r>
            <a:endParaRPr lang="zh-CN" altLang="en-GB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Freeform 18"/>
          <p:cNvSpPr>
            <a:spLocks/>
          </p:cNvSpPr>
          <p:nvPr/>
        </p:nvSpPr>
        <p:spPr bwMode="invGray">
          <a:xfrm>
            <a:off x="6032501" y="1797641"/>
            <a:ext cx="1743075" cy="857250"/>
          </a:xfrm>
          <a:custGeom>
            <a:avLst/>
            <a:gdLst>
              <a:gd name="T0" fmla="*/ 0 w 833"/>
              <a:gd name="T1" fmla="*/ 0 h 1113"/>
              <a:gd name="T2" fmla="*/ 713 w 833"/>
              <a:gd name="T3" fmla="*/ 0 h 1113"/>
              <a:gd name="T4" fmla="*/ 832 w 833"/>
              <a:gd name="T5" fmla="*/ 556 h 1113"/>
              <a:gd name="T6" fmla="*/ 713 w 833"/>
              <a:gd name="T7" fmla="*/ 1112 h 1113"/>
              <a:gd name="T8" fmla="*/ 0 w 833"/>
              <a:gd name="T9" fmla="*/ 1112 h 1113"/>
              <a:gd name="T10" fmla="*/ 127 w 833"/>
              <a:gd name="T11" fmla="*/ 556 h 1113"/>
              <a:gd name="T12" fmla="*/ 0 w 833"/>
              <a:gd name="T13" fmla="*/ 0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3" h="1113">
                <a:moveTo>
                  <a:pt x="0" y="0"/>
                </a:moveTo>
                <a:lnTo>
                  <a:pt x="713" y="0"/>
                </a:lnTo>
                <a:lnTo>
                  <a:pt x="832" y="556"/>
                </a:lnTo>
                <a:lnTo>
                  <a:pt x="713" y="1112"/>
                </a:lnTo>
                <a:lnTo>
                  <a:pt x="0" y="1112"/>
                </a:lnTo>
                <a:lnTo>
                  <a:pt x="127" y="556"/>
                </a:lnTo>
                <a:lnTo>
                  <a:pt x="0" y="0"/>
                </a:lnTo>
              </a:path>
            </a:pathLst>
          </a:custGeom>
          <a:solidFill>
            <a:srgbClr val="1487EA"/>
          </a:solidFill>
          <a:ln w="12700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6397625" y="2087533"/>
            <a:ext cx="11525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GB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群的整合和验证</a:t>
            </a:r>
          </a:p>
        </p:txBody>
      </p:sp>
      <p:sp>
        <p:nvSpPr>
          <p:cNvPr id="54" name="Freeform 20"/>
          <p:cNvSpPr>
            <a:spLocks/>
          </p:cNvSpPr>
          <p:nvPr/>
        </p:nvSpPr>
        <p:spPr bwMode="invGray">
          <a:xfrm>
            <a:off x="1474789" y="1802403"/>
            <a:ext cx="1706562" cy="857250"/>
          </a:xfrm>
          <a:custGeom>
            <a:avLst/>
            <a:gdLst>
              <a:gd name="T0" fmla="*/ 0 w 817"/>
              <a:gd name="T1" fmla="*/ 0 h 1113"/>
              <a:gd name="T2" fmla="*/ 697 w 817"/>
              <a:gd name="T3" fmla="*/ 0 h 1113"/>
              <a:gd name="T4" fmla="*/ 816 w 817"/>
              <a:gd name="T5" fmla="*/ 556 h 1113"/>
              <a:gd name="T6" fmla="*/ 697 w 817"/>
              <a:gd name="T7" fmla="*/ 1112 h 1113"/>
              <a:gd name="T8" fmla="*/ 0 w 817"/>
              <a:gd name="T9" fmla="*/ 1112 h 1113"/>
              <a:gd name="T10" fmla="*/ 111 w 817"/>
              <a:gd name="T11" fmla="*/ 556 h 1113"/>
              <a:gd name="T12" fmla="*/ 0 w 817"/>
              <a:gd name="T13" fmla="*/ 0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7" h="1113">
                <a:moveTo>
                  <a:pt x="0" y="0"/>
                </a:moveTo>
                <a:lnTo>
                  <a:pt x="697" y="0"/>
                </a:lnTo>
                <a:lnTo>
                  <a:pt x="816" y="556"/>
                </a:lnTo>
                <a:lnTo>
                  <a:pt x="697" y="1112"/>
                </a:lnTo>
                <a:lnTo>
                  <a:pt x="0" y="1112"/>
                </a:lnTo>
                <a:lnTo>
                  <a:pt x="111" y="556"/>
                </a:lnTo>
                <a:lnTo>
                  <a:pt x="0" y="0"/>
                </a:lnTo>
              </a:path>
            </a:pathLst>
          </a:custGeom>
          <a:solidFill>
            <a:srgbClr val="1487EA"/>
          </a:solidFill>
          <a:ln w="12700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" name="Rectangle 21"/>
          <p:cNvSpPr>
            <a:spLocks noChangeArrowheads="1"/>
          </p:cNvSpPr>
          <p:nvPr/>
        </p:nvSpPr>
        <p:spPr bwMode="invGray">
          <a:xfrm>
            <a:off x="1497014" y="1918291"/>
            <a:ext cx="17113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1487EA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GB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zh-CN" altLang="en-GB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</a:p>
        </p:txBody>
      </p:sp>
      <p:pic>
        <p:nvPicPr>
          <p:cNvPr id="56" name="Picture 40" descr="deploy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765" y="4888525"/>
            <a:ext cx="1274790" cy="9000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 Box 41"/>
          <p:cNvSpPr txBox="1">
            <a:spLocks noChangeArrowheads="1"/>
          </p:cNvSpPr>
          <p:nvPr/>
        </p:nvSpPr>
        <p:spPr bwMode="invGray">
          <a:xfrm>
            <a:off x="1849439" y="5852116"/>
            <a:ext cx="74892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画像目标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 Box 42"/>
          <p:cNvSpPr txBox="1">
            <a:spLocks noChangeArrowheads="1"/>
          </p:cNvSpPr>
          <p:nvPr/>
        </p:nvSpPr>
        <p:spPr bwMode="invGray">
          <a:xfrm>
            <a:off x="3109914" y="5861641"/>
            <a:ext cx="1303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建模</a:t>
            </a: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使用的数据集</a:t>
            </a:r>
          </a:p>
        </p:txBody>
      </p:sp>
      <p:sp>
        <p:nvSpPr>
          <p:cNvPr id="59" name="Text Box 43"/>
          <p:cNvSpPr txBox="1">
            <a:spLocks noChangeArrowheads="1"/>
          </p:cNvSpPr>
          <p:nvPr/>
        </p:nvSpPr>
        <p:spPr bwMode="invGray">
          <a:xfrm>
            <a:off x="6138864" y="5861641"/>
            <a:ext cx="14398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各群特征刻画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 Box 44"/>
          <p:cNvSpPr txBox="1">
            <a:spLocks noChangeArrowheads="1"/>
          </p:cNvSpPr>
          <p:nvPr/>
        </p:nvSpPr>
        <p:spPr bwMode="invGray">
          <a:xfrm>
            <a:off x="7822715" y="5861641"/>
            <a:ext cx="1242154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每个客户产生群标签</a:t>
            </a:r>
          </a:p>
        </p:txBody>
      </p:sp>
      <p:sp>
        <p:nvSpPr>
          <p:cNvPr id="61" name="Rectangle 45"/>
          <p:cNvSpPr>
            <a:spLocks noChangeArrowheads="1"/>
          </p:cNvSpPr>
          <p:nvPr/>
        </p:nvSpPr>
        <p:spPr bwMode="auto">
          <a:xfrm>
            <a:off x="4513264" y="2800941"/>
            <a:ext cx="42862" cy="3414712"/>
          </a:xfrm>
          <a:prstGeom prst="rect">
            <a:avLst/>
          </a:prstGeom>
          <a:solidFill>
            <a:srgbClr val="80808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endParaRPr lang="th-TH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Rectangle 46"/>
          <p:cNvSpPr>
            <a:spLocks noChangeArrowheads="1"/>
          </p:cNvSpPr>
          <p:nvPr/>
        </p:nvSpPr>
        <p:spPr bwMode="auto">
          <a:xfrm>
            <a:off x="6100764" y="2800941"/>
            <a:ext cx="42862" cy="3414712"/>
          </a:xfrm>
          <a:prstGeom prst="rect">
            <a:avLst/>
          </a:prstGeom>
          <a:solidFill>
            <a:srgbClr val="80808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endParaRPr lang="th-TH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Rectangle 47"/>
          <p:cNvSpPr>
            <a:spLocks noChangeArrowheads="1"/>
          </p:cNvSpPr>
          <p:nvPr/>
        </p:nvSpPr>
        <p:spPr bwMode="auto">
          <a:xfrm>
            <a:off x="7650164" y="2800941"/>
            <a:ext cx="42862" cy="3414712"/>
          </a:xfrm>
          <a:prstGeom prst="rect">
            <a:avLst/>
          </a:prstGeom>
          <a:solidFill>
            <a:srgbClr val="80808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endParaRPr lang="th-TH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4" name="Picture 48" descr="segm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97" y="4959963"/>
            <a:ext cx="1260475" cy="7858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 Box 49"/>
          <p:cNvSpPr txBox="1">
            <a:spLocks noChangeArrowheads="1"/>
          </p:cNvSpPr>
          <p:nvPr/>
        </p:nvSpPr>
        <p:spPr bwMode="invGray">
          <a:xfrm>
            <a:off x="5103325" y="5843324"/>
            <a:ext cx="46679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分群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6" name="Picture 50" descr="seg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476" y="4941270"/>
            <a:ext cx="1376363" cy="8176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 Box 51"/>
          <p:cNvSpPr txBox="1">
            <a:spLocks noChangeArrowheads="1"/>
          </p:cNvSpPr>
          <p:nvPr/>
        </p:nvSpPr>
        <p:spPr bwMode="invGray">
          <a:xfrm rot="10800000" flipV="1">
            <a:off x="525486" y="2099393"/>
            <a:ext cx="91423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/>
          <a:p>
            <a:pPr algn="r"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画像步骤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 Box 52"/>
          <p:cNvSpPr txBox="1">
            <a:spLocks noChangeArrowheads="1"/>
          </p:cNvSpPr>
          <p:nvPr/>
        </p:nvSpPr>
        <p:spPr bwMode="invGray">
          <a:xfrm rot="10800000" flipH="1" flipV="1">
            <a:off x="907230" y="3155965"/>
            <a:ext cx="369332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algn="l"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各阶段主要活动</a:t>
            </a:r>
          </a:p>
        </p:txBody>
      </p:sp>
      <p:sp>
        <p:nvSpPr>
          <p:cNvPr id="69" name="Text Box 53"/>
          <p:cNvSpPr txBox="1">
            <a:spLocks noChangeArrowheads="1"/>
          </p:cNvSpPr>
          <p:nvPr/>
        </p:nvSpPr>
        <p:spPr bwMode="invGray">
          <a:xfrm rot="10800000" flipV="1">
            <a:off x="911993" y="4983066"/>
            <a:ext cx="36933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algn="l"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各阶段产出物</a:t>
            </a:r>
          </a:p>
        </p:txBody>
      </p:sp>
      <p:pic>
        <p:nvPicPr>
          <p:cNvPr id="71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4661" y="4959963"/>
            <a:ext cx="131153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43025" y="4959963"/>
            <a:ext cx="1357322" cy="796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" name="Rectangle 47"/>
          <p:cNvSpPr>
            <a:spLocks noChangeArrowheads="1"/>
          </p:cNvSpPr>
          <p:nvPr/>
        </p:nvSpPr>
        <p:spPr bwMode="auto">
          <a:xfrm>
            <a:off x="9226917" y="2812663"/>
            <a:ext cx="42862" cy="3414712"/>
          </a:xfrm>
          <a:prstGeom prst="rect">
            <a:avLst/>
          </a:prstGeom>
          <a:solidFill>
            <a:srgbClr val="80808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endParaRPr lang="th-TH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Freeform 16"/>
          <p:cNvSpPr>
            <a:spLocks/>
          </p:cNvSpPr>
          <p:nvPr/>
        </p:nvSpPr>
        <p:spPr bwMode="invGray">
          <a:xfrm>
            <a:off x="9117136" y="1802158"/>
            <a:ext cx="1743075" cy="850900"/>
          </a:xfrm>
          <a:custGeom>
            <a:avLst/>
            <a:gdLst>
              <a:gd name="T0" fmla="*/ 0 w 833"/>
              <a:gd name="T1" fmla="*/ 0 h 1113"/>
              <a:gd name="T2" fmla="*/ 713 w 833"/>
              <a:gd name="T3" fmla="*/ 0 h 1113"/>
              <a:gd name="T4" fmla="*/ 832 w 833"/>
              <a:gd name="T5" fmla="*/ 556 h 1113"/>
              <a:gd name="T6" fmla="*/ 713 w 833"/>
              <a:gd name="T7" fmla="*/ 1112 h 1113"/>
              <a:gd name="T8" fmla="*/ 0 w 833"/>
              <a:gd name="T9" fmla="*/ 1112 h 1113"/>
              <a:gd name="T10" fmla="*/ 127 w 833"/>
              <a:gd name="T11" fmla="*/ 556 h 1113"/>
              <a:gd name="T12" fmla="*/ 0 w 833"/>
              <a:gd name="T13" fmla="*/ 0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3" h="1113">
                <a:moveTo>
                  <a:pt x="0" y="0"/>
                </a:moveTo>
                <a:lnTo>
                  <a:pt x="713" y="0"/>
                </a:lnTo>
                <a:lnTo>
                  <a:pt x="832" y="556"/>
                </a:lnTo>
                <a:lnTo>
                  <a:pt x="713" y="1112"/>
                </a:lnTo>
                <a:lnTo>
                  <a:pt x="0" y="1112"/>
                </a:lnTo>
                <a:lnTo>
                  <a:pt x="127" y="556"/>
                </a:lnTo>
                <a:lnTo>
                  <a:pt x="0" y="0"/>
                </a:lnTo>
              </a:path>
            </a:pathLst>
          </a:custGeom>
          <a:solidFill>
            <a:srgbClr val="1487EA"/>
          </a:solidFill>
          <a:ln w="12700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5" name="Rectangle 17"/>
          <p:cNvSpPr>
            <a:spLocks noChangeArrowheads="1"/>
          </p:cNvSpPr>
          <p:nvPr/>
        </p:nvSpPr>
        <p:spPr bwMode="auto">
          <a:xfrm>
            <a:off x="9484215" y="2099266"/>
            <a:ext cx="10223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评估优化</a:t>
            </a:r>
            <a:endParaRPr lang="zh-CN" altLang="en-GB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 Box 11"/>
          <p:cNvSpPr txBox="1">
            <a:spLocks noChangeArrowheads="1"/>
          </p:cNvSpPr>
          <p:nvPr/>
        </p:nvSpPr>
        <p:spPr bwMode="invGray">
          <a:xfrm>
            <a:off x="9294082" y="2779938"/>
            <a:ext cx="13700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" indent="-1143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业务使用的反馈评估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画像标签的准确性评估优化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五边形 76"/>
          <p:cNvSpPr/>
          <p:nvPr/>
        </p:nvSpPr>
        <p:spPr>
          <a:xfrm>
            <a:off x="2444262" y="1345224"/>
            <a:ext cx="8516531" cy="144089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五边形 77"/>
          <p:cNvSpPr/>
          <p:nvPr/>
        </p:nvSpPr>
        <p:spPr>
          <a:xfrm>
            <a:off x="1488831" y="1075593"/>
            <a:ext cx="2265484" cy="181707"/>
          </a:xfrm>
          <a:prstGeom prst="homePlat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五边形 78"/>
          <p:cNvSpPr/>
          <p:nvPr/>
        </p:nvSpPr>
        <p:spPr>
          <a:xfrm>
            <a:off x="1491761" y="797170"/>
            <a:ext cx="1635369" cy="184639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677008" y="74734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业务人员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11819" y="101404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分析师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14750" y="128953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建模师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五边形 82"/>
          <p:cNvSpPr/>
          <p:nvPr/>
        </p:nvSpPr>
        <p:spPr>
          <a:xfrm>
            <a:off x="6937130" y="782518"/>
            <a:ext cx="4009293" cy="15826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五边形 83"/>
          <p:cNvSpPr/>
          <p:nvPr/>
        </p:nvSpPr>
        <p:spPr>
          <a:xfrm>
            <a:off x="5984631" y="1060940"/>
            <a:ext cx="4970584" cy="187568"/>
          </a:xfrm>
          <a:prstGeom prst="homePlat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407768" y="4922709"/>
            <a:ext cx="1178170" cy="90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Text Box 44"/>
          <p:cNvSpPr txBox="1">
            <a:spLocks noChangeArrowheads="1"/>
          </p:cNvSpPr>
          <p:nvPr/>
        </p:nvSpPr>
        <p:spPr bwMode="invGray">
          <a:xfrm>
            <a:off x="9425846" y="5846987"/>
            <a:ext cx="124215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标签评估与优化建议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26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画像应用场景示例：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数据驱动的产品创新试点，快速迭代</a:t>
            </a:r>
            <a:endParaRPr lang="zh-CN" altLang="en-US" sz="24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>
            <a:off x="1429002" y="2584939"/>
            <a:ext cx="2162908" cy="422031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客群需求定位与产品设计</a:t>
            </a:r>
            <a:endParaRPr lang="zh-CN" altLang="en-US" sz="13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3831253" y="2587870"/>
            <a:ext cx="2152163" cy="422031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目标客户筛选与预测</a:t>
            </a:r>
            <a:endParaRPr lang="zh-CN" altLang="en-US" sz="13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6271612" y="2582009"/>
            <a:ext cx="2138482" cy="422031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产品试点</a:t>
            </a:r>
            <a:endParaRPr lang="zh-CN" altLang="en-US" sz="13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五边形 10"/>
          <p:cNvSpPr/>
          <p:nvPr/>
        </p:nvSpPr>
        <p:spPr>
          <a:xfrm>
            <a:off x="8656281" y="2593731"/>
            <a:ext cx="2013436" cy="422031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效果评估</a:t>
            </a:r>
            <a:endParaRPr lang="zh-CN" altLang="en-US" sz="13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9094" y="25849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业务流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05148" y="1811217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根据效果评估，不断优化和快速迭代产品，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包括客群更精准定位，优化产品要素等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3234" y="39858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14266" y="3101590"/>
            <a:ext cx="22885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外部数据：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*小赢卡贷：上线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180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天，注册用户数突破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180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万，半年间累计申请额高达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1061820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万元，半年间，卡贷征信查询功能帮助了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755309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位用户了解了自己的简版征信。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内部数据：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客户征信数据、信贷行为数据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34784" y="5346560"/>
            <a:ext cx="2157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新产品设计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：信用卡代偿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12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低于信用卡利息，分期还款</a:t>
            </a:r>
            <a:endParaRPr lang="en-US" altLang="zh-CN" sz="12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有在线投资客户更优惠利率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流程图: 文档 37"/>
          <p:cNvSpPr/>
          <p:nvPr/>
        </p:nvSpPr>
        <p:spPr>
          <a:xfrm>
            <a:off x="4128237" y="3323495"/>
            <a:ext cx="1345225" cy="369274"/>
          </a:xfrm>
          <a:prstGeom prst="flowChartDocumen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信用卡优质工薪人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45820" y="3798279"/>
            <a:ext cx="1301265" cy="900246"/>
          </a:xfrm>
          <a:prstGeom prst="borderCallout1">
            <a:avLst>
              <a:gd name="adj1" fmla="val -675"/>
              <a:gd name="adj2" fmla="val 49658"/>
              <a:gd name="adj3" fmla="val -25765"/>
              <a:gd name="adj4" fmla="val 49754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条件：</a:t>
            </a:r>
            <a:endParaRPr lang="en-US" altLang="zh-CN" sz="105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地区：华南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年龄：小于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岁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征信：良好、有信用卡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流程图: 多文档 40"/>
          <p:cNvSpPr/>
          <p:nvPr/>
        </p:nvSpPr>
        <p:spPr>
          <a:xfrm>
            <a:off x="6370278" y="3305908"/>
            <a:ext cx="1764324" cy="606669"/>
          </a:xfrm>
          <a:prstGeom prst="flowChartMultidocumen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短信营销目标客户名单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流程图: 多文档 41"/>
          <p:cNvSpPr/>
          <p:nvPr/>
        </p:nvSpPr>
        <p:spPr>
          <a:xfrm>
            <a:off x="8826263" y="3871546"/>
            <a:ext cx="1532792" cy="533400"/>
          </a:xfrm>
          <a:prstGeom prst="flowChartMultidocumen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营销效果评估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87209" y="308903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画像标签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1838" y="931984"/>
            <a:ext cx="6827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：基于数据驱动，面向征信良好且有信用卡客户的信用卡代偿产品的创新及试点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流程图: 多文档 44"/>
          <p:cNvSpPr/>
          <p:nvPr/>
        </p:nvSpPr>
        <p:spPr>
          <a:xfrm>
            <a:off x="6382002" y="4571999"/>
            <a:ext cx="1764324" cy="666148"/>
          </a:xfrm>
          <a:prstGeom prst="flowChartMultidocumen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电话营销目标客户名单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35108" y="3982915"/>
            <a:ext cx="204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活动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、客户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9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en-US" altLang="zh-CN" sz="9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、手机号、姓名、短信内容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64416" y="5313484"/>
            <a:ext cx="205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活动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、客户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9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en-US" altLang="zh-CN" sz="9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、手机号、姓名、话术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773509" y="4407881"/>
            <a:ext cx="15621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反馈率、成功率、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成本与收益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信用情况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成功客户特征分析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优化建议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流程图: 多文档 48"/>
          <p:cNvSpPr/>
          <p:nvPr/>
        </p:nvSpPr>
        <p:spPr>
          <a:xfrm>
            <a:off x="8802817" y="5202116"/>
            <a:ext cx="1647092" cy="533400"/>
          </a:xfrm>
          <a:prstGeom prst="flowChartMultidocumen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客群风险评估报告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上弧形箭头 54"/>
          <p:cNvSpPr/>
          <p:nvPr/>
        </p:nvSpPr>
        <p:spPr>
          <a:xfrm flipH="1">
            <a:off x="2158762" y="1670539"/>
            <a:ext cx="7315199" cy="914400"/>
          </a:xfrm>
          <a:prstGeom prst="curvedDownArrow">
            <a:avLst>
              <a:gd name="adj1" fmla="val 25046"/>
              <a:gd name="adj2" fmla="val 55805"/>
              <a:gd name="adj3" fmla="val 22115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909989" y="3050901"/>
            <a:ext cx="276038" cy="307777"/>
            <a:chOff x="4125149" y="3077277"/>
            <a:chExt cx="276038" cy="307777"/>
          </a:xfrm>
        </p:grpSpPr>
        <p:sp>
          <p:nvSpPr>
            <p:cNvPr id="26" name="椭圆 25"/>
            <p:cNvSpPr/>
            <p:nvPr/>
          </p:nvSpPr>
          <p:spPr>
            <a:xfrm>
              <a:off x="4185138" y="3156438"/>
              <a:ext cx="158262" cy="1582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4125149" y="3077277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895333" y="4697990"/>
            <a:ext cx="276038" cy="307777"/>
            <a:chOff x="4277549" y="3229677"/>
            <a:chExt cx="276038" cy="307777"/>
          </a:xfrm>
        </p:grpSpPr>
        <p:sp>
          <p:nvSpPr>
            <p:cNvPr id="29" name="椭圆 28"/>
            <p:cNvSpPr/>
            <p:nvPr/>
          </p:nvSpPr>
          <p:spPr>
            <a:xfrm>
              <a:off x="4337538" y="3308838"/>
              <a:ext cx="158262" cy="1582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4277549" y="3229677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081347" y="473611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预测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54616" y="5012449"/>
            <a:ext cx="1301263" cy="83099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营销成功率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营销成本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风险成本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收益等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下箭头 35"/>
          <p:cNvSpPr/>
          <p:nvPr/>
        </p:nvSpPr>
        <p:spPr>
          <a:xfrm>
            <a:off x="2273066" y="5205044"/>
            <a:ext cx="184638" cy="17584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多文档 36"/>
          <p:cNvSpPr/>
          <p:nvPr/>
        </p:nvSpPr>
        <p:spPr>
          <a:xfrm>
            <a:off x="8794024" y="3171092"/>
            <a:ext cx="1532792" cy="533400"/>
          </a:xfrm>
          <a:prstGeom prst="flowChartMultidocumen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客户调研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874188" y="3585882"/>
            <a:ext cx="833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在线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同特征客户推广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874188" y="4563035"/>
            <a:ext cx="8337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互联网同质客户的广告精准投放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上弧形箭头 52"/>
          <p:cNvSpPr/>
          <p:nvPr/>
        </p:nvSpPr>
        <p:spPr>
          <a:xfrm flipH="1">
            <a:off x="2124633" y="1559859"/>
            <a:ext cx="8991602" cy="1034044"/>
          </a:xfrm>
          <a:prstGeom prst="curvedDownArrow">
            <a:avLst>
              <a:gd name="adj1" fmla="val 25046"/>
              <a:gd name="adj2" fmla="val 55805"/>
              <a:gd name="adj3" fmla="val 22115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梯形 39"/>
          <p:cNvSpPr/>
          <p:nvPr/>
        </p:nvSpPr>
        <p:spPr>
          <a:xfrm rot="16200000">
            <a:off x="10561202" y="2370819"/>
            <a:ext cx="1116276" cy="855785"/>
          </a:xfrm>
          <a:prstGeom prst="trapezoid">
            <a:avLst>
              <a:gd name="adj" fmla="val 45798"/>
            </a:avLst>
          </a:prstGeom>
          <a:solidFill>
            <a:srgbClr val="DEEE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zh-CN" altLang="en-US" sz="13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推广</a:t>
            </a:r>
            <a:endParaRPr lang="zh-CN" altLang="en-US" sz="13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794025" y="5738450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通过率、逾期率、坏账率、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风险成本与收益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优劣客户特征分析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优化建议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26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3338" y="111045"/>
            <a:ext cx="11184000" cy="469492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传统金融客户细分的方法分享：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客户细分</a:t>
            </a:r>
            <a:endParaRPr 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503074" y="865189"/>
            <a:ext cx="10452100" cy="676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客户的价值、需求和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行为可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转化为“客户潜力”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潜在价值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、“关系深度”（现有价值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两个维度，结合“风险水平”考虑可作为细分条件。</a:t>
            </a:r>
            <a:endParaRPr lang="en-GB" altLang="zh-CN" sz="2000" dirty="0">
              <a:solidFill>
                <a:schemeClr val="accent1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 rot="5400000">
            <a:off x="4824942" y="3904192"/>
            <a:ext cx="2984500" cy="484717"/>
          </a:xfrm>
          <a:prstGeom prst="triangle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 w="317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423333" y="1955800"/>
            <a:ext cx="5367867" cy="4306888"/>
          </a:xfrm>
          <a:prstGeom prst="rect">
            <a:avLst/>
          </a:prstGeom>
          <a:noFill/>
          <a:ln w="3175" algn="ctr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Rectangle 76"/>
          <p:cNvSpPr>
            <a:spLocks noChangeArrowheads="1"/>
          </p:cNvSpPr>
          <p:nvPr/>
        </p:nvSpPr>
        <p:spPr bwMode="gray">
          <a:xfrm>
            <a:off x="1966059" y="2045433"/>
            <a:ext cx="3098800" cy="450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2000" tIns="72000" rIns="72000" bIns="72000"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r>
              <a:rPr lang="zh-CN" altLang="en-US" u="sng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客户细分模型条件</a:t>
            </a:r>
            <a:endParaRPr lang="en-US" altLang="ko-KR" u="sng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704851" y="2908300"/>
            <a:ext cx="1686983" cy="736600"/>
          </a:xfrm>
          <a:prstGeom prst="rect">
            <a:avLst/>
          </a:prstGeom>
          <a:noFill/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 smtClean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客户潜力</a:t>
            </a:r>
            <a:endParaRPr lang="en-US" altLang="ko-KR" kern="0" dirty="0">
              <a:solidFill>
                <a:sysClr val="windowText" lastClr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78"/>
          <p:cNvSpPr>
            <a:spLocks noChangeArrowheads="1"/>
          </p:cNvSpPr>
          <p:nvPr/>
        </p:nvSpPr>
        <p:spPr bwMode="auto">
          <a:xfrm>
            <a:off x="704851" y="4116388"/>
            <a:ext cx="1686983" cy="736600"/>
          </a:xfrm>
          <a:prstGeom prst="rect">
            <a:avLst/>
          </a:prstGeom>
          <a:noFill/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 smtClean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关系深度</a:t>
            </a:r>
            <a:endParaRPr lang="en-US" altLang="ko-KR" kern="0" dirty="0">
              <a:solidFill>
                <a:sysClr val="windowText" lastClr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Rectangle 79"/>
          <p:cNvSpPr>
            <a:spLocks noChangeArrowheads="1"/>
          </p:cNvSpPr>
          <p:nvPr/>
        </p:nvSpPr>
        <p:spPr bwMode="auto">
          <a:xfrm>
            <a:off x="704851" y="5351463"/>
            <a:ext cx="1686983" cy="736600"/>
          </a:xfrm>
          <a:prstGeom prst="rect">
            <a:avLst/>
          </a:prstGeom>
          <a:noFill/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风险级别</a:t>
            </a:r>
            <a:endParaRPr lang="en-US" altLang="ko-KR" kern="0" dirty="0">
              <a:solidFill>
                <a:sysClr val="windowText" lastClr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Rectangle 80"/>
          <p:cNvSpPr>
            <a:spLocks noChangeArrowheads="1"/>
          </p:cNvSpPr>
          <p:nvPr/>
        </p:nvSpPr>
        <p:spPr bwMode="gray">
          <a:xfrm>
            <a:off x="2274766" y="2867028"/>
            <a:ext cx="4085167" cy="801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2000" tIns="72000" rIns="72000" bIns="72000">
            <a:spAutoFit/>
          </a:bodyPr>
          <a:lstStyle/>
          <a:p>
            <a:pPr lvl="1" indent="-165100">
              <a:spcBef>
                <a:spcPts val="200"/>
              </a:spcBef>
              <a:spcAft>
                <a:spcPts val="200"/>
              </a:spcAft>
            </a:pPr>
            <a:r>
              <a:rPr lang="zh-CN" altLang="en-US" sz="12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客户</a:t>
            </a:r>
            <a:r>
              <a:rPr lang="zh-CN" altLang="en-US" sz="1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潜力指数：</a:t>
            </a:r>
            <a:endParaRPr lang="en-US" altLang="ko-KR" sz="120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 indent="-1651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zh-CN" altLang="en-US" sz="12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客户收入</a:t>
            </a:r>
            <a:r>
              <a:rPr lang="en-US" altLang="zh-CN" sz="12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12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资金流规模</a:t>
            </a:r>
            <a:endParaRPr lang="en-US" altLang="ko-KR" sz="120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 indent="-1651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zh-CN" altLang="en-US" sz="12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需求满足度</a:t>
            </a:r>
            <a:endParaRPr lang="en-US" altLang="zh-CN" sz="1200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Rectangle 80"/>
          <p:cNvSpPr>
            <a:spLocks noChangeArrowheads="1"/>
          </p:cNvSpPr>
          <p:nvPr/>
        </p:nvSpPr>
        <p:spPr bwMode="gray">
          <a:xfrm>
            <a:off x="2290233" y="3914651"/>
            <a:ext cx="4083051" cy="10379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2000" tIns="72000" rIns="72000" bIns="72000">
            <a:spAutoFit/>
          </a:bodyPr>
          <a:lstStyle/>
          <a:p>
            <a:pPr lvl="1" indent="-165100">
              <a:spcBef>
                <a:spcPts val="200"/>
              </a:spcBef>
              <a:spcAft>
                <a:spcPts val="200"/>
              </a:spcAft>
            </a:pPr>
            <a:r>
              <a:rPr lang="zh-CN" altLang="en-US" sz="12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客户</a:t>
            </a:r>
            <a:r>
              <a:rPr lang="zh-CN" altLang="en-US" sz="1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现有价值的指数：</a:t>
            </a:r>
            <a:endParaRPr lang="en-US" altLang="ko-KR" sz="120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 indent="-1651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zh-CN" altLang="en-US" sz="1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客户盈利贡献</a:t>
            </a:r>
            <a:endParaRPr lang="en-US" altLang="zh-CN" sz="120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 indent="-1651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zh-CN" altLang="en-US" sz="12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已还金额</a:t>
            </a:r>
            <a:r>
              <a:rPr lang="en-US" altLang="zh-CN" sz="12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12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应还金额</a:t>
            </a:r>
            <a:endParaRPr lang="en-US" altLang="zh-CN" sz="1200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 indent="-1651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zh-CN" altLang="en-US" sz="12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业务量和频次</a:t>
            </a:r>
            <a:endParaRPr lang="en-US" altLang="zh-CN" sz="120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Rectangle 80"/>
          <p:cNvSpPr>
            <a:spLocks noChangeArrowheads="1"/>
          </p:cNvSpPr>
          <p:nvPr/>
        </p:nvSpPr>
        <p:spPr bwMode="gray">
          <a:xfrm>
            <a:off x="2288118" y="5332048"/>
            <a:ext cx="4083049" cy="801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2000" tIns="72000" rIns="72000" bIns="72000">
            <a:spAutoFit/>
          </a:bodyPr>
          <a:lstStyle/>
          <a:p>
            <a:pPr lvl="1" indent="-165100">
              <a:spcBef>
                <a:spcPts val="200"/>
              </a:spcBef>
              <a:spcAft>
                <a:spcPts val="200"/>
              </a:spcAft>
            </a:pPr>
            <a:r>
              <a:rPr lang="zh-CN" altLang="en-US" sz="12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风险相关的指标：</a:t>
            </a:r>
            <a:endParaRPr lang="en-US" altLang="ko-KR" sz="120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 indent="-1651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zh-CN" altLang="en-US" sz="12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信用评估等级</a:t>
            </a:r>
            <a:endParaRPr lang="en-US" altLang="zh-CN" sz="1200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 indent="-1651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zh-CN" altLang="en-US" sz="12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逾期概率</a:t>
            </a:r>
            <a:endParaRPr lang="en-US" altLang="ko-KR" sz="120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132"/>
          <p:cNvGrpSpPr>
            <a:grpSpLocks/>
          </p:cNvGrpSpPr>
          <p:nvPr/>
        </p:nvGrpSpPr>
        <p:grpSpPr bwMode="auto">
          <a:xfrm>
            <a:off x="6899269" y="2449514"/>
            <a:ext cx="4697784" cy="3354295"/>
            <a:chOff x="6093551" y="1857578"/>
            <a:chExt cx="3252562" cy="2752939"/>
          </a:xfrm>
        </p:grpSpPr>
        <p:sp>
          <p:nvSpPr>
            <p:cNvPr id="17" name="Freeform 84" descr="20%"/>
            <p:cNvSpPr>
              <a:spLocks/>
            </p:cNvSpPr>
            <p:nvPr/>
          </p:nvSpPr>
          <p:spPr bwMode="auto">
            <a:xfrm>
              <a:off x="6699339" y="2271785"/>
              <a:ext cx="2354004" cy="1953598"/>
            </a:xfrm>
            <a:custGeom>
              <a:avLst/>
              <a:gdLst>
                <a:gd name="T0" fmla="*/ 2252268 w 1783"/>
                <a:gd name="T1" fmla="*/ 187911 h 1509"/>
                <a:gd name="T2" fmla="*/ 0 w 1783"/>
                <a:gd name="T3" fmla="*/ 173782 h 1509"/>
                <a:gd name="T4" fmla="*/ 264638 w 1783"/>
                <a:gd name="T5" fmla="*/ 0 h 1509"/>
                <a:gd name="T6" fmla="*/ 2525443 w 1783"/>
                <a:gd name="T7" fmla="*/ 0 h 1509"/>
                <a:gd name="T8" fmla="*/ 2536825 w 1783"/>
                <a:gd name="T9" fmla="*/ 1958231 h 1509"/>
                <a:gd name="T10" fmla="*/ 2249423 w 1783"/>
                <a:gd name="T11" fmla="*/ 2132013 h 1509"/>
                <a:gd name="T12" fmla="*/ 2252268 w 1783"/>
                <a:gd name="T13" fmla="*/ 187911 h 15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83"/>
                <a:gd name="T22" fmla="*/ 0 h 1509"/>
                <a:gd name="T23" fmla="*/ 1783 w 1783"/>
                <a:gd name="T24" fmla="*/ 1509 h 15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83" h="1509">
                  <a:moveTo>
                    <a:pt x="1583" y="133"/>
                  </a:moveTo>
                  <a:lnTo>
                    <a:pt x="0" y="123"/>
                  </a:lnTo>
                  <a:lnTo>
                    <a:pt x="186" y="0"/>
                  </a:lnTo>
                  <a:lnTo>
                    <a:pt x="1775" y="0"/>
                  </a:lnTo>
                  <a:lnTo>
                    <a:pt x="1783" y="1386"/>
                  </a:lnTo>
                  <a:lnTo>
                    <a:pt x="1581" y="1509"/>
                  </a:lnTo>
                  <a:lnTo>
                    <a:pt x="1583" y="133"/>
                  </a:lnTo>
                  <a:close/>
                </a:path>
              </a:pathLst>
            </a:custGeom>
            <a:pattFill prst="pct20">
              <a:fgClr>
                <a:srgbClr val="919191">
                  <a:alpha val="79999"/>
                </a:srgbClr>
              </a:fgClr>
              <a:bgClr>
                <a:srgbClr val="FFFFFF">
                  <a:alpha val="79999"/>
                </a:srgbClr>
              </a:bgClr>
            </a:pattFill>
            <a:ln w="9525" cap="flat" cmpd="sng">
              <a:solidFill>
                <a:srgbClr val="E5E5FF"/>
              </a:solidFill>
              <a:prstDash val="solid"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8" name="AutoShape 85" descr="Diagonali scure verso l'alto"/>
            <p:cNvSpPr>
              <a:spLocks noChangeArrowheads="1"/>
            </p:cNvSpPr>
            <p:nvPr/>
          </p:nvSpPr>
          <p:spPr bwMode="auto">
            <a:xfrm rot="16200000">
              <a:off x="6508617" y="2386164"/>
              <a:ext cx="147592" cy="223536"/>
            </a:xfrm>
            <a:prstGeom prst="rtTriangle">
              <a:avLst/>
            </a:prstGeom>
            <a:pattFill prst="dkUpDiag">
              <a:fgClr>
                <a:srgbClr val="DADADA"/>
              </a:fgClr>
              <a:bgClr>
                <a:srgbClr val="FFFFFF"/>
              </a:bgClr>
            </a:pattFill>
            <a:ln w="63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9" name="Rectangle 86" descr="Diagonali scure verso l'alto"/>
            <p:cNvSpPr>
              <a:spLocks noChangeArrowheads="1"/>
            </p:cNvSpPr>
            <p:nvPr/>
          </p:nvSpPr>
          <p:spPr bwMode="auto">
            <a:xfrm>
              <a:off x="6673546" y="2433659"/>
              <a:ext cx="1906933" cy="138070"/>
            </a:xfrm>
            <a:prstGeom prst="rect">
              <a:avLst/>
            </a:prstGeom>
            <a:pattFill prst="dkUpDiag">
              <a:fgClr>
                <a:srgbClr val="DADADA"/>
              </a:fgClr>
              <a:bgClr>
                <a:srgbClr val="FFFFFF"/>
              </a:bgClr>
            </a:pattFill>
            <a:ln w="63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0" name="Text Box 88"/>
            <p:cNvSpPr txBox="1">
              <a:spLocks noChangeArrowheads="1"/>
            </p:cNvSpPr>
            <p:nvPr/>
          </p:nvSpPr>
          <p:spPr bwMode="auto">
            <a:xfrm>
              <a:off x="8353859" y="4359423"/>
              <a:ext cx="423087" cy="24045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 lIns="76781" tIns="38391" rIns="76781" bIns="38391" anchor="ctr">
              <a:spAutoFit/>
            </a:bodyPr>
            <a:lstStyle/>
            <a:p>
              <a:pPr defTabSz="887413"/>
              <a:r>
                <a:rPr lang="zh-CN" altLang="en-US" sz="14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低</a:t>
              </a:r>
              <a:endParaRPr lang="en-US" altLang="ko-KR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1" name="Text Box 89"/>
            <p:cNvSpPr txBox="1">
              <a:spLocks noChangeArrowheads="1"/>
            </p:cNvSpPr>
            <p:nvPr/>
          </p:nvSpPr>
          <p:spPr bwMode="auto">
            <a:xfrm>
              <a:off x="7535248" y="1982092"/>
              <a:ext cx="533544" cy="2000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76781" tIns="38391" rIns="76781" bIns="38391" anchor="ctr">
              <a:spAutoFit/>
            </a:bodyPr>
            <a:lstStyle/>
            <a:p>
              <a:pPr defTabSz="887413">
                <a:lnSpc>
                  <a:spcPct val="90000"/>
                </a:lnSpc>
              </a:pPr>
              <a:r>
                <a:rPr lang="zh-CN" altLang="en-US" b="1" baseline="300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  <a:cs typeface="Arial" pitchFamily="34" charset="0"/>
                </a:rPr>
                <a:t>关系深度</a:t>
              </a:r>
              <a:endParaRPr lang="en-US" altLang="ko-KR" b="1" baseline="300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22" name="Text Box 90"/>
            <p:cNvSpPr txBox="1">
              <a:spLocks noChangeArrowheads="1"/>
            </p:cNvSpPr>
            <p:nvPr/>
          </p:nvSpPr>
          <p:spPr bwMode="auto">
            <a:xfrm>
              <a:off x="6623494" y="1857578"/>
              <a:ext cx="231663" cy="24045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76781" tIns="38391" rIns="76781" bIns="38391" anchor="ctr">
              <a:spAutoFit/>
            </a:bodyPr>
            <a:lstStyle/>
            <a:p>
              <a:pPr defTabSz="887413"/>
              <a:r>
                <a:rPr lang="zh-CN" altLang="en-US" sz="14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低</a:t>
              </a:r>
              <a:endParaRPr lang="en-US" altLang="ko-KR" sz="1400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3" name="Text Box 91"/>
            <p:cNvSpPr txBox="1">
              <a:spLocks noChangeArrowheads="1"/>
            </p:cNvSpPr>
            <p:nvPr/>
          </p:nvSpPr>
          <p:spPr bwMode="auto">
            <a:xfrm>
              <a:off x="8893307" y="1857578"/>
              <a:ext cx="231663" cy="24045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76781" tIns="38391" rIns="76781" bIns="38391" anchor="ctr">
              <a:spAutoFit/>
            </a:bodyPr>
            <a:lstStyle/>
            <a:p>
              <a:pPr defTabSz="887413"/>
              <a:r>
                <a:rPr lang="zh-CN" altLang="en-US" sz="14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高</a:t>
              </a:r>
              <a:endParaRPr lang="en-US" altLang="ko-KR" sz="1400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4" name="Text Box 92"/>
            <p:cNvSpPr txBox="1">
              <a:spLocks noChangeArrowheads="1"/>
            </p:cNvSpPr>
            <p:nvPr/>
          </p:nvSpPr>
          <p:spPr bwMode="auto">
            <a:xfrm>
              <a:off x="9035653" y="3834005"/>
              <a:ext cx="310460" cy="24045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 lIns="39600" tIns="38391" rIns="39600" bIns="38391" anchor="ctr">
              <a:spAutoFit/>
            </a:bodyPr>
            <a:lstStyle/>
            <a:p>
              <a:pPr defTabSz="887413"/>
              <a:r>
                <a:rPr lang="zh-CN" altLang="en-US" sz="14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高</a:t>
              </a:r>
              <a:endParaRPr lang="en-US" altLang="ko-KR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" name="Rectangle 93" descr="Diagonali scure verso l'alto"/>
            <p:cNvSpPr>
              <a:spLocks noChangeArrowheads="1"/>
            </p:cNvSpPr>
            <p:nvPr/>
          </p:nvSpPr>
          <p:spPr bwMode="auto">
            <a:xfrm>
              <a:off x="6451157" y="2582756"/>
              <a:ext cx="2119575" cy="847072"/>
            </a:xfrm>
            <a:prstGeom prst="rect">
              <a:avLst/>
            </a:prstGeom>
            <a:solidFill>
              <a:srgbClr val="92D050"/>
            </a:solidFill>
            <a:ln w="63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ko-KR" altLang="en-US">
                <a:latin typeface="黑体" pitchFamily="2" charset="-122"/>
                <a:ea typeface="Dotum" pitchFamily="34" charset="-127"/>
              </a:endParaRPr>
            </a:p>
          </p:txBody>
        </p:sp>
        <p:sp>
          <p:nvSpPr>
            <p:cNvPr id="26" name="Line 94"/>
            <p:cNvSpPr>
              <a:spLocks noChangeShapeType="1"/>
            </p:cNvSpPr>
            <p:nvPr/>
          </p:nvSpPr>
          <p:spPr bwMode="auto">
            <a:xfrm>
              <a:off x="6427657" y="4371386"/>
              <a:ext cx="2147663" cy="0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 type="none" w="sm" len="sm"/>
              <a:tailEnd type="none" w="sm" len="sm"/>
            </a:ln>
          </p:spPr>
          <p:txBody>
            <a:bodyPr lIns="76781" tIns="38391" rIns="76781" bIns="38391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" name="Line 95"/>
            <p:cNvSpPr>
              <a:spLocks noChangeShapeType="1"/>
            </p:cNvSpPr>
            <p:nvPr/>
          </p:nvSpPr>
          <p:spPr bwMode="auto">
            <a:xfrm>
              <a:off x="6936631" y="2270198"/>
              <a:ext cx="2113273" cy="0"/>
            </a:xfrm>
            <a:prstGeom prst="line">
              <a:avLst/>
            </a:prstGeom>
            <a:noFill/>
            <a:ln w="28575">
              <a:solidFill>
                <a:srgbClr val="E5E5FF"/>
              </a:solidFill>
              <a:round/>
              <a:headEnd type="none" w="sm" len="sm"/>
              <a:tailEnd type="none" w="sm" len="sm"/>
            </a:ln>
          </p:spPr>
          <p:txBody>
            <a:bodyPr lIns="76781" tIns="38391" rIns="76781" bIns="38391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" name="Line 96"/>
            <p:cNvSpPr>
              <a:spLocks noChangeShapeType="1"/>
            </p:cNvSpPr>
            <p:nvPr/>
          </p:nvSpPr>
          <p:spPr bwMode="auto">
            <a:xfrm rot="16200000">
              <a:off x="5411888" y="3480087"/>
              <a:ext cx="1720308" cy="5158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round/>
              <a:headEnd type="oval" w="med" len="med"/>
              <a:tailEnd type="triangle" w="med" len="med"/>
            </a:ln>
          </p:spPr>
          <p:txBody>
            <a:bodyPr lIns="76781" tIns="38391" rIns="76781" bIns="38391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6153622" y="2234538"/>
              <a:ext cx="231663" cy="24045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76781" tIns="38391" rIns="76781" bIns="38391" anchor="ctr">
              <a:spAutoFit/>
            </a:bodyPr>
            <a:lstStyle/>
            <a:p>
              <a:pPr defTabSz="887413"/>
              <a:r>
                <a:rPr lang="zh-CN" altLang="en-US" sz="14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高</a:t>
              </a:r>
              <a:endParaRPr lang="en-US" altLang="ko-KR" sz="1400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" name="Line 98"/>
            <p:cNvSpPr>
              <a:spLocks noChangeShapeType="1"/>
            </p:cNvSpPr>
            <p:nvPr/>
          </p:nvSpPr>
          <p:spPr bwMode="auto">
            <a:xfrm>
              <a:off x="6940070" y="2159108"/>
              <a:ext cx="2120151" cy="0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round/>
              <a:headEnd type="oval" w="med" len="med"/>
              <a:tailEnd type="triangle" w="med" len="med"/>
            </a:ln>
          </p:spPr>
          <p:txBody>
            <a:bodyPr lIns="76781" tIns="38391" rIns="76781" bIns="38391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" name="Rectangle 99"/>
            <p:cNvSpPr>
              <a:spLocks noChangeArrowheads="1"/>
            </p:cNvSpPr>
            <p:nvPr/>
          </p:nvSpPr>
          <p:spPr bwMode="auto">
            <a:xfrm>
              <a:off x="6451157" y="3432739"/>
              <a:ext cx="2112209" cy="92275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</p:spPr>
          <p:txBody>
            <a:bodyPr lIns="71438" tIns="36512" rIns="71438" bIns="36512"/>
            <a:lstStyle/>
            <a:p>
              <a:pPr algn="r"/>
              <a:endParaRPr lang="ko-KR" altLang="en-US">
                <a:latin typeface="黑体" pitchFamily="2" charset="-122"/>
                <a:ea typeface="Dotum" pitchFamily="34" charset="-127"/>
              </a:endParaRPr>
            </a:p>
          </p:txBody>
        </p:sp>
        <p:sp>
          <p:nvSpPr>
            <p:cNvPr id="32" name="Line 100"/>
            <p:cNvSpPr>
              <a:spLocks noChangeShapeType="1"/>
            </p:cNvSpPr>
            <p:nvPr/>
          </p:nvSpPr>
          <p:spPr bwMode="auto">
            <a:xfrm>
              <a:off x="6443132" y="2574902"/>
              <a:ext cx="0" cy="1791723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/>
            </a:ln>
          </p:spPr>
          <p:txBody>
            <a:bodyPr lIns="71438" tIns="36512" rIns="71438" bIns="36512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" name="Line 101"/>
            <p:cNvSpPr>
              <a:spLocks noChangeShapeType="1"/>
            </p:cNvSpPr>
            <p:nvPr/>
          </p:nvSpPr>
          <p:spPr bwMode="auto">
            <a:xfrm flipV="1">
              <a:off x="8559845" y="4069856"/>
              <a:ext cx="498657" cy="307878"/>
            </a:xfrm>
            <a:prstGeom prst="line">
              <a:avLst/>
            </a:prstGeom>
            <a:noFill/>
            <a:ln w="28575">
              <a:solidFill>
                <a:srgbClr val="E5E5FF"/>
              </a:solidFill>
              <a:round/>
              <a:headEnd type="none" w="sm" len="sm"/>
              <a:tailEnd type="none" w="sm" len="sm"/>
            </a:ln>
          </p:spPr>
          <p:txBody>
            <a:bodyPr lIns="76781" tIns="38391" rIns="76781" bIns="38391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" name="Line 102"/>
            <p:cNvSpPr>
              <a:spLocks noChangeShapeType="1"/>
            </p:cNvSpPr>
            <p:nvPr/>
          </p:nvSpPr>
          <p:spPr bwMode="auto">
            <a:xfrm>
              <a:off x="9049904" y="2260676"/>
              <a:ext cx="0" cy="1821876"/>
            </a:xfrm>
            <a:prstGeom prst="line">
              <a:avLst/>
            </a:prstGeom>
            <a:noFill/>
            <a:ln w="28575">
              <a:solidFill>
                <a:srgbClr val="E5E5FF"/>
              </a:solidFill>
              <a:round/>
              <a:headEnd type="none" w="sm" len="sm"/>
              <a:tailEnd type="none" w="sm" len="sm"/>
            </a:ln>
          </p:spPr>
          <p:txBody>
            <a:bodyPr lIns="76781" tIns="38391" rIns="76781" bIns="38391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" name="Line 103"/>
            <p:cNvSpPr>
              <a:spLocks noChangeShapeType="1"/>
            </p:cNvSpPr>
            <p:nvPr/>
          </p:nvSpPr>
          <p:spPr bwMode="auto">
            <a:xfrm>
              <a:off x="6448292" y="2578076"/>
              <a:ext cx="2128749" cy="0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 type="none" w="sm" len="sm"/>
              <a:tailEnd type="none" w="sm" len="sm"/>
            </a:ln>
          </p:spPr>
          <p:txBody>
            <a:bodyPr lIns="76781" tIns="38391" rIns="76781" bIns="38391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" name="Line 104"/>
            <p:cNvSpPr>
              <a:spLocks noChangeShapeType="1"/>
            </p:cNvSpPr>
            <p:nvPr/>
          </p:nvSpPr>
          <p:spPr bwMode="auto">
            <a:xfrm rot="20039590" flipH="1">
              <a:off x="8602833" y="4249187"/>
              <a:ext cx="586352" cy="66654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round/>
              <a:headEnd type="triangle" w="med" len="med"/>
              <a:tailEnd type="oval" w="med" len="med"/>
            </a:ln>
          </p:spPr>
          <p:txBody>
            <a:bodyPr lIns="76781" tIns="38391" rIns="76781" bIns="38391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" name="Rectangle 105"/>
            <p:cNvSpPr>
              <a:spLocks noChangeArrowheads="1"/>
            </p:cNvSpPr>
            <p:nvPr/>
          </p:nvSpPr>
          <p:spPr bwMode="auto">
            <a:xfrm rot="21330803">
              <a:off x="8810327" y="3187246"/>
              <a:ext cx="227914" cy="1868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36505" rIns="36000" bIns="36505">
              <a:spAutoFit/>
            </a:bodyPr>
            <a:lstStyle/>
            <a:p>
              <a:pPr defTabSz="709613">
                <a:spcBef>
                  <a:spcPct val="35000"/>
                </a:spcBef>
              </a:pPr>
              <a:r>
                <a:rPr lang="zh-CN" altLang="en-US" sz="1000" dirty="0" smtClean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放弃</a:t>
              </a:r>
              <a:endParaRPr lang="en-US" altLang="ko-KR" sz="10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" name="Line 106"/>
            <p:cNvSpPr>
              <a:spLocks noChangeShapeType="1"/>
            </p:cNvSpPr>
            <p:nvPr/>
          </p:nvSpPr>
          <p:spPr bwMode="auto">
            <a:xfrm flipV="1">
              <a:off x="6436254" y="2268611"/>
              <a:ext cx="508974" cy="320574"/>
            </a:xfrm>
            <a:prstGeom prst="line">
              <a:avLst/>
            </a:prstGeom>
            <a:noFill/>
            <a:ln w="28575">
              <a:solidFill>
                <a:srgbClr val="E5E5FF"/>
              </a:solidFill>
              <a:round/>
              <a:headEnd type="none" w="sm" len="sm"/>
              <a:tailEnd type="none" w="sm" len="sm"/>
            </a:ln>
          </p:spPr>
          <p:txBody>
            <a:bodyPr lIns="76781" tIns="38391" rIns="76781" bIns="38391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" name="Text Box 108"/>
            <p:cNvSpPr txBox="1">
              <a:spLocks noChangeArrowheads="1"/>
            </p:cNvSpPr>
            <p:nvPr/>
          </p:nvSpPr>
          <p:spPr bwMode="auto">
            <a:xfrm>
              <a:off x="6137420" y="4307100"/>
              <a:ext cx="231663" cy="24045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76781" tIns="38391" rIns="76781" bIns="38391" anchor="ctr">
              <a:spAutoFit/>
            </a:bodyPr>
            <a:lstStyle/>
            <a:p>
              <a:pPr defTabSz="887413"/>
              <a:r>
                <a:rPr lang="zh-CN" altLang="en-US" sz="14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低</a:t>
              </a:r>
              <a:endParaRPr lang="en-US" altLang="ko-KR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" name="Freeform 109"/>
            <p:cNvSpPr>
              <a:spLocks/>
            </p:cNvSpPr>
            <p:nvPr/>
          </p:nvSpPr>
          <p:spPr bwMode="auto">
            <a:xfrm>
              <a:off x="8577041" y="3263660"/>
              <a:ext cx="204621" cy="287856"/>
            </a:xfrm>
            <a:custGeom>
              <a:avLst/>
              <a:gdLst>
                <a:gd name="T0" fmla="*/ 0 w 146"/>
                <a:gd name="T1" fmla="*/ 112486 h 672"/>
                <a:gd name="T2" fmla="*/ 220663 w 146"/>
                <a:gd name="T3" fmla="*/ 0 h 672"/>
                <a:gd name="T4" fmla="*/ 220663 w 146"/>
                <a:gd name="T5" fmla="*/ 1072130 h 672"/>
                <a:gd name="T6" fmla="*/ 0 w 146"/>
                <a:gd name="T7" fmla="*/ 1181100 h 672"/>
                <a:gd name="T8" fmla="*/ 0 w 146"/>
                <a:gd name="T9" fmla="*/ 112486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6"/>
                <a:gd name="T16" fmla="*/ 0 h 672"/>
                <a:gd name="T17" fmla="*/ 146 w 146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6" h="672">
                  <a:moveTo>
                    <a:pt x="0" y="64"/>
                  </a:moveTo>
                  <a:lnTo>
                    <a:pt x="146" y="0"/>
                  </a:lnTo>
                  <a:lnTo>
                    <a:pt x="146" y="610"/>
                  </a:lnTo>
                  <a:lnTo>
                    <a:pt x="0" y="672"/>
                  </a:lnTo>
                  <a:lnTo>
                    <a:pt x="0" y="64"/>
                  </a:lnTo>
                  <a:close/>
                </a:path>
              </a:pathLst>
            </a:custGeom>
            <a:noFill/>
            <a:ln w="9525" cap="flat" cmpd="sng">
              <a:noFill/>
              <a:prstDash val="dash"/>
              <a:round/>
              <a:headEnd/>
              <a:tailEnd/>
            </a:ln>
          </p:spPr>
          <p:txBody>
            <a:bodyPr lIns="71438" tIns="36512" rIns="71438" bIns="36512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1" name="Rectangle 110" descr="Diagonali scure verso l'alto"/>
            <p:cNvSpPr>
              <a:spLocks noChangeArrowheads="1"/>
            </p:cNvSpPr>
            <p:nvPr/>
          </p:nvSpPr>
          <p:spPr bwMode="auto">
            <a:xfrm rot="5400000">
              <a:off x="8318904" y="2829335"/>
              <a:ext cx="715737" cy="213219"/>
            </a:xfrm>
            <a:prstGeom prst="rect">
              <a:avLst/>
            </a:prstGeom>
            <a:pattFill prst="dkUpDiag">
              <a:fgClr>
                <a:srgbClr val="DADADA"/>
              </a:fgClr>
              <a:bgClr>
                <a:srgbClr val="FFFFFF"/>
              </a:bgClr>
            </a:pattFill>
            <a:ln w="63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2" name="AutoShape 111" descr="Diagonali scure verso l'alto"/>
            <p:cNvSpPr>
              <a:spLocks noChangeArrowheads="1"/>
            </p:cNvSpPr>
            <p:nvPr/>
          </p:nvSpPr>
          <p:spPr bwMode="auto">
            <a:xfrm rot="16200000">
              <a:off x="8610118" y="2424253"/>
              <a:ext cx="133308" cy="202902"/>
            </a:xfrm>
            <a:prstGeom prst="rtTriangle">
              <a:avLst/>
            </a:prstGeom>
            <a:pattFill prst="dkUpDiag">
              <a:fgClr>
                <a:srgbClr val="DADADA"/>
              </a:fgClr>
              <a:bgClr>
                <a:srgbClr val="FFFFFF"/>
              </a:bgClr>
            </a:pattFill>
            <a:ln w="63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3" name="AutoShape 112" descr="Diagonali scure verso l'alto"/>
            <p:cNvSpPr>
              <a:spLocks noChangeArrowheads="1"/>
            </p:cNvSpPr>
            <p:nvPr/>
          </p:nvSpPr>
          <p:spPr bwMode="auto">
            <a:xfrm rot="5400000">
              <a:off x="8617195" y="3234217"/>
              <a:ext cx="138069" cy="228695"/>
            </a:xfrm>
            <a:prstGeom prst="rtTriangle">
              <a:avLst/>
            </a:prstGeom>
            <a:pattFill prst="dkUpDiag">
              <a:fgClr>
                <a:srgbClr val="DADADA"/>
              </a:fgClr>
              <a:bgClr>
                <a:srgbClr val="FFFFFF"/>
              </a:bgClr>
            </a:pattFill>
            <a:ln w="63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4" name="AutoShape 113" descr="Diagonali scure verso l'alto"/>
            <p:cNvSpPr>
              <a:spLocks noChangeArrowheads="1"/>
            </p:cNvSpPr>
            <p:nvPr/>
          </p:nvSpPr>
          <p:spPr bwMode="auto">
            <a:xfrm rot="5400000">
              <a:off x="8607605" y="2395951"/>
              <a:ext cx="134896" cy="216658"/>
            </a:xfrm>
            <a:prstGeom prst="rtTriangle">
              <a:avLst/>
            </a:prstGeom>
            <a:pattFill prst="dkUpDiag">
              <a:fgClr>
                <a:srgbClr val="DADADA"/>
              </a:fgClr>
              <a:bgClr>
                <a:srgbClr val="FFFFFF"/>
              </a:bgClr>
            </a:pattFill>
            <a:ln w="63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5" name="Line 114"/>
            <p:cNvSpPr>
              <a:spLocks noChangeShapeType="1"/>
            </p:cNvSpPr>
            <p:nvPr/>
          </p:nvSpPr>
          <p:spPr bwMode="auto">
            <a:xfrm flipV="1">
              <a:off x="8547808" y="3282704"/>
              <a:ext cx="239012" cy="147591"/>
            </a:xfrm>
            <a:prstGeom prst="line">
              <a:avLst/>
            </a:prstGeom>
            <a:noFill/>
            <a:ln w="12700">
              <a:noFill/>
              <a:round/>
              <a:headEnd type="none" w="sm" len="sm"/>
              <a:tailEnd type="none" w="sm" len="sm"/>
            </a:ln>
          </p:spPr>
          <p:txBody>
            <a:bodyPr lIns="76781" tIns="38391" rIns="76781" bIns="38391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6" name="Line 115"/>
            <p:cNvSpPr>
              <a:spLocks noChangeShapeType="1"/>
            </p:cNvSpPr>
            <p:nvPr/>
          </p:nvSpPr>
          <p:spPr bwMode="auto">
            <a:xfrm>
              <a:off x="8566724" y="2570141"/>
              <a:ext cx="0" cy="1813942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 type="none" w="sm" len="sm"/>
              <a:tailEnd type="none" w="sm" len="sm"/>
            </a:ln>
          </p:spPr>
          <p:txBody>
            <a:bodyPr lIns="76781" tIns="38391" rIns="76781" bIns="38391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7" name="Line 116"/>
            <p:cNvSpPr>
              <a:spLocks noChangeShapeType="1"/>
            </p:cNvSpPr>
            <p:nvPr/>
          </p:nvSpPr>
          <p:spPr bwMode="auto">
            <a:xfrm rot="5400000">
              <a:off x="7888973" y="3334282"/>
              <a:ext cx="1785375" cy="0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  <a:headEnd type="none" w="sm" len="sm"/>
              <a:tailEnd type="none" w="sm" len="sm"/>
            </a:ln>
          </p:spPr>
          <p:txBody>
            <a:bodyPr lIns="76781" tIns="38391" rIns="76781" bIns="38391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8" name="Rectangle 117"/>
            <p:cNvSpPr>
              <a:spLocks noChangeArrowheads="1"/>
            </p:cNvSpPr>
            <p:nvPr/>
          </p:nvSpPr>
          <p:spPr bwMode="auto">
            <a:xfrm>
              <a:off x="8550700" y="2840115"/>
              <a:ext cx="227914" cy="1868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36505" rIns="36000" bIns="36505">
              <a:spAutoFit/>
            </a:bodyPr>
            <a:lstStyle/>
            <a:p>
              <a:pPr defTabSz="709613">
                <a:spcBef>
                  <a:spcPct val="35000"/>
                </a:spcBef>
              </a:pPr>
              <a:r>
                <a:rPr lang="zh-CN" altLang="en-US" sz="10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目标</a:t>
              </a:r>
              <a:endParaRPr lang="en-US" altLang="ko-KR" sz="10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9" name="Rectangle 118"/>
            <p:cNvSpPr>
              <a:spLocks noChangeArrowheads="1"/>
            </p:cNvSpPr>
            <p:nvPr/>
          </p:nvSpPr>
          <p:spPr bwMode="auto">
            <a:xfrm>
              <a:off x="8552172" y="3753410"/>
              <a:ext cx="227914" cy="1868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36505" rIns="36000" bIns="36505">
              <a:spAutoFit/>
            </a:bodyPr>
            <a:lstStyle/>
            <a:p>
              <a:pPr defTabSz="709613">
                <a:spcBef>
                  <a:spcPct val="35000"/>
                </a:spcBef>
              </a:pPr>
              <a:r>
                <a:rPr lang="zh-CN" altLang="en-US" sz="10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维护</a:t>
              </a:r>
              <a:endParaRPr lang="en-US" altLang="ko-KR" sz="10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0" name="Line 119"/>
            <p:cNvSpPr>
              <a:spLocks noChangeShapeType="1"/>
            </p:cNvSpPr>
            <p:nvPr/>
          </p:nvSpPr>
          <p:spPr bwMode="auto">
            <a:xfrm flipV="1">
              <a:off x="8565003" y="3295400"/>
              <a:ext cx="213219" cy="131721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  <a:headEnd type="none" w="sm" len="sm"/>
              <a:tailEnd type="none" w="sm" len="sm"/>
            </a:ln>
          </p:spPr>
          <p:txBody>
            <a:bodyPr lIns="76781" tIns="38391" rIns="76781" bIns="38391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1" name="Line 120"/>
            <p:cNvSpPr>
              <a:spLocks noChangeShapeType="1"/>
            </p:cNvSpPr>
            <p:nvPr/>
          </p:nvSpPr>
          <p:spPr bwMode="auto">
            <a:xfrm flipV="1">
              <a:off x="8559845" y="2279720"/>
              <a:ext cx="484901" cy="306291"/>
            </a:xfrm>
            <a:prstGeom prst="line">
              <a:avLst/>
            </a:prstGeom>
            <a:noFill/>
            <a:ln w="28575">
              <a:solidFill>
                <a:srgbClr val="E5E5FF"/>
              </a:solidFill>
              <a:round/>
              <a:headEnd type="none" w="sm" len="sm"/>
              <a:tailEnd type="none" w="sm" len="sm"/>
            </a:ln>
          </p:spPr>
          <p:txBody>
            <a:bodyPr lIns="76781" tIns="38391" rIns="76781" bIns="38391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2" name="Line 121"/>
            <p:cNvSpPr>
              <a:spLocks noChangeShapeType="1"/>
            </p:cNvSpPr>
            <p:nvPr/>
          </p:nvSpPr>
          <p:spPr bwMode="auto">
            <a:xfrm>
              <a:off x="6687302" y="2433659"/>
              <a:ext cx="2114993" cy="0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  <a:headEnd type="none" w="sm" len="sm"/>
              <a:tailEnd type="none" w="sm" len="sm"/>
            </a:ln>
          </p:spPr>
          <p:txBody>
            <a:bodyPr lIns="76781" tIns="38391" rIns="76781" bIns="38391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3" name="Line 122"/>
            <p:cNvSpPr>
              <a:spLocks noChangeShapeType="1"/>
            </p:cNvSpPr>
            <p:nvPr/>
          </p:nvSpPr>
          <p:spPr bwMode="auto">
            <a:xfrm flipV="1">
              <a:off x="7466239" y="2432072"/>
              <a:ext cx="244170" cy="146004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  <a:headEnd type="none" w="sm" len="sm"/>
              <a:tailEnd type="none" w="sm" len="sm"/>
            </a:ln>
          </p:spPr>
          <p:txBody>
            <a:bodyPr lIns="76781" tIns="38391" rIns="76781" bIns="38391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4" name="Line 123"/>
            <p:cNvSpPr>
              <a:spLocks noChangeShapeType="1"/>
            </p:cNvSpPr>
            <p:nvPr/>
          </p:nvSpPr>
          <p:spPr bwMode="auto">
            <a:xfrm>
              <a:off x="7473117" y="2576489"/>
              <a:ext cx="0" cy="1801246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  <a:headEnd type="none" w="sm" len="sm"/>
              <a:tailEnd type="none" w="sm" len="sm"/>
            </a:ln>
          </p:spPr>
          <p:txBody>
            <a:bodyPr lIns="76781" tIns="38391" rIns="76781" bIns="38391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5" name="Line 124"/>
            <p:cNvSpPr>
              <a:spLocks noChangeShapeType="1"/>
            </p:cNvSpPr>
            <p:nvPr/>
          </p:nvSpPr>
          <p:spPr bwMode="auto">
            <a:xfrm>
              <a:off x="6450010" y="3431882"/>
              <a:ext cx="2099518" cy="0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  <a:headEnd type="none" w="sm" len="sm"/>
              <a:tailEnd type="none" w="sm" len="sm"/>
            </a:ln>
          </p:spPr>
          <p:txBody>
            <a:bodyPr lIns="76781" tIns="38391" rIns="76781" bIns="38391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6" name="Rectangle 126"/>
            <p:cNvSpPr>
              <a:spLocks noChangeArrowheads="1"/>
            </p:cNvSpPr>
            <p:nvPr/>
          </p:nvSpPr>
          <p:spPr bwMode="auto">
            <a:xfrm>
              <a:off x="6653710" y="2891312"/>
              <a:ext cx="369975" cy="287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36505" rIns="36000" bIns="36505">
              <a:spAutoFit/>
            </a:bodyPr>
            <a:lstStyle/>
            <a:p>
              <a:pPr algn="ctr" defTabSz="709613">
                <a:spcBef>
                  <a:spcPct val="35000"/>
                </a:spcBef>
              </a:pPr>
              <a:r>
                <a:rPr lang="zh-CN" altLang="en-US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发展</a:t>
              </a:r>
              <a:endParaRPr lang="en-US" altLang="ko-KR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7" name="Rectangle 127"/>
            <p:cNvSpPr>
              <a:spLocks noChangeArrowheads="1"/>
            </p:cNvSpPr>
            <p:nvPr/>
          </p:nvSpPr>
          <p:spPr bwMode="auto">
            <a:xfrm>
              <a:off x="7659145" y="2895739"/>
              <a:ext cx="689614" cy="287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36505" rIns="36000" bIns="36505">
              <a:spAutoFit/>
            </a:bodyPr>
            <a:lstStyle/>
            <a:p>
              <a:pPr algn="ctr" defTabSz="709613">
                <a:spcBef>
                  <a:spcPct val="35000"/>
                </a:spcBef>
              </a:pPr>
              <a:r>
                <a:rPr lang="zh-CN" altLang="en-US" dirty="0" smtClean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投资关系</a:t>
              </a:r>
              <a:endParaRPr lang="en-US" altLang="ko-KR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8" name="Rectangle 128"/>
            <p:cNvSpPr>
              <a:spLocks noChangeArrowheads="1"/>
            </p:cNvSpPr>
            <p:nvPr/>
          </p:nvSpPr>
          <p:spPr bwMode="auto">
            <a:xfrm>
              <a:off x="6529899" y="3686600"/>
              <a:ext cx="689614" cy="287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36505" rIns="36000" bIns="36505">
              <a:spAutoFit/>
            </a:bodyPr>
            <a:lstStyle/>
            <a:p>
              <a:pPr algn="ctr" defTabSz="709613">
                <a:spcBef>
                  <a:spcPct val="35000"/>
                </a:spcBef>
              </a:pPr>
              <a:r>
                <a:rPr lang="zh-CN" altLang="en-US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个别评估</a:t>
              </a:r>
              <a:endParaRPr lang="en-US" altLang="ko-KR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9" name="Rectangle 129"/>
            <p:cNvSpPr>
              <a:spLocks noChangeArrowheads="1"/>
            </p:cNvSpPr>
            <p:nvPr/>
          </p:nvSpPr>
          <p:spPr bwMode="auto">
            <a:xfrm>
              <a:off x="7409852" y="3714279"/>
              <a:ext cx="1173940" cy="287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36505" rIns="36000" bIns="36505">
              <a:spAutoFit/>
            </a:bodyPr>
            <a:lstStyle/>
            <a:p>
              <a:pPr algn="ctr" defTabSz="709613">
                <a:spcBef>
                  <a:spcPct val="35000"/>
                </a:spcBef>
              </a:pPr>
              <a:r>
                <a:rPr lang="zh-CN" altLang="en-US" dirty="0" smtClean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维护</a:t>
              </a:r>
              <a:r>
                <a:rPr lang="en-US" altLang="zh-CN" dirty="0" smtClean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/</a:t>
              </a:r>
              <a:r>
                <a:rPr lang="zh-CN" altLang="en-US" dirty="0" smtClean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管理</a:t>
              </a:r>
              <a:endParaRPr lang="en-US" altLang="ko-KR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0" name="Text Box 89"/>
            <p:cNvSpPr txBox="1">
              <a:spLocks noChangeArrowheads="1"/>
            </p:cNvSpPr>
            <p:nvPr/>
          </p:nvSpPr>
          <p:spPr bwMode="auto">
            <a:xfrm rot="16200000">
              <a:off x="5861696" y="3458256"/>
              <a:ext cx="632460" cy="1687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76781" tIns="38391" rIns="76781" bIns="38391" anchor="ctr">
              <a:spAutoFit/>
            </a:bodyPr>
            <a:lstStyle/>
            <a:p>
              <a:pPr defTabSz="887413">
                <a:lnSpc>
                  <a:spcPct val="90000"/>
                </a:lnSpc>
              </a:pPr>
              <a:r>
                <a:rPr lang="zh-CN" altLang="en-US" b="1" baseline="300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  <a:cs typeface="Arial" pitchFamily="34" charset="0"/>
                </a:rPr>
                <a:t>客户潜力</a:t>
              </a:r>
              <a:endParaRPr lang="en-US" altLang="ko-KR" b="1" baseline="30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61" name="Text Box 89"/>
            <p:cNvSpPr txBox="1">
              <a:spLocks noChangeArrowheads="1"/>
            </p:cNvSpPr>
            <p:nvPr/>
          </p:nvSpPr>
          <p:spPr bwMode="auto">
            <a:xfrm rot="19622899">
              <a:off x="8790777" y="4410482"/>
              <a:ext cx="533544" cy="2000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76781" tIns="38391" rIns="76781" bIns="38391" anchor="ctr">
              <a:spAutoFit/>
            </a:bodyPr>
            <a:lstStyle/>
            <a:p>
              <a:pPr defTabSz="887413">
                <a:lnSpc>
                  <a:spcPct val="90000"/>
                </a:lnSpc>
              </a:pPr>
              <a:r>
                <a:rPr lang="zh-CN" altLang="en-US" b="1" baseline="300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  <a:cs typeface="Arial" pitchFamily="34" charset="0"/>
                </a:rPr>
                <a:t>风险水平</a:t>
              </a:r>
              <a:endParaRPr lang="en-US" altLang="ko-KR" b="1" baseline="300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Arial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464670" y="5978769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可根据此分群设计差异化策略和定价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99238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2514" y="1318846"/>
            <a:ext cx="44887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数据质量分析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画像概述与规划</a:t>
            </a: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存量客户细分及重点群体分析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总体存量客户分析</a:t>
            </a: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26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目标和数据说明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1645" y="1618488"/>
            <a:ext cx="96187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目标：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对现存客户进行整体分析，整体了解现有客户的结构，并在此基础上，识别关键的客户群体，进行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客户基础分群；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并对各群体进行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多维度分析和对比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，从而找到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客群差异化的价值和规律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，从而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为将来客户的进一步细分和画像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打基础，以服务于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风险管理、精细化运营、产品优化、大数据稽核等应用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0767" y="3480816"/>
            <a:ext cx="899265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数据范围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时间范围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申请日期从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日到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日，数据更新日期截止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客户范围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由于考虑到申请信息的真实性，目前只分析所有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成功放款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的客户（成功放款客户数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235,506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户，总申请客户数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801,704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26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细分群体识别规则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65401" y="1171942"/>
          <a:ext cx="10465661" cy="506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890"/>
                <a:gridCol w="1802353"/>
                <a:gridCol w="5742790"/>
                <a:gridCol w="1742628"/>
              </a:tblGrid>
              <a:tr h="49354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大客群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小客群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识别条件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客户数量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152914">
                <a:tc rowSpan="2"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企业主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个体户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1.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是单位企业主 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and</a:t>
                      </a:r>
                      <a:r>
                        <a:rPr lang="en-US" altLang="zh-CN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单位性质</a:t>
                      </a:r>
                      <a:r>
                        <a:rPr lang="en-US" altLang="zh-CN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=</a:t>
                      </a:r>
                      <a:r>
                        <a:rPr lang="zh-CN" altLang="en-US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‘个体’</a:t>
                      </a:r>
                      <a:endParaRPr lang="en-US" altLang="zh-CN" sz="1200" baseline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CN" altLang="en-US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28600" indent="-228600">
                        <a:buFont typeface="+mj-lt"/>
                        <a:buNone/>
                      </a:pP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2.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职业或职位或工作单位含“个体户”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28600" indent="-228600">
                        <a:buFont typeface="+mj-lt"/>
                        <a:buNone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28600" indent="-228600">
                        <a:buFont typeface="+mj-lt"/>
                        <a:buNone/>
                      </a:pP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3.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贷款产品含（生意贷、生意贷（业主）、网商贷） 且</a:t>
                      </a:r>
                      <a:r>
                        <a:rPr lang="zh-CN" altLang="en-US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单位性质 等于‘个体’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29590 </a:t>
                      </a:r>
                    </a:p>
                  </a:txBody>
                  <a:tcPr/>
                </a:tc>
              </a:tr>
              <a:tr h="1168758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小微企业主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1.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是单位企业主 ，且 </a:t>
                      </a:r>
                      <a:r>
                        <a:rPr lang="zh-CN" altLang="en-US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单位性质不等于‘个体’，且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职业、职位和工作单位都不含“个体户”，且单位工作级别 不等于“普通员工”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或  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2.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贷款产品含（生意贷、生意贷（业主）、网商贷） 且</a:t>
                      </a:r>
                      <a:r>
                        <a:rPr lang="zh-CN" altLang="en-US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单位性质 </a:t>
                      </a:r>
                      <a:r>
                        <a:rPr lang="en-US" altLang="zh-CN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不等于‘个体’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23390 </a:t>
                      </a:r>
                    </a:p>
                  </a:txBody>
                  <a:tcP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179">
                <a:tc row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工薪人士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职场精英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1.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非单位企业主 且学历本科及以上，月均流水位于前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50%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&gt;=7400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元），且贷款产品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=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精英贷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3158</a:t>
                      </a:r>
                    </a:p>
                  </a:txBody>
                  <a:tcPr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74179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普通工薪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非单位企业主 ，学历大专及以下、月均流水位于后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50%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&lt;7400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元）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且贷款产品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=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工薪贷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53653</a:t>
                      </a:r>
                    </a:p>
                  </a:txBody>
                  <a:tcPr/>
                </a:tc>
              </a:tr>
              <a:tr h="5741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机关事业单位</a:t>
                      </a:r>
                      <a:r>
                        <a:rPr lang="en-US" altLang="zh-CN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&amp;</a:t>
                      </a:r>
                      <a:r>
                        <a:rPr lang="zh-CN" altLang="en-US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国企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1.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非单位企业主 且学历本科及以上，单位性质含政府机关、事业单位、国企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22469</a:t>
                      </a:r>
                    </a:p>
                  </a:txBody>
                  <a:tcPr/>
                </a:tc>
              </a:tr>
              <a:tr h="524052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高稳定工薪人士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非单位企业主，已婚、有房（房产证数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&gt;0 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  <a:r>
                        <a:rPr lang="zh-CN" altLang="en-US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办理过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‘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按揭贷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’,‘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工薪贷（业主）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’,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'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业主贷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'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），且单位工作级别 不等于“普通员工”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21969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720126" y="791280"/>
            <a:ext cx="59234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共识别出以下客群，共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154243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人，约占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年后的成功放款客户的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66%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26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1837595" y="1494692"/>
            <a:ext cx="8176848" cy="48797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现有客户群体细分的总体情况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382715" y="3683976"/>
            <a:ext cx="2692415" cy="14595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个体户</a:t>
            </a:r>
          </a:p>
          <a:p>
            <a:pPr algn="ctr"/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29590 ,12.6%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 rot="21406517">
            <a:off x="2898431" y="2063062"/>
            <a:ext cx="2160567" cy="15236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小微企业主</a:t>
            </a:r>
          </a:p>
          <a:p>
            <a:pPr algn="ctr"/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23390 ,9.9%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372100" y="3932533"/>
            <a:ext cx="3490546" cy="21160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普通工薪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53653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22.8%</a:t>
            </a:r>
          </a:p>
          <a:p>
            <a:pPr algn="ctr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893168" y="1951894"/>
            <a:ext cx="1670538" cy="80890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职场精英</a:t>
            </a:r>
          </a:p>
        </p:txBody>
      </p:sp>
      <p:sp>
        <p:nvSpPr>
          <p:cNvPr id="14" name="椭圆 13"/>
          <p:cNvSpPr/>
          <p:nvPr/>
        </p:nvSpPr>
        <p:spPr>
          <a:xfrm>
            <a:off x="5213839" y="2224466"/>
            <a:ext cx="1781630" cy="174087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21969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9.3%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851362" y="2646729"/>
            <a:ext cx="2435034" cy="1146762"/>
          </a:xfrm>
          <a:prstGeom prst="ellipse">
            <a:avLst/>
          </a:prstGeom>
          <a:solidFill>
            <a:schemeClr val="accent2">
              <a:lumMod val="60000"/>
              <a:lumOff val="4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机关事业单位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国企</a:t>
            </a:r>
          </a:p>
          <a:p>
            <a:pPr algn="ctr"/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22469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9.5%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23915" y="2373896"/>
            <a:ext cx="1202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3158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1.3%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14457" y="271679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高稳定工薪人士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2029" y="764931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群体主要特征及客群数量的占比</a:t>
            </a:r>
            <a:endParaRPr lang="zh-CN" altLang="en-US" sz="1600" u="sng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云形标注 15"/>
          <p:cNvSpPr/>
          <p:nvPr/>
        </p:nvSpPr>
        <p:spPr>
          <a:xfrm>
            <a:off x="9015047" y="3326422"/>
            <a:ext cx="2429093" cy="1047615"/>
          </a:xfrm>
          <a:prstGeom prst="cloudCallout">
            <a:avLst>
              <a:gd name="adj1" fmla="val -48371"/>
              <a:gd name="adj2" fmla="val -43993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我有铁饭碗！</a:t>
            </a:r>
            <a:endParaRPr lang="en-US" altLang="zh-CN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信用排老二！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云形标注 18"/>
          <p:cNvSpPr/>
          <p:nvPr/>
        </p:nvSpPr>
        <p:spPr>
          <a:xfrm>
            <a:off x="8305798" y="5326144"/>
            <a:ext cx="3168164" cy="1131217"/>
          </a:xfrm>
          <a:prstGeom prst="cloudCallout">
            <a:avLst>
              <a:gd name="adj1" fmla="val -48371"/>
              <a:gd name="adj2" fmla="val -43993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我收入学历双低，但我人最多！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" name="云形标注 20"/>
          <p:cNvSpPr/>
          <p:nvPr/>
        </p:nvSpPr>
        <p:spPr>
          <a:xfrm>
            <a:off x="527538" y="1274885"/>
            <a:ext cx="3244361" cy="1260229"/>
          </a:xfrm>
          <a:prstGeom prst="cloudCallout">
            <a:avLst>
              <a:gd name="adj1" fmla="val 31107"/>
              <a:gd name="adj2" fmla="val 6692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我需求不满，</a:t>
            </a:r>
            <a:endParaRPr lang="en-US" altLang="zh-CN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快贷款给我！</a:t>
            </a:r>
            <a:endParaRPr lang="en-US" altLang="zh-CN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我急需短期周转！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云形标注 21"/>
          <p:cNvSpPr/>
          <p:nvPr/>
        </p:nvSpPr>
        <p:spPr>
          <a:xfrm>
            <a:off x="1838227" y="5344998"/>
            <a:ext cx="3082565" cy="1093509"/>
          </a:xfrm>
          <a:prstGeom prst="cloudCallout">
            <a:avLst>
              <a:gd name="adj1" fmla="val 16601"/>
              <a:gd name="adj2" fmla="val -8947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我一个人在战斗，原谅我信用差。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3" name="云形标注 22"/>
          <p:cNvSpPr/>
          <p:nvPr/>
        </p:nvSpPr>
        <p:spPr>
          <a:xfrm>
            <a:off x="5002823" y="1112363"/>
            <a:ext cx="2813539" cy="983137"/>
          </a:xfrm>
          <a:prstGeom prst="cloudCallout">
            <a:avLst>
              <a:gd name="adj1" fmla="val -9582"/>
              <a:gd name="adj2" fmla="val 8778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我有房，但我就不按时还款！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云形标注 24"/>
          <p:cNvSpPr/>
          <p:nvPr/>
        </p:nvSpPr>
        <p:spPr>
          <a:xfrm>
            <a:off x="8814062" y="1310326"/>
            <a:ext cx="2507530" cy="1027521"/>
          </a:xfrm>
          <a:prstGeom prst="cloudCallout">
            <a:avLst>
              <a:gd name="adj1" fmla="val -66462"/>
              <a:gd name="adj2" fmla="val 42494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我信用最好！贡献最高！</a:t>
            </a:r>
          </a:p>
        </p:txBody>
      </p:sp>
    </p:spTree>
    <p:extLst>
      <p:ext uri="{BB962C8B-B14F-4D97-AF65-F5344CB8AC3E}">
        <p14:creationId xmlns:p14="http://schemas.microsoft.com/office/powerpoint/2010/main" xmlns="" val="398264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群体排名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50033" y="1171942"/>
          <a:ext cx="9833537" cy="452057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296140"/>
                <a:gridCol w="2243505"/>
                <a:gridCol w="2626574"/>
                <a:gridCol w="2667318"/>
              </a:tblGrid>
              <a:tr h="5689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客群名称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信用排名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M6+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客户数占比）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业务贡献度排名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（贷款额占比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客户数占比）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需求潜力排名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（申请金额与放款金额差的中位数）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752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个体户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22.1%</a:t>
                      </a:r>
                      <a:endParaRPr lang="en-US" altLang="zh-CN" sz="1200" b="0" i="0" u="none" strike="noStrike" dirty="0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1.01 </a:t>
                      </a:r>
                      <a:endParaRPr lang="en-US" altLang="zh-CN" sz="1200" b="0" i="0" u="none" strike="noStrike" dirty="0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59448 </a:t>
                      </a:r>
                      <a:endParaRPr lang="en-US" altLang="zh-CN" sz="1200" b="0" i="0" u="none" strike="noStrike" dirty="0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845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小微企业主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18%</a:t>
                      </a:r>
                      <a:endParaRPr lang="en-US" altLang="zh-CN" sz="1200" b="0" i="0" u="none" strike="noStrike" dirty="0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1.2 </a:t>
                      </a:r>
                      <a:endParaRPr lang="en-US" altLang="zh-CN" sz="1200" b="0" i="0" u="none" strike="noStrike" dirty="0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69432</a:t>
                      </a:r>
                      <a:endParaRPr lang="en-US" altLang="zh-CN" sz="1200" b="0" i="0" u="none" strike="noStrike" dirty="0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36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职场精英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7%</a:t>
                      </a:r>
                      <a:endParaRPr lang="en-US" altLang="zh-CN" sz="1200" b="0" i="0" u="none" strike="noStrike" dirty="0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2.0 </a:t>
                      </a:r>
                      <a:endParaRPr lang="en-US" altLang="zh-CN" sz="1200" b="0" i="0" u="none" strike="noStrike" dirty="0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59356 </a:t>
                      </a:r>
                      <a:endParaRPr lang="en-US" altLang="zh-CN" sz="1200" b="0" i="0" u="none" strike="noStrike" dirty="0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998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普通工薪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 u="none" strike="noStrike">
                          <a:latin typeface="微软雅黑" pitchFamily="34" charset="-122"/>
                          <a:ea typeface="微软雅黑" pitchFamily="34" charset="-122"/>
                        </a:rPr>
                        <a:t>19%</a:t>
                      </a:r>
                      <a:endParaRPr lang="en-US" altLang="zh-CN" sz="1200" b="0" i="0" u="none" strike="noStrike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0.8 </a:t>
                      </a:r>
                      <a:endParaRPr lang="en-US" altLang="zh-CN" sz="1200" b="0" i="0" u="none" strike="noStrike" dirty="0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34061 </a:t>
                      </a:r>
                      <a:endParaRPr lang="en-US" altLang="zh-CN" sz="1200" b="0" i="0" u="none" strike="noStrike" dirty="0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机关事业单位</a:t>
                      </a:r>
                      <a:r>
                        <a:rPr lang="en-US" altLang="zh-CN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&amp;</a:t>
                      </a:r>
                      <a:r>
                        <a:rPr lang="zh-CN" altLang="en-US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国企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latin typeface="微软雅黑" pitchFamily="34" charset="-122"/>
                          <a:ea typeface="微软雅黑" pitchFamily="34" charset="-122"/>
                        </a:rPr>
                        <a:t>12%</a:t>
                      </a:r>
                      <a:endParaRPr lang="en-US" altLang="zh-CN" sz="1200" b="0" i="0" u="none" strike="noStrike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 u="none" strike="noStrike">
                          <a:latin typeface="微软雅黑" pitchFamily="34" charset="-122"/>
                          <a:ea typeface="微软雅黑" pitchFamily="34" charset="-122"/>
                        </a:rPr>
                        <a:t>1.3 </a:t>
                      </a:r>
                      <a:endParaRPr lang="en-US" altLang="zh-CN" sz="1200" b="0" i="0" u="none" strike="noStrike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49554</a:t>
                      </a:r>
                      <a:endParaRPr lang="en-US" altLang="zh-CN" sz="1200" b="0" i="0" u="none" strike="noStrike" dirty="0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998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高稳定工薪人士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22.2%</a:t>
                      </a:r>
                      <a:endParaRPr lang="en-US" altLang="zh-CN" sz="1200" b="0" i="0" u="none" strike="noStrike" dirty="0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1.0 </a:t>
                      </a:r>
                      <a:endParaRPr lang="en-US" altLang="zh-CN" sz="1200" b="0" i="0" u="none" strike="noStrike" dirty="0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39439</a:t>
                      </a:r>
                      <a:endParaRPr lang="en-US" altLang="zh-CN" sz="1200" b="0" i="0" u="none" strike="noStrike" dirty="0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465129" y="1765947"/>
          <a:ext cx="1722315" cy="3891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315"/>
              </a:tblGrid>
              <a:tr h="625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45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3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33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1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9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9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2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78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780433" y="1777671"/>
          <a:ext cx="1722315" cy="3891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315"/>
              </a:tblGrid>
              <a:tr h="625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45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3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33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1</a:t>
                      </a:r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9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9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2</a:t>
                      </a:r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78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8429850" y="1780601"/>
          <a:ext cx="1722315" cy="3891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315"/>
              </a:tblGrid>
              <a:tr h="625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2</a:t>
                      </a:r>
                      <a:r>
                        <a:rPr lang="en-US" altLang="zh-CN" sz="2800" b="1" i="0" u="none" strike="noStrike" dirty="0">
                          <a:solidFill>
                            <a:srgbClr val="333333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459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8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33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3</a:t>
                      </a:r>
                      <a:r>
                        <a:rPr lang="en-US" altLang="zh-CN" sz="2800" b="1" i="0" u="none" strike="noStrike" dirty="0">
                          <a:solidFill>
                            <a:srgbClr val="333333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9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333333"/>
                          </a:solidFill>
                          <a:latin typeface="宋体"/>
                        </a:rPr>
                        <a:t>6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9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333333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78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333333"/>
                          </a:solidFill>
                          <a:latin typeface="宋体"/>
                        </a:rPr>
                        <a:t>5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4214" name="Picture 6" descr="http://img02.tooopen.com/images/20160621/tooopen_sy_16584873147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39" t="6818" r="4679" b="6467"/>
          <a:stretch>
            <a:fillRect/>
          </a:stretch>
        </p:blipFill>
        <p:spPr bwMode="auto">
          <a:xfrm>
            <a:off x="3560878" y="3169338"/>
            <a:ext cx="509954" cy="569511"/>
          </a:xfrm>
          <a:prstGeom prst="rect">
            <a:avLst/>
          </a:prstGeom>
          <a:noFill/>
        </p:spPr>
      </p:pic>
      <p:pic>
        <p:nvPicPr>
          <p:cNvPr id="20" name="Picture 6" descr="http://img02.tooopen.com/images/20160621/tooopen_sy_16584873147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39" t="6818" r="4679" b="6467"/>
          <a:stretch>
            <a:fillRect/>
          </a:stretch>
        </p:blipFill>
        <p:spPr bwMode="auto">
          <a:xfrm>
            <a:off x="5884978" y="3172268"/>
            <a:ext cx="509954" cy="569511"/>
          </a:xfrm>
          <a:prstGeom prst="rect">
            <a:avLst/>
          </a:prstGeom>
          <a:noFill/>
        </p:spPr>
      </p:pic>
      <p:pic>
        <p:nvPicPr>
          <p:cNvPr id="21" name="Picture 6" descr="http://img02.tooopen.com/images/20160621/tooopen_sy_16584873147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39" t="6818" r="4679" b="6467"/>
          <a:stretch>
            <a:fillRect/>
          </a:stretch>
        </p:blipFill>
        <p:spPr bwMode="auto">
          <a:xfrm>
            <a:off x="8540255" y="2486468"/>
            <a:ext cx="509954" cy="569511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888023" y="6260122"/>
            <a:ext cx="3339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*每个单元格左边是排名，右边是具体指标数值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26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2514" y="1318846"/>
            <a:ext cx="44887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数据质量分析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画像概述与规划</a:t>
            </a: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存量客户细分及重点群体分析</a:t>
            </a: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总体存量客户分析</a:t>
            </a: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26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客群特征分析</a:t>
            </a:r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小微企业主总体概述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92086" y="2414461"/>
            <a:ext cx="2477333" cy="17469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小微企业主</a:t>
            </a:r>
          </a:p>
          <a:p>
            <a:pPr algn="ctr"/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23390 ,9.9%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755830" y="1134208"/>
            <a:ext cx="1412530" cy="808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业务量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755781" y="3001108"/>
            <a:ext cx="1430214" cy="2016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主要特征描述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235819" y="1134208"/>
            <a:ext cx="6023760" cy="8176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客户数</a:t>
            </a:r>
            <a:r>
              <a:rPr lang="en-US" altLang="zh-CN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23390 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，占比</a:t>
            </a:r>
            <a:r>
              <a:rPr lang="en-US" altLang="zh-CN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9.9%</a:t>
            </a:r>
          </a:p>
          <a:p>
            <a:r>
              <a:rPr lang="zh-CN" altLang="en-US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成功贷款单量</a:t>
            </a:r>
            <a:r>
              <a:rPr lang="en-US" altLang="zh-CN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23986 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，占总单量</a:t>
            </a:r>
            <a:r>
              <a:rPr lang="en-US" altLang="zh-CN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9.9%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5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贷款金额</a:t>
            </a:r>
            <a:r>
              <a:rPr lang="en-US" altLang="zh-CN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11.6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亿，占总贷款金额的</a:t>
            </a:r>
            <a:r>
              <a:rPr lang="en-US" altLang="zh-CN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11.8%</a:t>
            </a:r>
            <a:endParaRPr lang="zh-CN" altLang="en-US" sz="15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250472" y="2983523"/>
            <a:ext cx="6056436" cy="2045677"/>
          </a:xfrm>
          <a:prstGeom prst="roundRect">
            <a:avLst>
              <a:gd name="adj" fmla="val 118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小微企业主群体是企业规模比个体户大的企业主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短期资金周转需求为主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，平均期限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12.7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个月，比平均水平少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个月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5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信用情况与全体客户平均水平基本持平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，逾期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M6+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的客户数比例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18%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，总体逾期客户比例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29%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5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行业集中在批发零售，居民服务、修理及其他服务业和制造业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燕尾形 25"/>
          <p:cNvSpPr/>
          <p:nvPr/>
        </p:nvSpPr>
        <p:spPr>
          <a:xfrm>
            <a:off x="3156439" y="2998177"/>
            <a:ext cx="325315" cy="650631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767553" y="2077916"/>
            <a:ext cx="1412530" cy="808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需求满足度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247542" y="2077916"/>
            <a:ext cx="6023760" cy="8176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申请和放款金额差* ：总差额高达</a:t>
            </a:r>
            <a:r>
              <a:rPr lang="en-US" altLang="zh-CN" sz="15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5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亿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，差额中位数高达</a:t>
            </a:r>
            <a:r>
              <a:rPr lang="en-US" altLang="zh-CN" sz="15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6.9</a:t>
            </a:r>
            <a:r>
              <a:rPr lang="zh-CN" altLang="en-US" sz="15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，比全体平均</a:t>
            </a:r>
            <a:r>
              <a:rPr lang="en-US" altLang="zh-CN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5.3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r>
              <a:rPr lang="zh-CN" altLang="en-US" sz="15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en-US" altLang="zh-CN" sz="15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31%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5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需求潜力最大</a:t>
            </a:r>
            <a:endParaRPr lang="zh-CN" altLang="en-US" sz="15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92971" y="6268914"/>
            <a:ext cx="552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*申请金额字段质量有异常，排除了申请金额</a:t>
            </a:r>
            <a:r>
              <a:rPr lang="en-US" altLang="zh-CN" sz="1200" dirty="0" smtClean="0"/>
              <a:t>30</a:t>
            </a:r>
            <a:r>
              <a:rPr lang="zh-CN" altLang="en-US" sz="1200" dirty="0" smtClean="0"/>
              <a:t>万以上的记录，并取了中位数，不取平均值</a:t>
            </a:r>
            <a:endParaRPr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3767504" y="5152298"/>
            <a:ext cx="1430214" cy="911944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客群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策略建议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297364" y="5161090"/>
            <a:ext cx="6056436" cy="888023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该客群主要以短期资金需求为主，且需求潜力大，可考虑设计灵活的短期贷款产品，如随借随还、按日计息的现金贷</a:t>
            </a:r>
            <a:endParaRPr lang="zh-CN" altLang="en-US" sz="14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26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客群特征分析</a:t>
            </a:r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小微企业主：基本信息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88123" y="11078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年龄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709140" y="10843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性别</a:t>
            </a:r>
            <a:endParaRPr lang="zh-CN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220201" y="10873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家庭角色</a:t>
            </a:r>
            <a:endParaRPr lang="zh-CN" altLang="en-US" b="1" dirty="0"/>
          </a:p>
        </p:txBody>
      </p:sp>
      <p:graphicFrame>
        <p:nvGraphicFramePr>
          <p:cNvPr id="7" name="图表 6"/>
          <p:cNvGraphicFramePr/>
          <p:nvPr/>
        </p:nvGraphicFramePr>
        <p:xfrm>
          <a:off x="205740" y="1861039"/>
          <a:ext cx="3733214" cy="3141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4448908" y="1820008"/>
          <a:ext cx="3182815" cy="3226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85238" y="5552266"/>
            <a:ext cx="2049034" cy="523220"/>
          </a:xfrm>
          <a:prstGeom prst="borderCallout1">
            <a:avLst>
              <a:gd name="adj1" fmla="val -16538"/>
              <a:gd name="adj2" fmla="val 50453"/>
              <a:gd name="adj3" fmla="val -65624"/>
              <a:gd name="adj4" fmla="val 50490"/>
            </a:avLst>
          </a:prstGeom>
          <a:noFill/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女性对比整体客户比例，低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个百分点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2439" y="5408004"/>
            <a:ext cx="2334827" cy="738664"/>
          </a:xfrm>
          <a:prstGeom prst="borderCallout1">
            <a:avLst>
              <a:gd name="adj1" fmla="val -7489"/>
              <a:gd name="adj2" fmla="val 50412"/>
              <a:gd name="adj3" fmla="val -34058"/>
              <a:gd name="adj4" fmla="val 50611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岁以下人群的比例，比总体客户的比例低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个百分点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1" name="图表 10"/>
          <p:cNvGraphicFramePr/>
          <p:nvPr/>
        </p:nvGraphicFramePr>
        <p:xfrm>
          <a:off x="8379069" y="1758462"/>
          <a:ext cx="3165231" cy="343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059006" y="5555197"/>
            <a:ext cx="2049034" cy="523220"/>
          </a:xfrm>
          <a:prstGeom prst="borderCallout1">
            <a:avLst>
              <a:gd name="adj1" fmla="val -16538"/>
              <a:gd name="adj2" fmla="val 50453"/>
              <a:gd name="adj3" fmla="val -65624"/>
              <a:gd name="adj4" fmla="val 50490"/>
            </a:avLst>
          </a:prstGeom>
          <a:noFill/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单身的比例比整体低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个百分点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55919" y="6207370"/>
            <a:ext cx="24356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*此指标由客户联系人信息和婚姻状况数据推算而得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xmlns="" val="39826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表 11"/>
          <p:cNvGraphicFramePr/>
          <p:nvPr/>
        </p:nvGraphicFramePr>
        <p:xfrm>
          <a:off x="852508" y="1424526"/>
          <a:ext cx="10076329" cy="4360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客群特征分析</a:t>
            </a:r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小微企业主：行业分布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450720" y="1415561"/>
            <a:ext cx="2620109" cy="283112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形标注 7"/>
          <p:cNvSpPr/>
          <p:nvPr/>
        </p:nvSpPr>
        <p:spPr>
          <a:xfrm>
            <a:off x="4246683" y="1310053"/>
            <a:ext cx="3050931" cy="1072662"/>
          </a:xfrm>
          <a:prstGeom prst="wedgeEllipseCallout">
            <a:avLst>
              <a:gd name="adj1" fmla="val -60925"/>
              <a:gd name="adj2" fmla="val 23393"/>
            </a:avLst>
          </a:prstGeom>
          <a:solidFill>
            <a:srgbClr val="FFC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前三行业的客户数占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76%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，共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18007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人，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批发零售业约占三分之一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8508" y="6216162"/>
            <a:ext cx="6816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*</a:t>
            </a:r>
            <a:r>
              <a:rPr lang="zh-CN" altLang="en-US" sz="1100" b="1" dirty="0" smtClean="0"/>
              <a:t>居民服务、修理和其他服务业 </a:t>
            </a:r>
            <a:r>
              <a:rPr lang="zh-CN" altLang="en-US" sz="1100" dirty="0" smtClean="0"/>
              <a:t>包含：</a:t>
            </a:r>
            <a:r>
              <a:rPr lang="en-US" altLang="zh-CN" sz="1100" dirty="0" smtClean="0"/>
              <a:t>1.</a:t>
            </a:r>
            <a:r>
              <a:rPr lang="zh-CN" altLang="en-US" sz="1100" dirty="0" smtClean="0"/>
              <a:t>居民服务业，</a:t>
            </a:r>
            <a:r>
              <a:rPr lang="en-US" altLang="zh-CN" sz="1100" dirty="0" smtClean="0"/>
              <a:t>2.</a:t>
            </a:r>
            <a:r>
              <a:rPr lang="zh-CN" altLang="en-US" sz="1100" dirty="0" smtClean="0"/>
              <a:t>机动车、电子产品和日用产品修理业，</a:t>
            </a:r>
            <a:r>
              <a:rPr lang="en-US" altLang="zh-CN" sz="1100" dirty="0" smtClean="0"/>
              <a:t>3.</a:t>
            </a:r>
            <a:r>
              <a:rPr lang="zh-CN" altLang="en-US" sz="1100" dirty="0" smtClean="0"/>
              <a:t>其他服务业</a:t>
            </a:r>
            <a:endParaRPr lang="zh-CN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4053254" y="835269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本客群与全体客户行业分布对比图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26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客群特征分析</a:t>
            </a:r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小微企业主：收入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27022" y="13041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平均流水</a:t>
            </a:r>
            <a:endParaRPr lang="en-US" altLang="zh-CN" b="1" dirty="0" smtClean="0"/>
          </a:p>
        </p:txBody>
      </p:sp>
      <p:graphicFrame>
        <p:nvGraphicFramePr>
          <p:cNvPr id="7" name="图表 6"/>
          <p:cNvGraphicFramePr/>
          <p:nvPr/>
        </p:nvGraphicFramePr>
        <p:xfrm>
          <a:off x="816121" y="1867288"/>
          <a:ext cx="4475480" cy="3038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/>
          <p:cNvSpPr/>
          <p:nvPr/>
        </p:nvSpPr>
        <p:spPr>
          <a:xfrm>
            <a:off x="791308" y="5165413"/>
            <a:ext cx="45280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该字段数值偏高，仅做参考</a:t>
            </a:r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平均值：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21.1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万，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最大值：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6000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最小值：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平均值比整体客户的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3.8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万高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4.5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倍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5968" y="13159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总收入</a:t>
            </a:r>
            <a:endParaRPr lang="en-US" altLang="zh-CN" b="1" dirty="0" smtClean="0"/>
          </a:p>
        </p:txBody>
      </p:sp>
      <p:graphicFrame>
        <p:nvGraphicFramePr>
          <p:cNvPr id="10" name="图表 9"/>
          <p:cNvGraphicFramePr/>
          <p:nvPr/>
        </p:nvGraphicFramePr>
        <p:xfrm>
          <a:off x="6370858" y="1849705"/>
          <a:ext cx="4497070" cy="3073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491653" y="5066999"/>
            <a:ext cx="47195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该字段有异常大的数值，仅做参考</a:t>
            </a:r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平均值：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618280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最大值：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5537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最小值：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329</a:t>
            </a:r>
          </a:p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平均值比整体客户的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12.8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万高出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3.9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倍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而低于企业主最低流水要求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万的人数有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1155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个，占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0.5%</a:t>
            </a:r>
          </a:p>
        </p:txBody>
      </p:sp>
    </p:spTree>
    <p:extLst>
      <p:ext uri="{BB962C8B-B14F-4D97-AF65-F5344CB8AC3E}">
        <p14:creationId xmlns:p14="http://schemas.microsoft.com/office/powerpoint/2010/main" xmlns="" val="39826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客群特征分析</a:t>
            </a:r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小微企业主：借款行为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394170" y="3886199"/>
          <a:ext cx="3742593" cy="670205"/>
        </p:xfrm>
        <a:graphic>
          <a:graphicData uri="http://schemas.openxmlformats.org/drawingml/2006/table">
            <a:tbl>
              <a:tblPr/>
              <a:tblGrid>
                <a:gridCol w="1247531"/>
                <a:gridCol w="1247531"/>
                <a:gridCol w="1247531"/>
              </a:tblGrid>
              <a:tr h="2704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平均值</a:t>
                      </a:r>
                      <a:endParaRPr lang="zh-CN" altLang="en-US" sz="1200" b="1" i="0" u="none" strike="noStrike" dirty="0">
                        <a:solidFill>
                          <a:srgbClr val="333333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最小值</a:t>
                      </a:r>
                      <a:endParaRPr lang="zh-CN" altLang="en-US" sz="1200" b="1" i="0" u="none" strike="noStrike" dirty="0">
                        <a:solidFill>
                          <a:srgbClr val="333333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最大</a:t>
                      </a:r>
                      <a:r>
                        <a:rPr lang="zh-CN" altLang="en-US" sz="1200" b="1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997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4.85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  <a:endParaRPr lang="en-US" altLang="zh-CN" sz="1600" b="0" i="0" u="none" strike="noStrike" dirty="0">
                        <a:solidFill>
                          <a:srgbClr val="333333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  <a:endParaRPr lang="en-US" altLang="zh-CN" sz="1600" b="0" i="0" u="none" strike="noStrike" dirty="0">
                        <a:solidFill>
                          <a:srgbClr val="333333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线形标注 2 8"/>
          <p:cNvSpPr/>
          <p:nvPr/>
        </p:nvSpPr>
        <p:spPr>
          <a:xfrm>
            <a:off x="6866192" y="3392597"/>
            <a:ext cx="3387705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9787"/>
              <a:gd name="adj6" fmla="val -56828"/>
            </a:avLst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比全体客户的贷款金额平均值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40413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高出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19.7%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0899" y="337504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贷款金额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59172" y="990256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贷款次数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线形标注 2 13"/>
          <p:cNvSpPr/>
          <p:nvPr/>
        </p:nvSpPr>
        <p:spPr>
          <a:xfrm>
            <a:off x="6886881" y="1948590"/>
            <a:ext cx="3387705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9787"/>
              <a:gd name="adj6" fmla="val -56828"/>
            </a:avLst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比全体客户的贷款次数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次及以上的比例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5.1%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高出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个百分点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23829" y="5092471"/>
            <a:ext cx="31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平均贷款期限为：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12.7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线形标注 2 15"/>
          <p:cNvSpPr/>
          <p:nvPr/>
        </p:nvSpPr>
        <p:spPr>
          <a:xfrm>
            <a:off x="6860330" y="4951767"/>
            <a:ext cx="3387705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9787"/>
              <a:gd name="adj6" fmla="val -56828"/>
            </a:avLst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比整体客户的平均期限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18.8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个月少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7" name="图表 16"/>
          <p:cNvGraphicFramePr/>
          <p:nvPr/>
        </p:nvGraphicFramePr>
        <p:xfrm>
          <a:off x="1815611" y="1468314"/>
          <a:ext cx="3090496" cy="1885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39826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客群特征分析</a:t>
            </a:r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小微企业主：产品持有情况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592385" y="1229621"/>
          <a:ext cx="7261470" cy="4368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245"/>
                <a:gridCol w="1210245"/>
                <a:gridCol w="1210245"/>
                <a:gridCol w="1210245"/>
                <a:gridCol w="1210245"/>
                <a:gridCol w="1210245"/>
              </a:tblGrid>
              <a:tr h="2299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 smtClean="0"/>
                        <a:t>产品名称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u="none" strike="noStrike" dirty="0" smtClean="0"/>
                        <a:t>平均贷款金额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u="none" strike="noStrike" dirty="0" smtClean="0"/>
                        <a:t>最小贷款金额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u="none" strike="noStrike" dirty="0" smtClean="0"/>
                        <a:t>最大贷款金额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u="none" strike="noStrike" dirty="0" smtClean="0"/>
                        <a:t>平均贷款期限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u="none" strike="noStrike" dirty="0" smtClean="0"/>
                        <a:t>单量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2299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/>
                        <a:t>生意贷</a:t>
                      </a:r>
                      <a:endParaRPr lang="zh-CN" altLang="en-US" sz="1400" b="1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47695 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10000</a:t>
                      </a:r>
                      <a:endParaRPr lang="en-US" altLang="zh-CN" sz="14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300000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12.3 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/>
                        <a:t>16625</a:t>
                      </a:r>
                      <a:endParaRPr lang="en-US" altLang="zh-CN" sz="12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299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/>
                        <a:t>按揭贷</a:t>
                      </a:r>
                      <a:endParaRPr lang="zh-CN" altLang="en-US" sz="1400" b="1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52047 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20000</a:t>
                      </a:r>
                      <a:endParaRPr lang="en-US" altLang="zh-CN" sz="14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150000</a:t>
                      </a:r>
                      <a:endParaRPr lang="en-US" altLang="zh-CN" sz="14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14.8 </a:t>
                      </a:r>
                      <a:endParaRPr lang="en-US" altLang="zh-CN" sz="14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/>
                        <a:t>1519</a:t>
                      </a:r>
                      <a:endParaRPr lang="en-US" altLang="zh-CN" sz="12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299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/>
                        <a:t>生意贷（业主）</a:t>
                      </a:r>
                      <a:endParaRPr lang="zh-CN" altLang="en-US" sz="1400" b="1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49967 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20000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300000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13.1 </a:t>
                      </a:r>
                      <a:endParaRPr lang="en-US" altLang="zh-CN" sz="14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/>
                        <a:t>1345</a:t>
                      </a:r>
                      <a:endParaRPr lang="en-US" altLang="zh-CN" sz="12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299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/>
                        <a:t>保单贷</a:t>
                      </a:r>
                      <a:endParaRPr lang="zh-CN" altLang="en-US" sz="1400" b="1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39493 </a:t>
                      </a:r>
                      <a:endParaRPr lang="en-US" altLang="zh-CN" sz="14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10000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120000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13.8 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/>
                        <a:t>1115</a:t>
                      </a:r>
                      <a:endParaRPr lang="en-US" altLang="zh-CN" sz="12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299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/>
                        <a:t>业主贷</a:t>
                      </a:r>
                      <a:endParaRPr lang="zh-CN" altLang="en-US" sz="1400" b="1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45393 </a:t>
                      </a:r>
                      <a:endParaRPr lang="en-US" altLang="zh-CN" sz="14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20000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150000</a:t>
                      </a:r>
                      <a:endParaRPr lang="en-US" altLang="zh-CN" sz="14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14.9 </a:t>
                      </a:r>
                      <a:endParaRPr lang="en-US" altLang="zh-CN" sz="14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/>
                        <a:t>968</a:t>
                      </a:r>
                      <a:endParaRPr lang="en-US" altLang="zh-CN" sz="12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299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/>
                        <a:t>惠商贷</a:t>
                      </a:r>
                      <a:endParaRPr lang="zh-CN" altLang="en-US" sz="1400" b="1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42989 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10000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100000</a:t>
                      </a:r>
                      <a:endParaRPr lang="en-US" altLang="zh-CN" sz="14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12.5 </a:t>
                      </a:r>
                      <a:endParaRPr lang="en-US" altLang="zh-CN" sz="14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/>
                        <a:t>281</a:t>
                      </a:r>
                      <a:endParaRPr lang="en-US" altLang="zh-CN" sz="12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2299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/>
                        <a:t>网商贷</a:t>
                      </a:r>
                      <a:endParaRPr lang="zh-CN" altLang="en-US" sz="1400" b="1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48712 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30000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120000</a:t>
                      </a:r>
                      <a:endParaRPr lang="en-US" altLang="zh-CN" sz="14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12.1 </a:t>
                      </a:r>
                      <a:endParaRPr lang="en-US" altLang="zh-CN" sz="14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/>
                        <a:t>132</a:t>
                      </a:r>
                      <a:endParaRPr lang="en-US" altLang="zh-CN" sz="12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2299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/>
                        <a:t>车主贷</a:t>
                      </a:r>
                      <a:endParaRPr lang="zh-CN" altLang="en-US" sz="1400" b="1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39219 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20000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70000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13.2 </a:t>
                      </a:r>
                      <a:endParaRPr lang="en-US" altLang="zh-CN" sz="14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/>
                        <a:t>128</a:t>
                      </a:r>
                      <a:endParaRPr lang="en-US" altLang="zh-CN" sz="12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2299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/>
                        <a:t>农经贷</a:t>
                      </a:r>
                      <a:endParaRPr lang="zh-CN" altLang="en-US" sz="1400" b="1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52233 </a:t>
                      </a:r>
                      <a:endParaRPr lang="en-US" altLang="zh-CN" sz="14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30000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200000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12.6 </a:t>
                      </a:r>
                      <a:endParaRPr lang="en-US" altLang="zh-CN" sz="14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/>
                        <a:t>103</a:t>
                      </a:r>
                      <a:endParaRPr lang="en-US" altLang="zh-CN" sz="12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2299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/>
                        <a:t>工薪贷</a:t>
                      </a:r>
                      <a:endParaRPr lang="zh-CN" altLang="en-US" sz="1400" b="1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41081 </a:t>
                      </a:r>
                      <a:endParaRPr lang="en-US" altLang="zh-CN" sz="14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20000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100000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16.9 </a:t>
                      </a:r>
                      <a:endParaRPr lang="en-US" altLang="zh-CN" sz="14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/>
                        <a:t>74</a:t>
                      </a:r>
                      <a:endParaRPr lang="en-US" altLang="zh-CN" sz="12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2299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/>
                        <a:t>惠农贷</a:t>
                      </a:r>
                      <a:endParaRPr lang="zh-CN" altLang="en-US" sz="1400" b="1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30455 </a:t>
                      </a:r>
                      <a:endParaRPr lang="en-US" altLang="zh-CN" sz="14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20000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80000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12.8 </a:t>
                      </a:r>
                      <a:endParaRPr lang="en-US" altLang="zh-CN" sz="14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/>
                        <a:t>22</a:t>
                      </a:r>
                      <a:endParaRPr lang="en-US" altLang="zh-CN" sz="12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2299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/>
                        <a:t>工薪贷（业主）</a:t>
                      </a:r>
                      <a:endParaRPr lang="zh-CN" altLang="en-US" sz="1400" b="1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45789 </a:t>
                      </a:r>
                      <a:endParaRPr lang="en-US" altLang="zh-CN" sz="14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30000</a:t>
                      </a:r>
                      <a:endParaRPr lang="en-US" altLang="zh-CN" sz="14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80000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18.3 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/>
                        <a:t>19</a:t>
                      </a:r>
                      <a:endParaRPr lang="en-US" altLang="zh-CN" sz="12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2299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/>
                        <a:t>农商贷</a:t>
                      </a:r>
                      <a:r>
                        <a:rPr lang="en-US" sz="1400" b="1" u="none" strike="noStrike" dirty="0"/>
                        <a:t>A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96667 </a:t>
                      </a:r>
                      <a:endParaRPr lang="en-US" altLang="zh-CN" sz="14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40000</a:t>
                      </a:r>
                      <a:endParaRPr lang="en-US" altLang="zh-CN" sz="14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150000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12.0 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/>
                        <a:t>3</a:t>
                      </a:r>
                      <a:endParaRPr lang="en-US" altLang="zh-CN" sz="12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2299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/>
                        <a:t>精英贷</a:t>
                      </a:r>
                      <a:endParaRPr lang="zh-CN" altLang="en-US" sz="1400" b="1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50000 </a:t>
                      </a:r>
                      <a:endParaRPr lang="en-US" altLang="zh-CN" sz="14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40000</a:t>
                      </a:r>
                      <a:endParaRPr lang="en-US" altLang="zh-CN" sz="14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70000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24.0 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/>
                        <a:t>3</a:t>
                      </a:r>
                      <a:endParaRPr lang="en-US" altLang="zh-CN" sz="12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2299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/>
                        <a:t>消费贷</a:t>
                      </a:r>
                      <a:endParaRPr lang="zh-CN" altLang="en-US" sz="1400" b="1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50000 </a:t>
                      </a:r>
                      <a:endParaRPr lang="en-US" altLang="zh-CN" sz="14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20000</a:t>
                      </a:r>
                      <a:endParaRPr lang="en-US" altLang="zh-CN" sz="14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80000</a:t>
                      </a:r>
                      <a:endParaRPr lang="en-US" altLang="zh-CN" sz="14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21.0 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/>
                        <a:t>2</a:t>
                      </a:r>
                      <a:endParaRPr lang="en-US" altLang="zh-CN" sz="12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2299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/>
                        <a:t>再贷</a:t>
                      </a:r>
                      <a:endParaRPr lang="zh-CN" altLang="en-US" sz="1400" b="1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60400 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20000</a:t>
                      </a:r>
                      <a:endParaRPr lang="en-US" altLang="zh-CN" sz="14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200000</a:t>
                      </a:r>
                      <a:endParaRPr lang="en-US" altLang="zh-CN" sz="14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12.5 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/>
                        <a:t>1546</a:t>
                      </a:r>
                      <a:endParaRPr lang="en-US" altLang="zh-CN" sz="12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2299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/>
                        <a:t>续贷</a:t>
                      </a:r>
                      <a:endParaRPr lang="zh-CN" altLang="en-US" sz="1400" b="1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59167 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30000</a:t>
                      </a:r>
                      <a:endParaRPr lang="en-US" altLang="zh-CN" sz="14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100000</a:t>
                      </a:r>
                      <a:endParaRPr lang="en-US" altLang="zh-CN" sz="14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12.4 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/>
                        <a:t>78</a:t>
                      </a:r>
                      <a:endParaRPr lang="en-US" altLang="zh-CN" sz="12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2299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/>
                        <a:t>追加贷</a:t>
                      </a:r>
                      <a:endParaRPr lang="zh-CN" altLang="en-US" sz="1400" b="1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50343 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18000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150000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/>
                        <a:t>16.6 </a:t>
                      </a:r>
                      <a:endParaRPr lang="en-US" altLang="zh-CN" sz="14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/>
                        <a:t>67</a:t>
                      </a:r>
                      <a:endParaRPr lang="en-US" altLang="zh-CN" sz="12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7" name="右大括号 6"/>
          <p:cNvSpPr/>
          <p:nvPr/>
        </p:nvSpPr>
        <p:spPr>
          <a:xfrm>
            <a:off x="8915401" y="1477108"/>
            <a:ext cx="175846" cy="10990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0" y="186396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占</a:t>
            </a:r>
            <a:r>
              <a:rPr lang="en-US" altLang="zh-CN" dirty="0" smtClean="0"/>
              <a:t>90%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826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客群特征分析</a:t>
            </a:r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小微企业主：征信及逾期情况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9"/>
          <p:cNvSpPr txBox="1"/>
          <p:nvPr/>
        </p:nvSpPr>
        <p:spPr>
          <a:xfrm>
            <a:off x="5417125" y="1344699"/>
            <a:ext cx="2334827" cy="523220"/>
          </a:xfrm>
          <a:prstGeom prst="borderCallout1">
            <a:avLst>
              <a:gd name="adj1" fmla="val 104942"/>
              <a:gd name="adj2" fmla="val 78655"/>
              <a:gd name="adj3" fmla="val 173673"/>
              <a:gd name="adj4" fmla="val 100161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M6+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的比例与全体贷款客户的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18.7%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基本一致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9"/>
          <p:cNvSpPr txBox="1"/>
          <p:nvPr/>
        </p:nvSpPr>
        <p:spPr>
          <a:xfrm>
            <a:off x="8048957" y="5093152"/>
            <a:ext cx="2334827" cy="738664"/>
          </a:xfrm>
          <a:prstGeom prst="borderCallout1">
            <a:avLst>
              <a:gd name="adj1" fmla="val -8137"/>
              <a:gd name="adj2" fmla="val 31960"/>
              <a:gd name="adj3" fmla="val -133424"/>
              <a:gd name="adj4" fmla="val 31624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逾期客户的比例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29%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比全体贷款客户的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28%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个百分点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08031" y="12485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有无征信</a:t>
            </a:r>
            <a:endParaRPr lang="zh-CN" altLang="en-US" b="1" dirty="0"/>
          </a:p>
        </p:txBody>
      </p:sp>
      <p:sp>
        <p:nvSpPr>
          <p:cNvPr id="22" name="TextBox 9"/>
          <p:cNvSpPr txBox="1"/>
          <p:nvPr/>
        </p:nvSpPr>
        <p:spPr>
          <a:xfrm>
            <a:off x="1923649" y="5034538"/>
            <a:ext cx="2334827" cy="523220"/>
          </a:xfrm>
          <a:prstGeom prst="borderCallout1">
            <a:avLst>
              <a:gd name="adj1" fmla="val -3375"/>
              <a:gd name="adj2" fmla="val 51918"/>
              <a:gd name="adj3" fmla="val -41420"/>
              <a:gd name="adj4" fmla="val 51583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与整体客户的无有征信占比基本一致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1" name="图表 10"/>
          <p:cNvGraphicFramePr/>
          <p:nvPr/>
        </p:nvGraphicFramePr>
        <p:xfrm>
          <a:off x="884457" y="1640595"/>
          <a:ext cx="4584358" cy="3186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/>
          <p:cNvGraphicFramePr/>
          <p:nvPr/>
        </p:nvGraphicFramePr>
        <p:xfrm>
          <a:off x="6211227" y="1125415"/>
          <a:ext cx="5377035" cy="3631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xmlns="" val="39826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客群特征分析</a:t>
            </a:r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职场精英群体总体概述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764623" y="968950"/>
            <a:ext cx="1412530" cy="974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业务量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764574" y="2860429"/>
            <a:ext cx="1430214" cy="2124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主要特征描述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244611" y="967154"/>
            <a:ext cx="6303595" cy="9847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客户数</a:t>
            </a:r>
            <a:r>
              <a:rPr lang="en-US" altLang="zh-CN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3158 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，占比</a:t>
            </a:r>
            <a:r>
              <a:rPr lang="en-US" altLang="zh-CN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1.3%</a:t>
            </a:r>
          </a:p>
          <a:p>
            <a:r>
              <a:rPr lang="zh-CN" altLang="en-US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成功贷款单量</a:t>
            </a:r>
            <a:r>
              <a:rPr lang="en-US" altLang="zh-CN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334 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，占总单量</a:t>
            </a:r>
            <a:r>
              <a:rPr lang="en-US" altLang="zh-CN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1.4%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5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贷款金额</a:t>
            </a:r>
            <a:r>
              <a:rPr lang="en-US" altLang="zh-CN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2. 56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亿，占总贷款金额的</a:t>
            </a:r>
            <a:r>
              <a:rPr lang="en-US" altLang="zh-CN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2.61%</a:t>
            </a:r>
            <a:endParaRPr lang="zh-CN" altLang="en-US" sz="15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259265" y="2842845"/>
            <a:ext cx="6337789" cy="2159978"/>
          </a:xfrm>
          <a:prstGeom prst="roundRect">
            <a:avLst>
              <a:gd name="adj" fmla="val 1154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群体属于工薪阶层中的精英，属于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收入和学历双高的优质工薪客户</a:t>
            </a:r>
            <a:endParaRPr lang="en-US" altLang="zh-CN" sz="1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学历本科以上，收入月平均流水大于全体中位数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7400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贷款金额高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，平均为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7.6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万，是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全体客户的贷款金额平均值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4.04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万的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1.9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倍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贷款期限最长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，平均期限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28.2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个月，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比整体客户的平均期限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18.8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个月高出近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个月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信用最好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M6+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比例仅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7.1%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，比全体贷款客户的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17.7%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低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10.6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个百分点</a:t>
            </a:r>
          </a:p>
        </p:txBody>
      </p:sp>
      <p:sp>
        <p:nvSpPr>
          <p:cNvPr id="26" name="燕尾形 25"/>
          <p:cNvSpPr/>
          <p:nvPr/>
        </p:nvSpPr>
        <p:spPr>
          <a:xfrm>
            <a:off x="3156439" y="2998177"/>
            <a:ext cx="325315" cy="650631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776346" y="2077916"/>
            <a:ext cx="1412530" cy="658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需求满足度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256334" y="2077917"/>
            <a:ext cx="6303595" cy="6652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申请和放款金额差* ：总差额达</a:t>
            </a:r>
            <a:r>
              <a:rPr lang="en-US" altLang="zh-CN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2.2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亿，中位数为</a:t>
            </a:r>
            <a:r>
              <a:rPr lang="en-US" altLang="zh-CN" sz="15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.9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万，比整体客户高</a:t>
            </a:r>
            <a:r>
              <a:rPr lang="en-US" altLang="zh-CN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11%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，接近个体户群体</a:t>
            </a:r>
            <a:endParaRPr lang="zh-CN" altLang="en-US" sz="15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64862" y="2699483"/>
            <a:ext cx="2435034" cy="1146762"/>
          </a:xfrm>
          <a:prstGeom prst="ellipse">
            <a:avLst/>
          </a:prstGeom>
          <a:solidFill>
            <a:schemeClr val="accent2">
              <a:lumMod val="60000"/>
              <a:lumOff val="4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职场精英</a:t>
            </a:r>
          </a:p>
          <a:p>
            <a:pPr algn="ctr"/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3158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1.3%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10552" y="6286498"/>
            <a:ext cx="626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*申请金额字段质量有异常大的数值，排除了申请金额</a:t>
            </a:r>
            <a:r>
              <a:rPr lang="en-US" altLang="zh-CN" sz="1200" dirty="0" smtClean="0"/>
              <a:t>30</a:t>
            </a:r>
            <a:r>
              <a:rPr lang="zh-CN" altLang="en-US" sz="1200" dirty="0" smtClean="0"/>
              <a:t>万以上的异常记录，并取了中位数，不取平均值</a:t>
            </a:r>
            <a:endParaRPr lang="zh-CN" alt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3776296" y="5071501"/>
            <a:ext cx="1430214" cy="1179827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客群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策略建议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306156" y="5081952"/>
            <a:ext cx="6299690" cy="1160584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该客群属于收入和学历双高的工薪阶层精英人士，贷款金额高且需求潜力大，更可贵的是信用在所有客群中最好，应该作为重点客户进行维护</a:t>
            </a:r>
            <a:endParaRPr lang="en-US" altLang="zh-CN" sz="14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建议适当降价，缩短产品期限，让利给客户，争取二次营销</a:t>
            </a:r>
            <a:endParaRPr lang="zh-CN" altLang="en-US" sz="14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244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客群特征分析</a:t>
            </a:r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职场精英群体：基本信息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49670" y="11224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年龄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735516" y="11224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性别</a:t>
            </a:r>
            <a:endParaRPr lang="zh-CN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545511" y="11224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家庭角色</a:t>
            </a:r>
            <a:endParaRPr lang="zh-CN" altLang="en-US" b="1" dirty="0"/>
          </a:p>
        </p:txBody>
      </p:sp>
      <p:sp>
        <p:nvSpPr>
          <p:cNvPr id="8" name="TextBox 9"/>
          <p:cNvSpPr txBox="1"/>
          <p:nvPr/>
        </p:nvSpPr>
        <p:spPr>
          <a:xfrm>
            <a:off x="947703" y="5315890"/>
            <a:ext cx="2334827" cy="954107"/>
          </a:xfrm>
          <a:prstGeom prst="borderCallout1">
            <a:avLst>
              <a:gd name="adj1" fmla="val -9117"/>
              <a:gd name="adj2" fmla="val 49282"/>
              <a:gd name="adj3" fmla="val -65436"/>
              <a:gd name="adj4" fmla="val 49324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年龄较大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，与整体客户比，在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岁以下的比例少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个百分点，相应在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岁以上多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个百分点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3801208" y="1899138"/>
          <a:ext cx="4572000" cy="331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77511" y="5424329"/>
            <a:ext cx="2469574" cy="523220"/>
          </a:xfrm>
          <a:prstGeom prst="borderCallout1">
            <a:avLst>
              <a:gd name="adj1" fmla="val -9117"/>
              <a:gd name="adj2" fmla="val 49282"/>
              <a:gd name="adj3" fmla="val -65436"/>
              <a:gd name="adj4" fmla="val 49324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与整体客户的性别分布基本一致，女性比例低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个百分点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24903" y="5436052"/>
            <a:ext cx="2334827" cy="307777"/>
          </a:xfrm>
          <a:prstGeom prst="borderCallout1">
            <a:avLst>
              <a:gd name="adj1" fmla="val -9117"/>
              <a:gd name="adj2" fmla="val 49282"/>
              <a:gd name="adj3" fmla="val -65436"/>
              <a:gd name="adj4" fmla="val 49324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与整体客户的分布基本一致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5" name="图表 14"/>
          <p:cNvGraphicFramePr/>
          <p:nvPr/>
        </p:nvGraphicFramePr>
        <p:xfrm>
          <a:off x="304506" y="1802423"/>
          <a:ext cx="3819085" cy="3332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图表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549257084"/>
              </p:ext>
            </p:extLst>
          </p:nvPr>
        </p:nvGraphicFramePr>
        <p:xfrm>
          <a:off x="3650468" y="1925425"/>
          <a:ext cx="4938075" cy="3165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4" name="图表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725557909"/>
              </p:ext>
            </p:extLst>
          </p:nvPr>
        </p:nvGraphicFramePr>
        <p:xfrm>
          <a:off x="7816390" y="1820562"/>
          <a:ext cx="4647459" cy="3237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图表 15"/>
          <p:cNvGraphicFramePr/>
          <p:nvPr/>
        </p:nvGraphicFramePr>
        <p:xfrm>
          <a:off x="0" y="1626576"/>
          <a:ext cx="4607169" cy="3367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055919" y="6207370"/>
            <a:ext cx="24356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*此指标由客户联系人信息和婚姻状况数据推算而得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xmlns="" val="193187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/>
        </p:nvGraphicFramePr>
        <p:xfrm>
          <a:off x="1058007" y="1776046"/>
          <a:ext cx="10073054" cy="4290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客群特征分析</a:t>
            </a:r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职场精英群体：行业分布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804746" y="1681136"/>
            <a:ext cx="3894992" cy="266224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21272" y="1487456"/>
            <a:ext cx="339383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这四个行业都是机关事业单位或传统国企行业，是与总体客群明显差别的地方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3254" y="835269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本客群与全体客户行业分布对比图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8508" y="6216162"/>
            <a:ext cx="6816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*</a:t>
            </a:r>
            <a:r>
              <a:rPr lang="zh-CN" altLang="en-US" sz="1100" b="1" dirty="0" smtClean="0"/>
              <a:t>居民服务、修理和其他服务业 </a:t>
            </a:r>
            <a:r>
              <a:rPr lang="zh-CN" altLang="en-US" sz="1100" dirty="0" smtClean="0"/>
              <a:t>包含：</a:t>
            </a:r>
            <a:r>
              <a:rPr lang="en-US" altLang="zh-CN" sz="1100" dirty="0" smtClean="0"/>
              <a:t>1.</a:t>
            </a:r>
            <a:r>
              <a:rPr lang="zh-CN" altLang="en-US" sz="1100" dirty="0" smtClean="0"/>
              <a:t>居民服务业，</a:t>
            </a:r>
            <a:r>
              <a:rPr lang="en-US" altLang="zh-CN" sz="1100" dirty="0" smtClean="0"/>
              <a:t>2.</a:t>
            </a:r>
            <a:r>
              <a:rPr lang="zh-CN" altLang="en-US" sz="1100" dirty="0" smtClean="0"/>
              <a:t>机动车、电子产品和日用产品修理业，</a:t>
            </a:r>
            <a:r>
              <a:rPr lang="en-US" altLang="zh-CN" sz="1100" dirty="0" smtClean="0"/>
              <a:t>3.</a:t>
            </a:r>
            <a:r>
              <a:rPr lang="zh-CN" altLang="en-US" sz="1100" dirty="0" smtClean="0"/>
              <a:t>其他服务业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328988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放款客户的数据质量检查</a:t>
            </a:r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764930" y="1001016"/>
          <a:ext cx="9873762" cy="3430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19"/>
                <a:gridCol w="2217425"/>
                <a:gridCol w="2041453"/>
                <a:gridCol w="2327536"/>
                <a:gridCol w="1711729"/>
              </a:tblGrid>
              <a:tr h="46435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数据分类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缺失值过多字段数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数据溢出字段数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数值不规整字段数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总计</a:t>
                      </a:r>
                    </a:p>
                  </a:txBody>
                  <a:tcPr/>
                </a:tc>
              </a:tr>
              <a:tr h="423708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基本信息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2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5</a:t>
                      </a:r>
                    </a:p>
                  </a:txBody>
                  <a:tcPr marL="7620" marR="7620" marT="7620" marB="0"/>
                </a:tc>
              </a:tr>
              <a:tr h="423708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联系人信息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7620" marR="7620" marT="7620" marB="0"/>
                </a:tc>
              </a:tr>
              <a:tr h="423708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收入相关信息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11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11</a:t>
                      </a:r>
                    </a:p>
                  </a:txBody>
                  <a:tcPr marL="7620" marR="7620" marT="7620" marB="0"/>
                </a:tc>
              </a:tr>
              <a:tr h="423708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信用信息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25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25</a:t>
                      </a:r>
                    </a:p>
                  </a:txBody>
                  <a:tcPr marL="7620" marR="7620" marT="7620" marB="0"/>
                </a:tc>
              </a:tr>
              <a:tr h="423708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业务行为信息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4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5</a:t>
                      </a:r>
                    </a:p>
                  </a:txBody>
                  <a:tcPr marL="7620" marR="7620" marT="7620" marB="0"/>
                </a:tc>
              </a:tr>
              <a:tr h="423708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房车信息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15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15</a:t>
                      </a:r>
                    </a:p>
                  </a:txBody>
                  <a:tcPr marL="7620" marR="7620" marT="7620" marB="0"/>
                </a:tc>
              </a:tr>
              <a:tr h="423708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总计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3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59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63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901961" y="6154611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详细数据质量情况请看此文件：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6486" y="4702678"/>
            <a:ext cx="96872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范围：成功放款客户，且每个表抽查了放款客户的关键字段的数据质量，详见以下附件。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涉及的数据表有：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申请信息表 信用资料表、 电话调查表、 实地调查表 、配偶信息表 、申请者住宅信息表 、申请单位信息表、房产信息表、客户申请信息表、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申请者车辆信息表、申请人联系人信息表、资金流水表、合同信息表、申请状态流程信息表、审核表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9445870" y="5731360"/>
          <a:ext cx="914400" cy="792163"/>
        </p:xfrm>
        <a:graphic>
          <a:graphicData uri="http://schemas.openxmlformats.org/presentationml/2006/ole">
            <p:oleObj spid="_x0000_s1031" name="工作表" showAsIcon="1" r:id="rId4" imgW="914400" imgH="792360" progId="Excel.Shee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826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客群特征分析</a:t>
            </a:r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职场精英群体：收入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8662" y="4923391"/>
            <a:ext cx="37144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92%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的人都在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6500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以上</a:t>
            </a:r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但该字段数值偏高，仅做参考</a:t>
            </a:r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平均值：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2.3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万，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最大值：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81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最小值：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541</a:t>
            </a:r>
          </a:p>
        </p:txBody>
      </p:sp>
      <p:sp>
        <p:nvSpPr>
          <p:cNvPr id="8" name="矩形 7"/>
          <p:cNvSpPr/>
          <p:nvPr/>
        </p:nvSpPr>
        <p:spPr>
          <a:xfrm>
            <a:off x="2632863" y="101988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+mn-ea"/>
              </a:rPr>
              <a:t>总收入</a:t>
            </a:r>
            <a:endParaRPr lang="en-US" altLang="zh-CN" b="1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9676" y="4917529"/>
            <a:ext cx="40847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都在整体客户中位数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7400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以上</a:t>
            </a:r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但该字段有异常大的数值：</a:t>
            </a:r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平均值：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2.4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万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最大值：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272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万 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最小值：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7400</a:t>
            </a:r>
          </a:p>
        </p:txBody>
      </p:sp>
      <p:sp>
        <p:nvSpPr>
          <p:cNvPr id="11" name="矩形 10"/>
          <p:cNvSpPr/>
          <p:nvPr/>
        </p:nvSpPr>
        <p:spPr>
          <a:xfrm>
            <a:off x="8843163" y="1049188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+mn-ea"/>
              </a:rPr>
              <a:t>月均流水</a:t>
            </a:r>
            <a:endParaRPr lang="en-US" altLang="zh-CN" b="1" dirty="0" smtClean="0">
              <a:latin typeface="+mn-ea"/>
            </a:endParaRPr>
          </a:p>
        </p:txBody>
      </p:sp>
      <p:graphicFrame>
        <p:nvGraphicFramePr>
          <p:cNvPr id="13" name="图表 12"/>
          <p:cNvGraphicFramePr/>
          <p:nvPr/>
        </p:nvGraphicFramePr>
        <p:xfrm>
          <a:off x="6972301" y="1696915"/>
          <a:ext cx="5055576" cy="3288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502082229"/>
              </p:ext>
            </p:extLst>
          </p:nvPr>
        </p:nvGraphicFramePr>
        <p:xfrm>
          <a:off x="263352" y="1627095"/>
          <a:ext cx="5700843" cy="3290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104273506"/>
              </p:ext>
            </p:extLst>
          </p:nvPr>
        </p:nvGraphicFramePr>
        <p:xfrm>
          <a:off x="6960974" y="1719648"/>
          <a:ext cx="4946821" cy="3090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图表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142543972"/>
              </p:ext>
            </p:extLst>
          </p:nvPr>
        </p:nvGraphicFramePr>
        <p:xfrm>
          <a:off x="152700" y="1611655"/>
          <a:ext cx="5572598" cy="3454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03893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833618525"/>
              </p:ext>
            </p:extLst>
          </p:nvPr>
        </p:nvGraphicFramePr>
        <p:xfrm>
          <a:off x="636493" y="1244082"/>
          <a:ext cx="4966448" cy="2536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客群特征分析</a:t>
            </a:r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职场精英：借款行为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89005735"/>
              </p:ext>
            </p:extLst>
          </p:nvPr>
        </p:nvGraphicFramePr>
        <p:xfrm>
          <a:off x="6149788" y="1586902"/>
          <a:ext cx="5047812" cy="712972"/>
        </p:xfrm>
        <a:graphic>
          <a:graphicData uri="http://schemas.openxmlformats.org/drawingml/2006/table">
            <a:tbl>
              <a:tblPr/>
              <a:tblGrid>
                <a:gridCol w="1261953"/>
                <a:gridCol w="1261953"/>
                <a:gridCol w="1261953"/>
                <a:gridCol w="1261953"/>
              </a:tblGrid>
              <a:tr h="2877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贷款金额平均值</a:t>
                      </a:r>
                      <a:endParaRPr lang="zh-CN" altLang="en-US" sz="1200" b="1" i="0" u="none" strike="noStrike" dirty="0">
                        <a:solidFill>
                          <a:srgbClr val="333333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贷款金额最小值</a:t>
                      </a:r>
                      <a:endParaRPr lang="zh-CN" altLang="en-US" sz="1200" b="1" i="0" u="none" strike="noStrike" dirty="0">
                        <a:solidFill>
                          <a:srgbClr val="333333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贷款金额最大</a:t>
                      </a:r>
                      <a:r>
                        <a:rPr lang="zh-CN" altLang="en-US" sz="1200" b="1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 smtClean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平均贷款期限</a:t>
                      </a:r>
                      <a:endParaRPr lang="zh-CN" altLang="en-US" sz="1200" b="1" i="0" u="none" strike="noStrike" dirty="0">
                        <a:solidFill>
                          <a:srgbClr val="333333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25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/>
                        <a:t>76498</a:t>
                      </a:r>
                      <a:endParaRPr lang="en-US" altLang="zh-CN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333333"/>
                          </a:solidFill>
                          <a:latin typeface="Arial"/>
                        </a:rPr>
                        <a:t>12000</a:t>
                      </a:r>
                      <a:endParaRPr lang="en-US" altLang="zh-CN" sz="16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333333"/>
                          </a:solidFill>
                          <a:latin typeface="Arial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333333"/>
                          </a:solidFill>
                          <a:latin typeface="Arial"/>
                        </a:rPr>
                        <a:t>28.2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333333"/>
                          </a:solidFill>
                          <a:latin typeface="Arial"/>
                        </a:rPr>
                        <a:t>个月</a:t>
                      </a:r>
                      <a:endParaRPr lang="en-US" altLang="zh-CN" sz="16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线形标注 2 8"/>
          <p:cNvSpPr/>
          <p:nvPr/>
        </p:nvSpPr>
        <p:spPr>
          <a:xfrm>
            <a:off x="5984024" y="2850066"/>
            <a:ext cx="2801551" cy="523220"/>
          </a:xfrm>
          <a:prstGeom prst="borderCallout2">
            <a:avLst>
              <a:gd name="adj1" fmla="val -9817"/>
              <a:gd name="adj2" fmla="val 3907"/>
              <a:gd name="adj3" fmla="val -40065"/>
              <a:gd name="adj4" fmla="val 594"/>
              <a:gd name="adj5" fmla="val -106575"/>
              <a:gd name="adj6" fmla="val 9706"/>
            </a:avLst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比全体客户的贷款金额平均值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40413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高出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89.3%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94262" y="913185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贷款金额与期限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3723" y="902335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贷款次数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线形标注 2 13"/>
          <p:cNvSpPr/>
          <p:nvPr/>
        </p:nvSpPr>
        <p:spPr>
          <a:xfrm>
            <a:off x="715198" y="2232529"/>
            <a:ext cx="1474601" cy="954107"/>
          </a:xfrm>
          <a:prstGeom prst="borderCallout2">
            <a:avLst>
              <a:gd name="adj1" fmla="val -41384"/>
              <a:gd name="adj2" fmla="val 126022"/>
              <a:gd name="adj3" fmla="val -17894"/>
              <a:gd name="adj4" fmla="val 87899"/>
              <a:gd name="adj5" fmla="val -3166"/>
              <a:gd name="adj6" fmla="val 73271"/>
            </a:avLst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比全体客户的贷款次数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次及以上的比例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3%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略高</a:t>
            </a: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个百分点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线形标注 2 15"/>
          <p:cNvSpPr/>
          <p:nvPr/>
        </p:nvSpPr>
        <p:spPr>
          <a:xfrm>
            <a:off x="8912118" y="2844198"/>
            <a:ext cx="2508917" cy="523220"/>
          </a:xfrm>
          <a:prstGeom prst="borderCallout2">
            <a:avLst>
              <a:gd name="adj1" fmla="val -9817"/>
              <a:gd name="adj2" fmla="val 21964"/>
              <a:gd name="adj3" fmla="val -35024"/>
              <a:gd name="adj4" fmla="val 22575"/>
              <a:gd name="adj5" fmla="val -94648"/>
              <a:gd name="adj6" fmla="val 40699"/>
            </a:avLst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比整体客户的平均期限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18.8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个月高出近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个月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19196818"/>
              </p:ext>
            </p:extLst>
          </p:nvPr>
        </p:nvGraphicFramePr>
        <p:xfrm>
          <a:off x="680915" y="4667876"/>
          <a:ext cx="10722702" cy="1856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117"/>
                <a:gridCol w="1787117"/>
                <a:gridCol w="1787117"/>
                <a:gridCol w="1787117"/>
                <a:gridCol w="1787117"/>
                <a:gridCol w="1787117"/>
              </a:tblGrid>
              <a:tr h="4640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产品名称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平均贷款金额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最小贷款金额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最大贷款金额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平均贷款期限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单量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</a:tr>
              <a:tr h="46400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300" b="1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精英贷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30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79078.28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30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30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30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28.4697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30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3168</a:t>
                      </a:r>
                    </a:p>
                  </a:txBody>
                  <a:tcPr marL="9525" marR="9525" marT="9525" marB="0" anchor="ctr"/>
                </a:tc>
              </a:tr>
              <a:tr h="4640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追加贷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28689.66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23.68966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174</a:t>
                      </a:r>
                    </a:p>
                  </a:txBody>
                  <a:tcPr marL="9525" marR="9525" marT="9525" marB="0" anchor="ctr"/>
                </a:tc>
              </a:tr>
              <a:tr h="4640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再贷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97142.86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28.28571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43370" y="4176002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持有产品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43600" y="1257300"/>
            <a:ext cx="5565531" cy="252339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9849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表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86170341"/>
              </p:ext>
            </p:extLst>
          </p:nvPr>
        </p:nvGraphicFramePr>
        <p:xfrm>
          <a:off x="5305168" y="1354070"/>
          <a:ext cx="7615987" cy="3695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客群特征分析</a:t>
            </a:r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职场精英：征信及逾期情况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9"/>
          <p:cNvSpPr txBox="1"/>
          <p:nvPr/>
        </p:nvSpPr>
        <p:spPr>
          <a:xfrm>
            <a:off x="9612091" y="1598985"/>
            <a:ext cx="2334827" cy="738664"/>
          </a:xfrm>
          <a:prstGeom prst="borderCallout1">
            <a:avLst>
              <a:gd name="adj1" fmla="val 66852"/>
              <a:gd name="adj2" fmla="val -1178"/>
              <a:gd name="adj3" fmla="val 50232"/>
              <a:gd name="adj4" fmla="val -27873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M6+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的比例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，比全体贷款客户的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17.7%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低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个百分点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9"/>
          <p:cNvSpPr txBox="1"/>
          <p:nvPr/>
        </p:nvSpPr>
        <p:spPr>
          <a:xfrm>
            <a:off x="8001000" y="5049191"/>
            <a:ext cx="2690445" cy="738664"/>
          </a:xfrm>
          <a:prstGeom prst="borderCallout1">
            <a:avLst>
              <a:gd name="adj1" fmla="val -4566"/>
              <a:gd name="adj2" fmla="val 45517"/>
              <a:gd name="adj3" fmla="val -50873"/>
              <a:gd name="adj4" fmla="val 45557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逾期客户数的比例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17.7%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，比全体贷款客户的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34.4%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低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个百分点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40976" y="11078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有无征信</a:t>
            </a:r>
            <a:endParaRPr lang="zh-CN" altLang="en-US" b="1" dirty="0"/>
          </a:p>
        </p:txBody>
      </p:sp>
      <p:sp>
        <p:nvSpPr>
          <p:cNvPr id="12" name="TextBox 9"/>
          <p:cNvSpPr txBox="1"/>
          <p:nvPr/>
        </p:nvSpPr>
        <p:spPr>
          <a:xfrm>
            <a:off x="1867964" y="5172283"/>
            <a:ext cx="2334827" cy="523220"/>
          </a:xfrm>
          <a:prstGeom prst="borderCallout1">
            <a:avLst>
              <a:gd name="adj1" fmla="val -5756"/>
              <a:gd name="adj2" fmla="val 60956"/>
              <a:gd name="adj3" fmla="val -62566"/>
              <a:gd name="adj4" fmla="val 60621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52%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的客户有征信，与整体客户比例基本一致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23737" y="1163516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逾期客户数分布</a:t>
            </a:r>
            <a:endParaRPr lang="zh-CN" altLang="en-US" b="1" dirty="0"/>
          </a:p>
        </p:txBody>
      </p:sp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930145199"/>
              </p:ext>
            </p:extLst>
          </p:nvPr>
        </p:nvGraphicFramePr>
        <p:xfrm>
          <a:off x="539578" y="1634844"/>
          <a:ext cx="5202195" cy="3233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xmlns="" val="70397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客群特征分析</a:t>
            </a:r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机关单位</a:t>
            </a:r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国企群体总体概述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764623" y="854654"/>
            <a:ext cx="1412530" cy="974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业务量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764574" y="2694871"/>
            <a:ext cx="1430214" cy="2201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主要特征描述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244611" y="852858"/>
            <a:ext cx="5962545" cy="9847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客户数</a:t>
            </a:r>
            <a:r>
              <a:rPr lang="en-US" altLang="zh-CN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22469 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，占比</a:t>
            </a:r>
            <a:r>
              <a:rPr lang="en-US" altLang="zh-CN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9.5%</a:t>
            </a:r>
          </a:p>
          <a:p>
            <a:r>
              <a:rPr lang="zh-CN" altLang="en-US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成功贷款单量</a:t>
            </a:r>
            <a:r>
              <a:rPr lang="en-US" altLang="zh-CN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23637 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，占总单量</a:t>
            </a:r>
            <a:r>
              <a:rPr lang="en-US" altLang="zh-CN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9.8%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5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贷款金额</a:t>
            </a:r>
            <a:r>
              <a:rPr lang="en-US" altLang="zh-CN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12.3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亿，占总贷款金额的</a:t>
            </a:r>
            <a:r>
              <a:rPr lang="en-US" altLang="zh-CN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12.6%</a:t>
            </a:r>
            <a:endParaRPr lang="zh-CN" altLang="en-US" sz="15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259265" y="2672862"/>
            <a:ext cx="5994889" cy="2233247"/>
          </a:xfrm>
          <a:prstGeom prst="roundRect">
            <a:avLst>
              <a:gd name="adj" fmla="val 1154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群体属于社会传统上认可的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铁饭碗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单位或企业的员工，工作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稳定性高</a:t>
            </a:r>
            <a:endParaRPr lang="en-US" altLang="zh-CN" sz="1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贷款金额较大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，贷款金额平均为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5.2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万，比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比全体客户的贷款金额平均值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4.04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万高出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28.7%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资金需求期限较长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，平均期限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23.9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个月，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比整体客户的平均期限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18.8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个月高出近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个月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信用较好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M6+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的比例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14%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，比全体贷款客户的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18.7%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低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4.7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个百分点</a:t>
            </a:r>
          </a:p>
        </p:txBody>
      </p:sp>
      <p:sp>
        <p:nvSpPr>
          <p:cNvPr id="26" name="燕尾形 25"/>
          <p:cNvSpPr/>
          <p:nvPr/>
        </p:nvSpPr>
        <p:spPr>
          <a:xfrm>
            <a:off x="3156439" y="2998177"/>
            <a:ext cx="325315" cy="650631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776346" y="1937244"/>
            <a:ext cx="1412530" cy="649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需求满足度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256334" y="1937245"/>
            <a:ext cx="5962545" cy="6564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申请和放款金额差* ：总差额达</a:t>
            </a:r>
            <a:r>
              <a:rPr lang="en-US" altLang="zh-CN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亿，中位数为</a:t>
            </a:r>
            <a:r>
              <a:rPr lang="en-US" altLang="zh-CN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4.9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万，比全体平均</a:t>
            </a:r>
            <a:r>
              <a:rPr lang="en-US" altLang="zh-CN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5.3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万低</a:t>
            </a:r>
            <a:r>
              <a:rPr lang="en-US" altLang="zh-CN" sz="15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8%</a:t>
            </a:r>
            <a:endParaRPr lang="zh-CN" altLang="en-US" sz="15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64862" y="2699483"/>
            <a:ext cx="2435034" cy="1146762"/>
          </a:xfrm>
          <a:prstGeom prst="ellipse">
            <a:avLst/>
          </a:prstGeom>
          <a:solidFill>
            <a:schemeClr val="accent2">
              <a:lumMod val="60000"/>
              <a:lumOff val="4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机关事业单位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国企</a:t>
            </a:r>
          </a:p>
          <a:p>
            <a:pPr algn="ctr"/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22469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9.5%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92967" y="6137029"/>
            <a:ext cx="579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*申请金额字段质量有异常大的数值，排除了申请金额</a:t>
            </a:r>
            <a:r>
              <a:rPr lang="en-US" altLang="zh-CN" sz="1200" dirty="0" smtClean="0"/>
              <a:t>30</a:t>
            </a:r>
            <a:r>
              <a:rPr lang="zh-CN" altLang="en-US" sz="1200" dirty="0" smtClean="0"/>
              <a:t>万以上的异常记录，并取了中位数，不取平均值</a:t>
            </a:r>
            <a:endParaRPr lang="zh-CN" alt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3758712" y="5011614"/>
            <a:ext cx="1430214" cy="911944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客群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策略建议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288572" y="5020406"/>
            <a:ext cx="5991959" cy="888023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该客群是同行的抢手货，工作稳定且信用良好，要作为重点客群进行维护，对于其中信用好的客户，可适当降价让利，争取二次营销</a:t>
            </a:r>
            <a:endParaRPr lang="zh-CN" altLang="en-US" sz="14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26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客群特征分析</a:t>
            </a:r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机关单位</a:t>
            </a:r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国企群体：基本信息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49670" y="11224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年龄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735516" y="11224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性别</a:t>
            </a:r>
            <a:endParaRPr lang="zh-CN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545511" y="11224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家庭角色</a:t>
            </a:r>
            <a:endParaRPr lang="zh-CN" altLang="en-US" b="1" dirty="0"/>
          </a:p>
        </p:txBody>
      </p:sp>
      <p:sp>
        <p:nvSpPr>
          <p:cNvPr id="8" name="TextBox 9"/>
          <p:cNvSpPr txBox="1"/>
          <p:nvPr/>
        </p:nvSpPr>
        <p:spPr>
          <a:xfrm>
            <a:off x="947703" y="5315890"/>
            <a:ext cx="2334827" cy="738664"/>
          </a:xfrm>
          <a:prstGeom prst="borderCallout1">
            <a:avLst>
              <a:gd name="adj1" fmla="val -9117"/>
              <a:gd name="adj2" fmla="val 49282"/>
              <a:gd name="adj3" fmla="val -65436"/>
              <a:gd name="adj4" fmla="val 49324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与整体客户的年龄分布基本相比，在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岁以下的比例少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个百分点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3801208" y="1899138"/>
          <a:ext cx="4572000" cy="331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77511" y="5424329"/>
            <a:ext cx="2334827" cy="523220"/>
          </a:xfrm>
          <a:prstGeom prst="borderCallout1">
            <a:avLst>
              <a:gd name="adj1" fmla="val -9117"/>
              <a:gd name="adj2" fmla="val 49282"/>
              <a:gd name="adj3" fmla="val -65436"/>
              <a:gd name="adj4" fmla="val 49324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与整体客户的性别分布相比，女性比例高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个百分点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24903" y="5436052"/>
            <a:ext cx="2334827" cy="307777"/>
          </a:xfrm>
          <a:prstGeom prst="borderCallout1">
            <a:avLst>
              <a:gd name="adj1" fmla="val -9117"/>
              <a:gd name="adj2" fmla="val 49282"/>
              <a:gd name="adj3" fmla="val -65436"/>
              <a:gd name="adj4" fmla="val 49324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与整体客户的分布基本一致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5" name="图表 14"/>
          <p:cNvGraphicFramePr/>
          <p:nvPr/>
        </p:nvGraphicFramePr>
        <p:xfrm>
          <a:off x="304506" y="1863969"/>
          <a:ext cx="3819085" cy="3270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图表 15"/>
          <p:cNvGraphicFramePr/>
          <p:nvPr/>
        </p:nvGraphicFramePr>
        <p:xfrm>
          <a:off x="8156916" y="1899724"/>
          <a:ext cx="4035084" cy="3252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055919" y="6207370"/>
            <a:ext cx="24356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*此指标由客户联系人信息和婚姻状况数据推算而得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xmlns="" val="39826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表 11"/>
          <p:cNvGraphicFramePr/>
          <p:nvPr/>
        </p:nvGraphicFramePr>
        <p:xfrm>
          <a:off x="1040422" y="1257299"/>
          <a:ext cx="9862039" cy="4554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客群特征分析</a:t>
            </a:r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机关单位</a:t>
            </a:r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国企群体：行业分布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916717" y="1582616"/>
            <a:ext cx="5310560" cy="2497015"/>
          </a:xfrm>
          <a:prstGeom prst="roundRect">
            <a:avLst>
              <a:gd name="adj" fmla="val 10241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45521" y="1468317"/>
            <a:ext cx="271099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本客群在这些行业客户数占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84%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8508" y="6216162"/>
            <a:ext cx="6816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*</a:t>
            </a:r>
            <a:r>
              <a:rPr lang="zh-CN" altLang="en-US" sz="1100" b="1" dirty="0" smtClean="0"/>
              <a:t>居民服务、修理和其他服务业 </a:t>
            </a:r>
            <a:r>
              <a:rPr lang="zh-CN" altLang="en-US" sz="1100" dirty="0" smtClean="0"/>
              <a:t>包含：</a:t>
            </a:r>
            <a:r>
              <a:rPr lang="en-US" altLang="zh-CN" sz="1100" dirty="0" smtClean="0"/>
              <a:t>1.</a:t>
            </a:r>
            <a:r>
              <a:rPr lang="zh-CN" altLang="en-US" sz="1100" dirty="0" smtClean="0"/>
              <a:t>居民服务业，</a:t>
            </a:r>
            <a:r>
              <a:rPr lang="en-US" altLang="zh-CN" sz="1100" dirty="0" smtClean="0"/>
              <a:t>2.</a:t>
            </a:r>
            <a:r>
              <a:rPr lang="zh-CN" altLang="en-US" sz="1100" dirty="0" smtClean="0"/>
              <a:t>机动车、电子产品和日用产品修理业，</a:t>
            </a:r>
            <a:r>
              <a:rPr lang="en-US" altLang="zh-CN" sz="1100" dirty="0" smtClean="0"/>
              <a:t>3.</a:t>
            </a:r>
            <a:r>
              <a:rPr lang="zh-CN" altLang="en-US" sz="1100" dirty="0" smtClean="0"/>
              <a:t>其他服务业</a:t>
            </a:r>
            <a:endParaRPr lang="zh-CN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4070838" y="782515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本客群与全体客户行业分布对比图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26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客群特征分析</a:t>
            </a:r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机关单位</a:t>
            </a:r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国企群体：收入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4738" y="4923391"/>
            <a:ext cx="41569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该字段数值偏高，仅做参考</a:t>
            </a:r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平均值：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1.7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万，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最大值：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215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最小值：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123</a:t>
            </a:r>
          </a:p>
          <a:p>
            <a:pPr algn="ctr"/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低于工薪层收入最低要求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2000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元的客户数有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112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6825" y="101108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+mn-ea"/>
              </a:rPr>
              <a:t>总收入</a:t>
            </a:r>
            <a:endParaRPr lang="en-US" altLang="zh-CN" b="1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9676" y="4917529"/>
            <a:ext cx="41312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该字段有异常大的数值，仅做参考</a:t>
            </a:r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平均值：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万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最大值：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4258276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最小值：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210</a:t>
            </a:r>
          </a:p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平均值是整体客户的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12.8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万的十分之一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843163" y="1049188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+mn-ea"/>
              </a:rPr>
              <a:t>月均流水</a:t>
            </a:r>
            <a:endParaRPr lang="en-US" altLang="zh-CN" b="1" dirty="0" smtClean="0">
              <a:latin typeface="+mn-ea"/>
            </a:endParaRPr>
          </a:p>
        </p:txBody>
      </p:sp>
      <p:graphicFrame>
        <p:nvGraphicFramePr>
          <p:cNvPr id="12" name="图表 11"/>
          <p:cNvGraphicFramePr/>
          <p:nvPr/>
        </p:nvGraphicFramePr>
        <p:xfrm>
          <a:off x="624255" y="1582615"/>
          <a:ext cx="4914899" cy="3446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图表 12"/>
          <p:cNvGraphicFramePr/>
          <p:nvPr/>
        </p:nvGraphicFramePr>
        <p:xfrm>
          <a:off x="6972301" y="1696915"/>
          <a:ext cx="5055576" cy="3288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xmlns="" val="39826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客群特征分析</a:t>
            </a:r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机关事业单位</a:t>
            </a:r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国企：借款行为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394170" y="4019273"/>
          <a:ext cx="3742593" cy="712972"/>
        </p:xfrm>
        <a:graphic>
          <a:graphicData uri="http://schemas.openxmlformats.org/drawingml/2006/table">
            <a:tbl>
              <a:tblPr/>
              <a:tblGrid>
                <a:gridCol w="1247531"/>
                <a:gridCol w="1247531"/>
                <a:gridCol w="1247531"/>
              </a:tblGrid>
              <a:tr h="2877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平均值</a:t>
                      </a:r>
                      <a:endParaRPr lang="zh-CN" altLang="en-US" sz="1200" b="1" i="0" u="none" strike="noStrike" dirty="0">
                        <a:solidFill>
                          <a:srgbClr val="333333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最小值</a:t>
                      </a:r>
                      <a:endParaRPr lang="zh-CN" altLang="en-US" sz="1200" b="1" i="0" u="none" strike="noStrike" dirty="0">
                        <a:solidFill>
                          <a:srgbClr val="333333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最大</a:t>
                      </a:r>
                      <a:r>
                        <a:rPr lang="zh-CN" altLang="en-US" sz="1200" b="1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25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/>
                        <a:t>52032</a:t>
                      </a:r>
                      <a:endParaRPr lang="en-US" altLang="zh-CN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333333"/>
                          </a:solidFill>
                          <a:latin typeface="Arial"/>
                        </a:rPr>
                        <a:t>4000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333333"/>
                          </a:solidFill>
                          <a:latin typeface="Arial"/>
                        </a:rPr>
                        <a:t>300000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线形标注 2 8"/>
          <p:cNvSpPr/>
          <p:nvPr/>
        </p:nvSpPr>
        <p:spPr>
          <a:xfrm>
            <a:off x="6866192" y="3392597"/>
            <a:ext cx="3387705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9787"/>
              <a:gd name="adj6" fmla="val -56828"/>
            </a:avLst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比全体客户的贷款金额平均值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40413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高出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28.7%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0899" y="355088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贷款金额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59172" y="990256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贷款次数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线形标注 2 13"/>
          <p:cNvSpPr/>
          <p:nvPr/>
        </p:nvSpPr>
        <p:spPr>
          <a:xfrm>
            <a:off x="6886881" y="1948590"/>
            <a:ext cx="3387705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9787"/>
              <a:gd name="adj6" fmla="val -56828"/>
            </a:avLst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比全体客户的贷款次数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次及以上的比例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3%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略高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个百分点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23829" y="5268311"/>
            <a:ext cx="31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平均贷款期限为：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23.9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线形标注 2 15"/>
          <p:cNvSpPr/>
          <p:nvPr/>
        </p:nvSpPr>
        <p:spPr>
          <a:xfrm>
            <a:off x="6851538" y="5039690"/>
            <a:ext cx="3387705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9787"/>
              <a:gd name="adj6" fmla="val -56828"/>
            </a:avLst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比整体客户的平均期限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18.8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个月高出近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8" name="图表 17"/>
          <p:cNvGraphicFramePr/>
          <p:nvPr/>
        </p:nvGraphicFramePr>
        <p:xfrm>
          <a:off x="1116623" y="1274885"/>
          <a:ext cx="4202723" cy="2312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39826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客群特征分析</a:t>
            </a:r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机关事业单位</a:t>
            </a:r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国企：产品持有情况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398950" y="1291167"/>
          <a:ext cx="7252680" cy="4335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780"/>
                <a:gridCol w="1208780"/>
                <a:gridCol w="1208780"/>
                <a:gridCol w="1208780"/>
                <a:gridCol w="1208780"/>
                <a:gridCol w="1208780"/>
              </a:tblGrid>
              <a:tr h="2550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产品名称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平均贷款金额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最小贷款金额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最大贷款金额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平均贷款期限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单量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</a:tr>
              <a:tr h="2550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精英贷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59041.02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20000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300000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25.917547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14869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550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工薪贷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41409.78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150000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20.34375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5952</a:t>
                      </a:r>
                    </a:p>
                  </a:txBody>
                  <a:tcPr marL="0" marR="0" marT="0" marB="0" anchor="ctr"/>
                </a:tc>
              </a:tr>
              <a:tr h="2550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消费贷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36250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80000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20.070423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284</a:t>
                      </a:r>
                    </a:p>
                  </a:txBody>
                  <a:tcPr marL="0" marR="0" marT="0" marB="0" anchor="ctr"/>
                </a:tc>
              </a:tr>
              <a:tr h="2550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专业贷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53601.53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150000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24.827586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261</a:t>
                      </a:r>
                    </a:p>
                  </a:txBody>
                  <a:tcPr marL="0" marR="0" marT="0" marB="0" anchor="ctr"/>
                </a:tc>
              </a:tr>
              <a:tr h="2550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工薪贷（业主）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48024.69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120000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20.62963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162</a:t>
                      </a:r>
                    </a:p>
                  </a:txBody>
                  <a:tcPr marL="0" marR="0" marT="0" marB="0" anchor="ctr"/>
                </a:tc>
              </a:tr>
              <a:tr h="2550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按揭贷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50468.75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150000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19.35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160</a:t>
                      </a:r>
                    </a:p>
                  </a:txBody>
                  <a:tcPr marL="0" marR="0" marT="0" marB="0" anchor="ctr"/>
                </a:tc>
              </a:tr>
              <a:tr h="2550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业主贷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50519.48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100000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22.305195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154</a:t>
                      </a:r>
                    </a:p>
                  </a:txBody>
                  <a:tcPr marL="0" marR="0" marT="0" marB="0" anchor="ctr"/>
                </a:tc>
              </a:tr>
              <a:tr h="2550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助学贷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6360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50</a:t>
                      </a:r>
                    </a:p>
                  </a:txBody>
                  <a:tcPr marL="0" marR="0" marT="0" marB="0" anchor="ctr"/>
                </a:tc>
              </a:tr>
              <a:tr h="2550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保单贷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42553.19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100000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17.489362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47</a:t>
                      </a:r>
                    </a:p>
                  </a:txBody>
                  <a:tcPr marL="0" marR="0" marT="0" marB="0" anchor="ctr"/>
                </a:tc>
              </a:tr>
              <a:tr h="255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APP</a:t>
                      </a:r>
                      <a:r>
                        <a:rPr lang="zh-CN" altLang="en-US" sz="1300" b="1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工薪贷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32857.14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50000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13.714286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</a:p>
                  </a:txBody>
                  <a:tcPr marL="0" marR="0" marT="0" marB="0" anchor="ctr"/>
                </a:tc>
              </a:tr>
              <a:tr h="2550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车主贷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41666.67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50000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</a:p>
                  </a:txBody>
                  <a:tcPr marL="0" marR="0" marT="0" marB="0" anchor="ctr"/>
                </a:tc>
              </a:tr>
              <a:tr h="2550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生意贷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35000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40000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</a:p>
                  </a:txBody>
                  <a:tcPr marL="0" marR="0" marT="0" marB="0" anchor="ctr"/>
                </a:tc>
              </a:tr>
              <a:tr h="2550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网商贷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0" marR="0" marT="0" marB="0" anchor="ctr"/>
                </a:tc>
              </a:tr>
              <a:tr h="2550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续贷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58000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100000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22.4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</a:t>
                      </a:r>
                    </a:p>
                  </a:txBody>
                  <a:tcPr marL="0" marR="0" marT="0" marB="0" anchor="ctr"/>
                </a:tc>
              </a:tr>
              <a:tr h="2550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再贷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62020.2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150000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24.242424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198</a:t>
                      </a:r>
                    </a:p>
                  </a:txBody>
                  <a:tcPr marL="0" marR="0" marT="0" marB="0" anchor="ctr"/>
                </a:tc>
              </a:tr>
              <a:tr h="2550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追加贷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28304.97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80000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21.628999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1469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7" name="线形标注 2 6"/>
          <p:cNvSpPr/>
          <p:nvPr/>
        </p:nvSpPr>
        <p:spPr>
          <a:xfrm>
            <a:off x="9363807" y="1767254"/>
            <a:ext cx="1960685" cy="89681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990"/>
              <a:gd name="adj6" fmla="val -3280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精英贷的单量占比高达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63%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26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客群特征分析</a:t>
            </a:r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机关事业单位</a:t>
            </a:r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国企：征信及逾期情况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9"/>
          <p:cNvSpPr txBox="1"/>
          <p:nvPr/>
        </p:nvSpPr>
        <p:spPr>
          <a:xfrm>
            <a:off x="9558303" y="1634844"/>
            <a:ext cx="2334827" cy="738664"/>
          </a:xfrm>
          <a:prstGeom prst="borderCallout1">
            <a:avLst>
              <a:gd name="adj1" fmla="val 66852"/>
              <a:gd name="adj2" fmla="val -1178"/>
              <a:gd name="adj3" fmla="val 50232"/>
              <a:gd name="adj4" fmla="val -27873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M6+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的比例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12%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，比全体贷款客户的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18.7%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低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6.7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个百分点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9"/>
          <p:cNvSpPr txBox="1"/>
          <p:nvPr/>
        </p:nvSpPr>
        <p:spPr>
          <a:xfrm>
            <a:off x="8001000" y="5049191"/>
            <a:ext cx="2690445" cy="738664"/>
          </a:xfrm>
          <a:prstGeom prst="borderCallout1">
            <a:avLst>
              <a:gd name="adj1" fmla="val -4566"/>
              <a:gd name="adj2" fmla="val 45517"/>
              <a:gd name="adj3" fmla="val -50873"/>
              <a:gd name="adj4" fmla="val 45557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逾期客户数的比例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28.1%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，比全体贷款客户的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34.4%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低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6.3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个百分点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40976" y="11078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有无征信</a:t>
            </a:r>
            <a:endParaRPr lang="zh-CN" altLang="en-US" b="1" dirty="0"/>
          </a:p>
        </p:txBody>
      </p:sp>
      <p:sp>
        <p:nvSpPr>
          <p:cNvPr id="12" name="TextBox 9"/>
          <p:cNvSpPr txBox="1"/>
          <p:nvPr/>
        </p:nvSpPr>
        <p:spPr>
          <a:xfrm>
            <a:off x="1867964" y="5172283"/>
            <a:ext cx="2334827" cy="523220"/>
          </a:xfrm>
          <a:prstGeom prst="borderCallout1">
            <a:avLst>
              <a:gd name="adj1" fmla="val -5756"/>
              <a:gd name="adj2" fmla="val 60956"/>
              <a:gd name="adj3" fmla="val -62566"/>
              <a:gd name="adj4" fmla="val 60621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54%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的客户有征信，与整体客户比例基本一致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23737" y="1163516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逾期客户数分布</a:t>
            </a:r>
            <a:endParaRPr lang="zh-CN" altLang="en-US" b="1" dirty="0"/>
          </a:p>
        </p:txBody>
      </p:sp>
      <p:graphicFrame>
        <p:nvGraphicFramePr>
          <p:cNvPr id="17" name="图表 16"/>
          <p:cNvGraphicFramePr/>
          <p:nvPr/>
        </p:nvGraphicFramePr>
        <p:xfrm>
          <a:off x="364879" y="1283676"/>
          <a:ext cx="5693021" cy="3815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图表 10"/>
          <p:cNvGraphicFramePr/>
          <p:nvPr/>
        </p:nvGraphicFramePr>
        <p:xfrm>
          <a:off x="6464690" y="1529861"/>
          <a:ext cx="5105987" cy="3534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xmlns="" val="39826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放款客户的数据质量检查</a:t>
            </a:r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相互矛盾</a:t>
            </a:r>
          </a:p>
        </p:txBody>
      </p:sp>
      <p:sp>
        <p:nvSpPr>
          <p:cNvPr id="9" name="椭圆 8"/>
          <p:cNvSpPr/>
          <p:nvPr/>
        </p:nvSpPr>
        <p:spPr>
          <a:xfrm>
            <a:off x="861646" y="2373923"/>
            <a:ext cx="286981" cy="298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30923" y="2373922"/>
            <a:ext cx="3913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同一身份证号的客户却有不同的学历，共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414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8554" y="905608"/>
            <a:ext cx="8616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对分析用到的字段进行抽查，范围是申请日期从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2016-01-01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至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2017-06-30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的成功贷款客户：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9770" y="17584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问题描述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59872" y="17350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数据示例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5793" y="2435469"/>
            <a:ext cx="2854325" cy="1316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4"/>
          <a:srcRect b="36301"/>
          <a:stretch>
            <a:fillRect/>
          </a:stretch>
        </p:blipFill>
        <p:spPr bwMode="auto">
          <a:xfrm>
            <a:off x="6278809" y="4565041"/>
            <a:ext cx="4279900" cy="95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椭圆 19"/>
          <p:cNvSpPr/>
          <p:nvPr/>
        </p:nvSpPr>
        <p:spPr>
          <a:xfrm>
            <a:off x="838199" y="4451841"/>
            <a:ext cx="286981" cy="298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07476" y="4451840"/>
            <a:ext cx="4700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是否单位企业主字段值为“是”，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但单位性质却等于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事业单位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’,‘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政府机关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’,‘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国企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，共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172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37689" y="2127738"/>
            <a:ext cx="9231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236069" y="2136531"/>
            <a:ext cx="9407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右箭头 49"/>
          <p:cNvSpPr/>
          <p:nvPr/>
        </p:nvSpPr>
        <p:spPr>
          <a:xfrm>
            <a:off x="5512777" y="2470638"/>
            <a:ext cx="518746" cy="20222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/>
        </p:nvSpPr>
        <p:spPr>
          <a:xfrm>
            <a:off x="5603632" y="4557349"/>
            <a:ext cx="518746" cy="20222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826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2514" y="1318846"/>
            <a:ext cx="44887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数据质量分析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画像概述与规划</a:t>
            </a: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存量客户细分及重点群体分析</a:t>
            </a: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总体存量客户分析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endParaRPr lang="zh-CN" altLang="en-US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26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总体分析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各产品总体情况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50784881"/>
              </p:ext>
            </p:extLst>
          </p:nvPr>
        </p:nvGraphicFramePr>
        <p:xfrm>
          <a:off x="1445388" y="1244749"/>
          <a:ext cx="6845758" cy="5097567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183512"/>
                <a:gridCol w="946482"/>
                <a:gridCol w="1038866"/>
                <a:gridCol w="977824"/>
                <a:gridCol w="951833"/>
                <a:gridCol w="675111"/>
                <a:gridCol w="1072130"/>
              </a:tblGrid>
              <a:tr h="2792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产品名称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04" marR="6204" marT="620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平均放款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04" marR="6204" marT="620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最小放款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04" marR="6204" marT="620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最大放款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04" marR="6204" marT="620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平均贷款期限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04" marR="6204" marT="620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单量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04" marR="6204" marT="620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M6+</a:t>
                      </a:r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单量比例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04" marR="6204" marT="620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644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工薪贷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33497.02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19.5 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92037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18%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44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精英贷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54718.07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25.5 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43564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13%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44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生意贷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43566.87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12.3 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37017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21%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44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按揭贷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42843.64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16.7 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15599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10%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44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业主贷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39830.68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20.0 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11605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38%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88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工薪贷（业主）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39600.04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20.5 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9626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25%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44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保单贷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33504.32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14.8 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9143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12%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44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追加贷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23720.15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18.1 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6625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2%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44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再贷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53527.8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14.5 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5324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6%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88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生意贷（业主）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47050.78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13.0 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3072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20%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44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消费贷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30544.6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19.6 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2029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34%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44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惠农贷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24555.31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13.1 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1799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33%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44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车主贷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37315.09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17.7 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1663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25%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44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惠商贷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37995.15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12.5 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1444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42%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44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专业贷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52109.16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24.5 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1081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36%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44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网商贷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46125.65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12.2 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382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56%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44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农经贷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51730.77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12.5 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312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27%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44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续贷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52764.23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15.0 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246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22%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44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助学贷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5681.818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12.0 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132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46%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4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APP</a:t>
                      </a:r>
                      <a:r>
                        <a:rPr lang="zh-CN" altLang="en-US" sz="1300" b="1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工薪贷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17048.39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12.4 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124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27%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44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员工贷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42000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17.7 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30%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44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农商贷</a:t>
                      </a:r>
                      <a:r>
                        <a:rPr lang="en-US" sz="1300" b="1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82857.14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14.1 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14%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44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极速贷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30000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12.0 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70729" y="819972"/>
            <a:ext cx="4791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申请日期是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日至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日的产品统计：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8396654" y="1512277"/>
            <a:ext cx="430823" cy="47742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59361" y="3719147"/>
            <a:ext cx="190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红色部分为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M6+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单量比例大于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30%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的产品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26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表 11"/>
          <p:cNvGraphicFramePr/>
          <p:nvPr/>
        </p:nvGraphicFramePr>
        <p:xfrm>
          <a:off x="-465992" y="1471266"/>
          <a:ext cx="5296359" cy="3012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总体分析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现有客户分析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基本属性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9377" y="4959597"/>
            <a:ext cx="2049034" cy="523220"/>
          </a:xfrm>
          <a:prstGeom prst="borderCallout1">
            <a:avLst>
              <a:gd name="adj1" fmla="val -16538"/>
              <a:gd name="adj2" fmla="val 50453"/>
              <a:gd name="adj3" fmla="val -65624"/>
              <a:gd name="adj4" fmla="val 50490"/>
            </a:avLst>
          </a:prstGeom>
          <a:noFill/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男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性比例比女性高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48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个百分点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92456" y="4933219"/>
            <a:ext cx="2334827" cy="738664"/>
          </a:xfrm>
          <a:prstGeom prst="borderCallout1">
            <a:avLst>
              <a:gd name="adj1" fmla="val -7489"/>
              <a:gd name="adj2" fmla="val 50412"/>
              <a:gd name="adj3" fmla="val -34058"/>
              <a:gd name="adj4" fmla="val 50611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年龄在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30-40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岁的占比最大，另有少量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18-20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岁年龄段的客户（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人）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9"/>
          <p:cNvSpPr txBox="1"/>
          <p:nvPr/>
        </p:nvSpPr>
        <p:spPr>
          <a:xfrm>
            <a:off x="8605833" y="5012344"/>
            <a:ext cx="2334827" cy="307777"/>
          </a:xfrm>
          <a:prstGeom prst="borderCallout1">
            <a:avLst>
              <a:gd name="adj1" fmla="val -8137"/>
              <a:gd name="adj2" fmla="val 51165"/>
              <a:gd name="adj3" fmla="val -51770"/>
              <a:gd name="adj4" fmla="val 51149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以大专及以下学历为主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1" name="图表 10"/>
          <p:cNvGraphicFramePr/>
          <p:nvPr/>
        </p:nvGraphicFramePr>
        <p:xfrm>
          <a:off x="3231069" y="1358471"/>
          <a:ext cx="5121623" cy="3222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图表 13"/>
          <p:cNvGraphicFramePr/>
          <p:nvPr/>
        </p:nvGraphicFramePr>
        <p:xfrm>
          <a:off x="6929359" y="1336431"/>
          <a:ext cx="5432625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矩形 9"/>
          <p:cNvSpPr/>
          <p:nvPr/>
        </p:nvSpPr>
        <p:spPr>
          <a:xfrm>
            <a:off x="8719039" y="5541304"/>
            <a:ext cx="23065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*客户填写，无验证，仅供参考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26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总体分析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现有客户分析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学历与逾期率分析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7062" y="100232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由图可知：学历越高，信用越好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1031630" y="1591408"/>
          <a:ext cx="10002715" cy="4765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39826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总体分析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现有客户分析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地域客户分布及逾期情况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383400003"/>
              </p:ext>
            </p:extLst>
          </p:nvPr>
        </p:nvGraphicFramePr>
        <p:xfrm>
          <a:off x="7706926" y="1239425"/>
          <a:ext cx="4592112" cy="287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92769" y="782514"/>
            <a:ext cx="41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营业部所属省份客户数及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M6+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客户占比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6216162"/>
            <a:ext cx="6760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*由于客户居住省份字段质量差，约</a:t>
            </a:r>
            <a:r>
              <a:rPr lang="en-US" altLang="zh-CN" sz="1200" dirty="0" smtClean="0">
                <a:solidFill>
                  <a:srgbClr val="FF0000"/>
                </a:solidFill>
              </a:rPr>
              <a:t>8%</a:t>
            </a:r>
            <a:r>
              <a:rPr lang="zh-CN" altLang="en-US" sz="1200" dirty="0" smtClean="0">
                <a:solidFill>
                  <a:srgbClr val="FF0000"/>
                </a:solidFill>
              </a:rPr>
              <a:t>的记录缺失，现用客户办理业务的营业部对应的省份来统计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10" name="图表 9"/>
          <p:cNvGraphicFramePr/>
          <p:nvPr/>
        </p:nvGraphicFramePr>
        <p:xfrm>
          <a:off x="483577" y="1494692"/>
          <a:ext cx="11139853" cy="4475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圆角矩形 10"/>
          <p:cNvSpPr/>
          <p:nvPr/>
        </p:nvSpPr>
        <p:spPr>
          <a:xfrm>
            <a:off x="1028700" y="1336432"/>
            <a:ext cx="1257299" cy="129246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形标注 11"/>
          <p:cNvSpPr/>
          <p:nvPr/>
        </p:nvSpPr>
        <p:spPr>
          <a:xfrm>
            <a:off x="2514599" y="1301262"/>
            <a:ext cx="2540978" cy="800098"/>
          </a:xfrm>
          <a:prstGeom prst="wedgeEllipseCallout">
            <a:avLst>
              <a:gd name="adj1" fmla="val -58509"/>
              <a:gd name="adj2" fmla="val 23794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4477AA"/>
                </a:solidFill>
                <a:latin typeface="微软雅黑" pitchFamily="34" charset="-122"/>
                <a:ea typeface="微软雅黑" pitchFamily="34" charset="-122"/>
              </a:rPr>
              <a:t>M6+</a:t>
            </a:r>
            <a:r>
              <a:rPr lang="zh-CN" altLang="en-US" sz="1200" b="1" dirty="0" smtClean="0">
                <a:solidFill>
                  <a:srgbClr val="4477AA"/>
                </a:solidFill>
                <a:latin typeface="微软雅黑" pitchFamily="34" charset="-122"/>
                <a:ea typeface="微软雅黑" pitchFamily="34" charset="-122"/>
              </a:rPr>
              <a:t>客户占比前四位：东北三省和山西</a:t>
            </a:r>
            <a:endParaRPr lang="zh-CN" altLang="en-US" sz="1200" b="1" dirty="0">
              <a:solidFill>
                <a:srgbClr val="4477A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593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总体分析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现有客户分析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行业分布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90745" y="10462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客户行业分布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746466" y="1652954"/>
          <a:ext cx="10525271" cy="4519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圆角矩形 9"/>
          <p:cNvSpPr/>
          <p:nvPr/>
        </p:nvSpPr>
        <p:spPr>
          <a:xfrm>
            <a:off x="2101362" y="1547446"/>
            <a:ext cx="1125415" cy="26025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形标注 10"/>
          <p:cNvSpPr/>
          <p:nvPr/>
        </p:nvSpPr>
        <p:spPr>
          <a:xfrm>
            <a:off x="3103683" y="1723293"/>
            <a:ext cx="2022231" cy="615461"/>
          </a:xfrm>
          <a:prstGeom prst="wedgeEllipseCallout">
            <a:avLst>
              <a:gd name="adj1" fmla="val -56247"/>
              <a:gd name="adj2" fmla="val 58214"/>
            </a:avLst>
          </a:prstGeom>
          <a:solidFill>
            <a:srgbClr val="FFC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前三行业的客户数占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64%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4546" y="6216162"/>
            <a:ext cx="3337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*有约</a:t>
            </a:r>
            <a:r>
              <a:rPr lang="en-US" altLang="zh-CN" sz="1200" dirty="0" smtClean="0">
                <a:solidFill>
                  <a:srgbClr val="FF0000"/>
                </a:solidFill>
              </a:rPr>
              <a:t>2.5%</a:t>
            </a:r>
            <a:r>
              <a:rPr lang="zh-CN" altLang="en-US" sz="1200" dirty="0" smtClean="0">
                <a:solidFill>
                  <a:srgbClr val="FF0000"/>
                </a:solidFill>
              </a:rPr>
              <a:t>的记录，存在一个客户对应多个行业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593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总体分析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现有客户分析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工作情况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375569139"/>
              </p:ext>
            </p:extLst>
          </p:nvPr>
        </p:nvGraphicFramePr>
        <p:xfrm>
          <a:off x="-381625" y="1384105"/>
          <a:ext cx="4590444" cy="2805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9"/>
          <p:cNvSpPr txBox="1"/>
          <p:nvPr/>
        </p:nvSpPr>
        <p:spPr>
          <a:xfrm>
            <a:off x="743581" y="5290040"/>
            <a:ext cx="2334827" cy="523220"/>
          </a:xfrm>
          <a:prstGeom prst="borderCallout1">
            <a:avLst>
              <a:gd name="adj1" fmla="val -8137"/>
              <a:gd name="adj2" fmla="val 51165"/>
              <a:gd name="adj3" fmla="val -53863"/>
              <a:gd name="adj4" fmla="val 50915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客户职业以企业职员、私营企业主和自由职业者为主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9"/>
          <p:cNvSpPr txBox="1"/>
          <p:nvPr/>
        </p:nvSpPr>
        <p:spPr>
          <a:xfrm>
            <a:off x="8689251" y="5395548"/>
            <a:ext cx="2334827" cy="523220"/>
          </a:xfrm>
          <a:prstGeom prst="borderCallout1">
            <a:avLst>
              <a:gd name="adj1" fmla="val -8137"/>
              <a:gd name="adj2" fmla="val 51165"/>
              <a:gd name="adj3" fmla="val -53863"/>
              <a:gd name="adj4" fmla="val 50915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客户主要以管理人员与普通员工为主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4" name="图表 13"/>
          <p:cNvGraphicFramePr/>
          <p:nvPr/>
        </p:nvGraphicFramePr>
        <p:xfrm>
          <a:off x="-624252" y="1310054"/>
          <a:ext cx="5187460" cy="354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图表 14"/>
          <p:cNvGraphicFramePr/>
          <p:nvPr/>
        </p:nvGraphicFramePr>
        <p:xfrm>
          <a:off x="7409714" y="1380391"/>
          <a:ext cx="4782286" cy="3560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图表 15"/>
          <p:cNvGraphicFramePr/>
          <p:nvPr/>
        </p:nvGraphicFramePr>
        <p:xfrm>
          <a:off x="3156438" y="1784837"/>
          <a:ext cx="5213839" cy="3270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222631" y="128367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是否企业主</a:t>
            </a:r>
            <a:endParaRPr lang="zh-CN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TextBox 9"/>
          <p:cNvSpPr txBox="1"/>
          <p:nvPr/>
        </p:nvSpPr>
        <p:spPr>
          <a:xfrm>
            <a:off x="4738219" y="5336932"/>
            <a:ext cx="2334827" cy="307777"/>
          </a:xfrm>
          <a:prstGeom prst="borderCallout1">
            <a:avLst>
              <a:gd name="adj1" fmla="val -8137"/>
              <a:gd name="adj2" fmla="val 51165"/>
              <a:gd name="adj3" fmla="val -53863"/>
              <a:gd name="adj4" fmla="val 50915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非企业主为主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21971" y="6031524"/>
            <a:ext cx="2303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*此字段客户填写，仅供参考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551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总体分析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现有客户分析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家庭情况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375569139"/>
              </p:ext>
            </p:extLst>
          </p:nvPr>
        </p:nvGraphicFramePr>
        <p:xfrm>
          <a:off x="-381625" y="1384105"/>
          <a:ext cx="4590444" cy="2805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108438" y="1345904"/>
          <a:ext cx="6405776" cy="3841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20109" y="923192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家庭经济地位</a:t>
            </a:r>
            <a:endParaRPr lang="zh-CN" altLang="en-US" sz="1600" b="1" dirty="0"/>
          </a:p>
        </p:txBody>
      </p:sp>
      <p:sp>
        <p:nvSpPr>
          <p:cNvPr id="11" name="矩形 10"/>
          <p:cNvSpPr/>
          <p:nvPr/>
        </p:nvSpPr>
        <p:spPr>
          <a:xfrm>
            <a:off x="1834661" y="5092897"/>
            <a:ext cx="3018692" cy="1046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各群体说明：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家庭主妇：女性已婚，没有工作；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家庭共同经济体：两人都有工作；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家庭经济主力：配偶无工作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未婚人士：未婚</a:t>
            </a:r>
          </a:p>
        </p:txBody>
      </p:sp>
      <p:graphicFrame>
        <p:nvGraphicFramePr>
          <p:cNvPr id="16" name="图表 15"/>
          <p:cNvGraphicFramePr/>
          <p:nvPr/>
        </p:nvGraphicFramePr>
        <p:xfrm>
          <a:off x="5656383" y="1328318"/>
          <a:ext cx="6257193" cy="3867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074271" y="1005254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家庭角色</a:t>
            </a:r>
            <a:endParaRPr lang="zh-CN" altLang="en-US" sz="1600" b="1" dirty="0"/>
          </a:p>
        </p:txBody>
      </p:sp>
      <p:sp>
        <p:nvSpPr>
          <p:cNvPr id="18" name="TextBox 9"/>
          <p:cNvSpPr txBox="1"/>
          <p:nvPr/>
        </p:nvSpPr>
        <p:spPr>
          <a:xfrm>
            <a:off x="7801228" y="5290041"/>
            <a:ext cx="2334827" cy="307777"/>
          </a:xfrm>
          <a:prstGeom prst="borderCallout1">
            <a:avLst>
              <a:gd name="adj1" fmla="val -8137"/>
              <a:gd name="adj2" fmla="val 51165"/>
              <a:gd name="adj3" fmla="val -53863"/>
              <a:gd name="adj4" fmla="val 50915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已婚无子为主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81035" y="5697416"/>
            <a:ext cx="24356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*此指标由客户联系人信息和婚姻状况数据推算而得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xmlns="" val="85551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总体分析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现有客户分析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收入情况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12277" y="5161085"/>
          <a:ext cx="3059723" cy="426720"/>
        </p:xfrm>
        <a:graphic>
          <a:graphicData uri="http://schemas.openxmlformats.org/drawingml/2006/table">
            <a:tbl>
              <a:tblPr/>
              <a:tblGrid>
                <a:gridCol w="3059723"/>
              </a:tblGrid>
              <a:tr h="26499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排除了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800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万以上的异常值，</a:t>
                      </a:r>
                      <a:endParaRPr lang="en-US" altLang="zh-CN" sz="1400" b="0" i="0" u="none" strike="noStrik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平均值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128,897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266700" y="1542170"/>
          <a:ext cx="5629960" cy="3434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01362" y="1072661"/>
            <a:ext cx="2045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月均流水四分位分布</a:t>
            </a:r>
            <a:endParaRPr lang="zh-CN" altLang="en-US" sz="1600" b="1" dirty="0"/>
          </a:p>
        </p:txBody>
      </p:sp>
      <p:graphicFrame>
        <p:nvGraphicFramePr>
          <p:cNvPr id="11" name="图表 10"/>
          <p:cNvGraphicFramePr/>
          <p:nvPr/>
        </p:nvGraphicFramePr>
        <p:xfrm>
          <a:off x="5726723" y="1644162"/>
          <a:ext cx="5729654" cy="343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7265377" y="5199186"/>
          <a:ext cx="2951284" cy="426720"/>
        </p:xfrm>
        <a:graphic>
          <a:graphicData uri="http://schemas.openxmlformats.org/drawingml/2006/table">
            <a:tbl>
              <a:tblPr/>
              <a:tblGrid>
                <a:gridCol w="2951284"/>
              </a:tblGrid>
              <a:tr h="26499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排除了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50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万以上的异常值，</a:t>
                      </a:r>
                      <a:endParaRPr lang="en-US" altLang="zh-CN" sz="1400" b="0" i="0" u="none" strike="noStrik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平均值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38,541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687409" y="1145930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总收入四分位分布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14526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总体分析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现有客户分析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征信情况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9"/>
          <p:cNvSpPr txBox="1"/>
          <p:nvPr/>
        </p:nvSpPr>
        <p:spPr>
          <a:xfrm>
            <a:off x="1728435" y="4598557"/>
            <a:ext cx="2334827" cy="307777"/>
          </a:xfrm>
          <a:prstGeom prst="borderCallout1">
            <a:avLst>
              <a:gd name="adj1" fmla="val -8137"/>
              <a:gd name="adj2" fmla="val 51165"/>
              <a:gd name="adj3" fmla="val -54515"/>
              <a:gd name="adj4" fmla="val 51207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约一半的客户没有征信报告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92106" y="4413740"/>
            <a:ext cx="2391509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有征信的客户也并没有表现出更好信用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5284176" y="2716823"/>
            <a:ext cx="334107" cy="474785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68715" y="2409092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accent1">
                    <a:lumMod val="75000"/>
                  </a:schemeClr>
                </a:solidFill>
              </a:rPr>
              <a:t>有征信客户的逾期情况</a:t>
            </a:r>
            <a:endParaRPr lang="zh-CN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" name="图表 10"/>
          <p:cNvGraphicFramePr/>
          <p:nvPr/>
        </p:nvGraphicFramePr>
        <p:xfrm>
          <a:off x="588373" y="940777"/>
          <a:ext cx="4723829" cy="3461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燕尾形 17"/>
          <p:cNvSpPr/>
          <p:nvPr/>
        </p:nvSpPr>
        <p:spPr>
          <a:xfrm>
            <a:off x="5366239" y="4620435"/>
            <a:ext cx="161192" cy="29153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9" name="图表 18"/>
          <p:cNvGraphicFramePr/>
          <p:nvPr/>
        </p:nvGraphicFramePr>
        <p:xfrm>
          <a:off x="5902568" y="1349033"/>
          <a:ext cx="5033903" cy="3011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xmlns="" val="305493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放款客户的数据质量检查</a:t>
            </a:r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违背业务规则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3338" y="808893"/>
            <a:ext cx="957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日生效的借款守则相关借款人资格字段进行抽查，范围是申请日期从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2016-01-01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至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2017-06-30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的成功贷款客户：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371599" y="2066192"/>
            <a:ext cx="286981" cy="298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40876" y="2066191"/>
            <a:ext cx="3881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企业主客户的月均流水不足最低要求的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万元，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3411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5616" y="14419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问题描述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35718" y="14097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数据示例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339358" y="4979359"/>
            <a:ext cx="286981" cy="298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08635" y="497935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贷款客户在限制的行业：新闻和出版业，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787158" y="1802422"/>
            <a:ext cx="9231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411915" y="1820008"/>
            <a:ext cx="9407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3"/>
          <a:srcRect b="20483"/>
          <a:stretch>
            <a:fillRect/>
          </a:stretch>
        </p:blipFill>
        <p:spPr bwMode="auto">
          <a:xfrm>
            <a:off x="6428886" y="2123709"/>
            <a:ext cx="2996468" cy="84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4"/>
          <a:srcRect b="19440"/>
          <a:stretch>
            <a:fillRect/>
          </a:stretch>
        </p:blipFill>
        <p:spPr bwMode="auto">
          <a:xfrm>
            <a:off x="6420095" y="5016360"/>
            <a:ext cx="3295406" cy="874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椭圆 15"/>
          <p:cNvSpPr/>
          <p:nvPr/>
        </p:nvSpPr>
        <p:spPr>
          <a:xfrm>
            <a:off x="1324703" y="3399700"/>
            <a:ext cx="286981" cy="298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93980" y="3399699"/>
            <a:ext cx="3701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非企业主客户的收入不足最低要求的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千元，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876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55263" y="3496292"/>
            <a:ext cx="3032075" cy="86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右箭头 19"/>
          <p:cNvSpPr/>
          <p:nvPr/>
        </p:nvSpPr>
        <p:spPr>
          <a:xfrm>
            <a:off x="5591908" y="2092569"/>
            <a:ext cx="518746" cy="20222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638801" y="3493483"/>
            <a:ext cx="518746" cy="20222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5641733" y="5017458"/>
            <a:ext cx="518746" cy="20222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826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总体分析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现有客户分析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借款行为情况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8698597" y="5235823"/>
            <a:ext cx="2775365" cy="523220"/>
          </a:xfrm>
          <a:prstGeom prst="borderCallout1">
            <a:avLst>
              <a:gd name="adj1" fmla="val -8137"/>
              <a:gd name="adj2" fmla="val 51165"/>
              <a:gd name="adj3" fmla="val -54515"/>
              <a:gd name="adj4" fmla="val 51207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客户逾期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M6+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的占比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19%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65%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的客户无逾期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5056641" y="5222105"/>
            <a:ext cx="2334827" cy="523220"/>
          </a:xfrm>
          <a:prstGeom prst="borderCallout1">
            <a:avLst>
              <a:gd name="adj1" fmla="val -8137"/>
              <a:gd name="adj2" fmla="val 51165"/>
              <a:gd name="adj3" fmla="val -54515"/>
              <a:gd name="adj4" fmla="val 51207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老客户（借款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次以上）的有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7252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人，约占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3%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06583" y="1042237"/>
          <a:ext cx="5555762" cy="213360"/>
        </p:xfrm>
        <a:graphic>
          <a:graphicData uri="http://schemas.openxmlformats.org/drawingml/2006/table">
            <a:tbl>
              <a:tblPr/>
              <a:tblGrid>
                <a:gridCol w="5555762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贷款金额统计：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平均值：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40413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最小值：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4000   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最大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：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TextBox 9"/>
          <p:cNvSpPr txBox="1"/>
          <p:nvPr/>
        </p:nvSpPr>
        <p:spPr>
          <a:xfrm>
            <a:off x="1296464" y="5189868"/>
            <a:ext cx="2334827" cy="523220"/>
          </a:xfrm>
          <a:prstGeom prst="borderCallout1">
            <a:avLst>
              <a:gd name="adj1" fmla="val -8137"/>
              <a:gd name="adj2" fmla="val 51165"/>
              <a:gd name="adj3" fmla="val -54515"/>
              <a:gd name="adj4" fmla="val 51207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大多数为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1~2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年的期限，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平均</a:t>
            </a:r>
            <a:r>
              <a:rPr lang="en-US" altLang="zh-CN" sz="1400" dirty="0" smtClean="0"/>
              <a:t>18.8</a:t>
            </a:r>
            <a:r>
              <a:rPr lang="zh-CN" altLang="en-US" sz="1400" dirty="0" smtClean="0"/>
              <a:t>个月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712437" y="1024652"/>
          <a:ext cx="3398717" cy="241440"/>
        </p:xfrm>
        <a:graphic>
          <a:graphicData uri="http://schemas.openxmlformats.org/drawingml/2006/table">
            <a:tbl>
              <a:tblPr/>
              <a:tblGrid>
                <a:gridCol w="3398717"/>
              </a:tblGrid>
              <a:tr h="24144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申请金额与放款金额差：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平均值：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53540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图表 15"/>
          <p:cNvGraphicFramePr/>
          <p:nvPr/>
        </p:nvGraphicFramePr>
        <p:xfrm>
          <a:off x="4044461" y="1635369"/>
          <a:ext cx="4360985" cy="2936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图表 17"/>
          <p:cNvGraphicFramePr/>
          <p:nvPr/>
        </p:nvGraphicFramePr>
        <p:xfrm>
          <a:off x="342900" y="1705707"/>
          <a:ext cx="3938954" cy="3068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图表 19"/>
          <p:cNvGraphicFramePr/>
          <p:nvPr/>
        </p:nvGraphicFramePr>
        <p:xfrm>
          <a:off x="8159262" y="1723292"/>
          <a:ext cx="3781864" cy="3142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20610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145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放款客户的数据质量检查</a:t>
            </a:r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违背常识</a:t>
            </a:r>
          </a:p>
        </p:txBody>
      </p:sp>
      <p:sp>
        <p:nvSpPr>
          <p:cNvPr id="4" name="椭圆 3"/>
          <p:cNvSpPr/>
          <p:nvPr/>
        </p:nvSpPr>
        <p:spPr>
          <a:xfrm>
            <a:off x="1046284" y="2189285"/>
            <a:ext cx="286981" cy="298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15561" y="2189284"/>
            <a:ext cx="3824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总收入高的客户，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M6+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的客户数比例比收入低的客户高。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00301" y="15650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问题描述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5266593" y="2215662"/>
            <a:ext cx="518746" cy="20222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100885" y="2206341"/>
          <a:ext cx="4801577" cy="200517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327069"/>
                <a:gridCol w="1447712"/>
                <a:gridCol w="1194362"/>
                <a:gridCol w="832434"/>
              </a:tblGrid>
              <a:tr h="4010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 smtClean="0"/>
                        <a:t>总收入分段</a:t>
                      </a:r>
                      <a:endParaRPr lang="zh-CN" altLang="en-US" sz="1200" b="1" i="0" u="none" strike="noStrike" dirty="0">
                        <a:solidFill>
                          <a:srgbClr val="333333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u="none" strike="noStrike" dirty="0"/>
                        <a:t>客户数</a:t>
                      </a:r>
                      <a:endParaRPr lang="zh-CN" altLang="en-US" sz="1200" b="1" i="0" u="none" strike="noStrike" dirty="0">
                        <a:solidFill>
                          <a:srgbClr val="333333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/>
                        <a:t>M6+</a:t>
                      </a:r>
                      <a:r>
                        <a:rPr lang="zh-CN" altLang="en-US" sz="1200" b="1" u="none" strike="noStrike" dirty="0"/>
                        <a:t>客户数</a:t>
                      </a:r>
                      <a:endParaRPr lang="zh-CN" altLang="en-US" sz="1200" b="1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u="none" strike="noStrike" dirty="0"/>
                        <a:t>占比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1" u="none" strike="noStrike" dirty="0"/>
                        <a:t>0-6500</a:t>
                      </a:r>
                      <a:r>
                        <a:rPr lang="zh-CN" altLang="en-US" sz="1100" b="1" u="none" strike="noStrike" dirty="0"/>
                        <a:t>元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/>
                        <a:t>63259</a:t>
                      </a:r>
                      <a:endParaRPr lang="en-US" altLang="zh-CN" sz="10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10150</a:t>
                      </a:r>
                      <a:endParaRPr lang="en-US" altLang="zh-CN" sz="10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16%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40103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1" u="none" strike="noStrike" dirty="0"/>
                        <a:t>6500-14500</a:t>
                      </a:r>
                      <a:r>
                        <a:rPr lang="zh-CN" altLang="en-US" sz="1100" b="1" u="none" strike="noStrike" dirty="0"/>
                        <a:t>元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58944</a:t>
                      </a:r>
                      <a:endParaRPr lang="en-US" altLang="zh-CN" sz="10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11115</a:t>
                      </a:r>
                      <a:endParaRPr lang="en-US" altLang="zh-CN" sz="10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19%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40103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1" u="none" strike="noStrike" dirty="0"/>
                        <a:t>14500-42400</a:t>
                      </a:r>
                      <a:r>
                        <a:rPr lang="zh-CN" altLang="en-US" sz="1100" b="1" u="none" strike="noStrike" dirty="0"/>
                        <a:t>元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60092</a:t>
                      </a:r>
                      <a:endParaRPr lang="en-US" altLang="zh-CN" sz="10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11403</a:t>
                      </a:r>
                      <a:endParaRPr lang="en-US" altLang="zh-CN" sz="10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19%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40103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1" u="none" strike="noStrike" dirty="0"/>
                        <a:t>&gt;42400</a:t>
                      </a:r>
                      <a:r>
                        <a:rPr lang="zh-CN" altLang="en-US" sz="1100" b="1" u="none" strike="noStrike" dirty="0"/>
                        <a:t>元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/>
                        <a:t>59700</a:t>
                      </a:r>
                      <a:endParaRPr lang="en-US" altLang="zh-CN" sz="1000" b="0" i="0" u="none" strike="noStrike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10668</a:t>
                      </a:r>
                      <a:endParaRPr lang="en-US" altLang="zh-CN" sz="1000" b="0" i="0" u="none" strike="noStrike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18%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72032" y="15327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数据示例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948229" y="1943101"/>
            <a:ext cx="9407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473569" y="1989993"/>
            <a:ext cx="9407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13338" y="808893"/>
            <a:ext cx="9574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抽查数据范围是申请日期从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2016-01-01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至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2017-06-30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的成功贷款客户：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09474" y="3724436"/>
            <a:ext cx="286981" cy="298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78751" y="3724435"/>
            <a:ext cx="3824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总收入偏高，月收入大于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万的客户有近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万？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5240573" y="3817721"/>
            <a:ext cx="518746" cy="20222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826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2514" y="1318846"/>
            <a:ext cx="44887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数据质量分析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画像概述与规划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存量客户细分及重点群体分析</a:t>
            </a: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总体存量客户分析</a:t>
            </a: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endParaRPr lang="zh-CN" altLang="en-US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26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6113597" y="4214446"/>
            <a:ext cx="4736111" cy="14214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挑出劣质客户，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淘汰或风险覆盖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040328" y="2101362"/>
            <a:ext cx="4721456" cy="13452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找到优质客户，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长期锁定、持续挖掘单个用户的价值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等腰三角形 53"/>
          <p:cNvSpPr/>
          <p:nvPr/>
        </p:nvSpPr>
        <p:spPr>
          <a:xfrm rot="16200000">
            <a:off x="2789365" y="2455246"/>
            <a:ext cx="3552090" cy="2633298"/>
          </a:xfrm>
          <a:prstGeom prst="triangle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116633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画像目的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281367" y="1345224"/>
            <a:ext cx="4774703" cy="4686300"/>
            <a:chOff x="509967" y="976740"/>
            <a:chExt cx="5266593" cy="5169083"/>
          </a:xfrm>
        </p:grpSpPr>
        <p:sp>
          <p:nvSpPr>
            <p:cNvPr id="12" name="等腰三角形 11"/>
            <p:cNvSpPr/>
            <p:nvPr/>
          </p:nvSpPr>
          <p:spPr>
            <a:xfrm>
              <a:off x="509967" y="1019907"/>
              <a:ext cx="5266593" cy="512591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1354029" y="1008182"/>
              <a:ext cx="3578469" cy="345830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1963629" y="1031630"/>
              <a:ext cx="2370994" cy="227427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rot="16200000" flipH="1">
              <a:off x="584704" y="3538904"/>
              <a:ext cx="5125916" cy="158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916738" y="3314700"/>
              <a:ext cx="2448000" cy="158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1321793" y="4484078"/>
              <a:ext cx="3613494" cy="293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68429" y="2497013"/>
              <a:ext cx="905609" cy="50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成熟小微企业主</a:t>
              </a:r>
              <a:endParaRPr lang="zh-CN" altLang="en-US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77121" y="5102469"/>
              <a:ext cx="1274885" cy="305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初创型企业主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96226" y="3663461"/>
              <a:ext cx="1084383" cy="50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成长型</a:t>
              </a:r>
              <a:endParaRPr lang="en-US" altLang="zh-CN" sz="12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小微企业主</a:t>
              </a:r>
              <a:endParaRPr lang="zh-CN" altLang="en-US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94552" y="2491151"/>
              <a:ext cx="905609" cy="50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高稳定</a:t>
              </a:r>
              <a:endParaRPr lang="en-US" altLang="zh-CN" sz="12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工薪</a:t>
              </a:r>
              <a:endParaRPr lang="zh-CN" altLang="en-US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60899" y="5114191"/>
              <a:ext cx="1371600" cy="305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职场小白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蓝领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93845" y="3807067"/>
              <a:ext cx="1072665" cy="305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白领阶层</a:t>
              </a:r>
              <a:endParaRPr lang="zh-CN" altLang="en-US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椭圆 28"/>
          <p:cNvSpPr/>
          <p:nvPr/>
        </p:nvSpPr>
        <p:spPr>
          <a:xfrm>
            <a:off x="5618299" y="2082165"/>
            <a:ext cx="1019907" cy="1417176"/>
          </a:xfrm>
          <a:prstGeom prst="ellipse">
            <a:avLst/>
          </a:prstGeom>
          <a:solidFill>
            <a:srgbClr val="92D050"/>
          </a:solidFill>
          <a:ln w="19050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697428" y="4176348"/>
            <a:ext cx="888024" cy="1488831"/>
          </a:xfrm>
          <a:prstGeom prst="ellipse">
            <a:avLst/>
          </a:prstGeom>
          <a:solidFill>
            <a:srgbClr val="FF0000">
              <a:alpha val="84000"/>
            </a:srgbClr>
          </a:solidFill>
          <a:ln w="19050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27752" y="110783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信贷用户群体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648639" y="2576119"/>
            <a:ext cx="9016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好客户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69154" y="4741957"/>
            <a:ext cx="9016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坏客户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51225" y="817689"/>
            <a:ext cx="651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u="sng" dirty="0" smtClean="0">
                <a:latin typeface="微软雅黑" pitchFamily="34" charset="-122"/>
                <a:ea typeface="微软雅黑" pitchFamily="34" charset="-122"/>
              </a:rPr>
              <a:t>画像的</a:t>
            </a:r>
            <a:r>
              <a:rPr lang="zh-CN" altLang="en-US" sz="1600" b="1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本质</a:t>
            </a:r>
            <a:r>
              <a:rPr lang="zh-CN" altLang="en-US" sz="1600" u="sng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是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商业目的下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的用户标签集合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画像的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目的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：精准定位业务目标客群，设计差异化的策略和产品服务</a:t>
            </a:r>
            <a:endParaRPr lang="zh-CN" altLang="en-US" sz="1600" u="sng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u="sng" dirty="0" smtClean="0">
                <a:latin typeface="微软雅黑" pitchFamily="34" charset="-122"/>
                <a:ea typeface="微软雅黑" pitchFamily="34" charset="-122"/>
              </a:rPr>
              <a:t>画像的</a:t>
            </a:r>
            <a:r>
              <a:rPr lang="zh-CN" altLang="en-US" sz="1600" b="1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zh-CN" altLang="en-US" sz="1600" u="sng" dirty="0" smtClean="0">
                <a:latin typeface="微软雅黑" pitchFamily="34" charset="-122"/>
                <a:ea typeface="微软雅黑" pitchFamily="34" charset="-122"/>
              </a:rPr>
              <a:t>：通过数据驱动的闭环流程，快速迭代，持续提升</a:t>
            </a:r>
            <a:endParaRPr lang="zh-CN" altLang="en-US" sz="1600" u="sng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132376" y="3604841"/>
            <a:ext cx="949569" cy="509954"/>
          </a:xfrm>
          <a:prstGeom prst="ellipse">
            <a:avLst/>
          </a:prstGeom>
          <a:solidFill>
            <a:srgbClr val="0070C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210812" y="3015762"/>
            <a:ext cx="1216965" cy="653556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风险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4512974" y="3974117"/>
            <a:ext cx="944111" cy="507023"/>
          </a:xfrm>
          <a:prstGeom prst="ellipse">
            <a:avLst/>
          </a:prstGeom>
          <a:solidFill>
            <a:srgbClr val="FFC000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资产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803522" y="3546221"/>
            <a:ext cx="1091475" cy="586163"/>
          </a:xfrm>
          <a:prstGeom prst="ellipse">
            <a:avLst/>
          </a:prstGeom>
          <a:solidFill>
            <a:srgbClr val="92D05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贡献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08230" y="258493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画像维度</a:t>
            </a:r>
            <a:endParaRPr lang="zh-CN" altLang="en-US" sz="1400" u="sng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26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/>
          <p:cNvSpPr/>
          <p:nvPr/>
        </p:nvSpPr>
        <p:spPr>
          <a:xfrm>
            <a:off x="486499" y="4947130"/>
            <a:ext cx="10591801" cy="9319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486499" y="3757234"/>
            <a:ext cx="10591801" cy="9319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486499" y="2593724"/>
            <a:ext cx="10591801" cy="9319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006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884" y="119837"/>
            <a:ext cx="11184000" cy="469492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画像与标签：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怎样的标签才算是一个好标签</a:t>
            </a:r>
            <a:endParaRPr 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2369" y="826721"/>
            <a:ext cx="10691446" cy="597633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以下以逾期客户标签为例，不同的标签定义，起到的业务价值则不同：</a:t>
            </a:r>
            <a:endParaRPr lang="en-US" altLang="zh-CN" sz="1800" dirty="0">
              <a:latin typeface="微软雅黑" pitchFamily="34" charset="-122"/>
              <a:ea typeface="微软雅黑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>
                <a:latin typeface="微软雅黑" pitchFamily="34" charset="-122"/>
                <a:ea typeface="微软雅黑" pitchFamily="34" charset="-122"/>
              </a:rPr>
              <a:pPr/>
              <a:t>9</a:t>
            </a:fld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03204" y="2912560"/>
            <a:ext cx="1091174" cy="305753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787400">
              <a:buSzPct val="120000"/>
            </a:pPr>
            <a:r>
              <a:rPr lang="zh-CN" altLang="en-US" sz="16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坏账客户</a:t>
            </a:r>
            <a:endParaRPr lang="en-US" altLang="zh-CN" sz="16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63061" y="2912549"/>
            <a:ext cx="124622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787400">
              <a:buSzPct val="120000"/>
            </a:pP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逾期天数大于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M6</a:t>
            </a:r>
            <a:endParaRPr lang="en-US" altLang="zh-CN" sz="12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5483796" y="2916933"/>
            <a:ext cx="24204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787400">
              <a:buSzPct val="120000"/>
            </a:pPr>
            <a:r>
              <a:rPr lang="zh-CN" altLang="en-US" sz="1200" b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定义坏账，采取相关风险覆盖处理，</a:t>
            </a:r>
            <a:endParaRPr lang="en-US" altLang="zh-CN" sz="1200" b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787400">
              <a:buSzPct val="120000"/>
            </a:pPr>
            <a:r>
              <a:rPr lang="zh-CN" altLang="en-US" sz="1200" b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属于滞后的应用</a:t>
            </a:r>
            <a:endParaRPr lang="en-US" altLang="zh-CN" sz="1200" b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702435" y="4108461"/>
            <a:ext cx="1091174" cy="305753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787400">
              <a:buSzPct val="120000"/>
            </a:pPr>
            <a:r>
              <a:rPr lang="zh-CN" altLang="en-US" sz="16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逾期天数</a:t>
            </a:r>
            <a:endParaRPr lang="en-US" altLang="zh-CN" sz="16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946929" y="4082075"/>
            <a:ext cx="8689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787400">
              <a:buSzPct val="120000"/>
            </a:pP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逾期天数</a:t>
            </a:r>
            <a:endParaRPr lang="en-US" altLang="zh-CN" sz="12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5535781" y="4020502"/>
            <a:ext cx="225420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787400">
              <a:buSzPct val="120000"/>
            </a:pPr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针对不同逾期天数的客户，采取不同的催收措施，业务人员可灵活选择</a:t>
            </a:r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718480" y="5326967"/>
            <a:ext cx="1091174" cy="305753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787400">
              <a:buSzPct val="120000"/>
            </a:pPr>
            <a:r>
              <a:rPr lang="zh-CN" altLang="en-US" sz="16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坏账概率</a:t>
            </a:r>
            <a:endParaRPr lang="en-US" altLang="zh-CN" sz="16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2400292" y="5203865"/>
            <a:ext cx="19694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787400">
              <a:buSzPct val="120000"/>
            </a:pP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建立基于客户的行为数据，预测客户发生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M6+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的概率</a:t>
            </a:r>
            <a:endParaRPr lang="en-US" altLang="zh-CN" sz="12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5446317" y="5027991"/>
            <a:ext cx="262502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787400">
              <a:buSzPct val="120000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计算不同阈值下，挽回的收入和成本，选择最优的阈值。</a:t>
            </a:r>
            <a:r>
              <a:rPr lang="zh-CN" altLang="en-US" sz="1200" b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对筛选的目标客户，提前做好沟通和了解，进行相应风险的</a:t>
            </a:r>
            <a:endParaRPr lang="en-US" altLang="zh-CN" sz="1200" b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787400">
              <a:buSzPct val="120000"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提前防范。</a:t>
            </a:r>
            <a:endParaRPr lang="en-US" altLang="zh-CN" sz="1200" b="1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5-Point Star 27"/>
          <p:cNvSpPr/>
          <p:nvPr/>
        </p:nvSpPr>
        <p:spPr>
          <a:xfrm>
            <a:off x="9160936" y="5199061"/>
            <a:ext cx="315868" cy="288602"/>
          </a:xfrm>
          <a:prstGeom prst="star5">
            <a:avLst/>
          </a:prstGeom>
          <a:solidFill>
            <a:srgbClr val="EA8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2066184" y="2039808"/>
            <a:ext cx="2628900" cy="403566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5366234" y="2063826"/>
            <a:ext cx="2740270" cy="4002860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8719030" y="2018941"/>
            <a:ext cx="2077916" cy="40389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5-Point Star 27"/>
          <p:cNvSpPr/>
          <p:nvPr/>
        </p:nvSpPr>
        <p:spPr>
          <a:xfrm>
            <a:off x="9595725" y="5199061"/>
            <a:ext cx="315868" cy="288602"/>
          </a:xfrm>
          <a:prstGeom prst="star5">
            <a:avLst/>
          </a:prstGeom>
          <a:solidFill>
            <a:srgbClr val="EA8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5-Point Star 27"/>
          <p:cNvSpPr/>
          <p:nvPr/>
        </p:nvSpPr>
        <p:spPr>
          <a:xfrm>
            <a:off x="10030513" y="5208026"/>
            <a:ext cx="315868" cy="288602"/>
          </a:xfrm>
          <a:prstGeom prst="star5">
            <a:avLst/>
          </a:prstGeom>
          <a:solidFill>
            <a:srgbClr val="EA8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5-Point Star 27"/>
          <p:cNvSpPr/>
          <p:nvPr/>
        </p:nvSpPr>
        <p:spPr>
          <a:xfrm>
            <a:off x="9181452" y="4111746"/>
            <a:ext cx="315868" cy="288602"/>
          </a:xfrm>
          <a:prstGeom prst="star5">
            <a:avLst/>
          </a:prstGeom>
          <a:solidFill>
            <a:srgbClr val="EA8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5-Point Star 27"/>
          <p:cNvSpPr/>
          <p:nvPr/>
        </p:nvSpPr>
        <p:spPr>
          <a:xfrm>
            <a:off x="9616241" y="4111746"/>
            <a:ext cx="315868" cy="288602"/>
          </a:xfrm>
          <a:prstGeom prst="star5">
            <a:avLst/>
          </a:prstGeom>
          <a:solidFill>
            <a:srgbClr val="EA8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5-Point Star 27"/>
          <p:cNvSpPr/>
          <p:nvPr/>
        </p:nvSpPr>
        <p:spPr>
          <a:xfrm>
            <a:off x="9158006" y="2874961"/>
            <a:ext cx="315868" cy="288602"/>
          </a:xfrm>
          <a:prstGeom prst="star5">
            <a:avLst/>
          </a:prstGeom>
          <a:solidFill>
            <a:srgbClr val="EA8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blackWhite">
          <a:xfrm>
            <a:off x="2059840" y="1699336"/>
            <a:ext cx="2635859" cy="787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0" rIns="45720" bIns="0" anchor="ctr"/>
          <a:lstStyle/>
          <a:p>
            <a:pPr algn="ctr" defTabSz="895350">
              <a:buSzPct val="120000"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标签定义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10"/>
          <p:cNvSpPr>
            <a:spLocks noChangeArrowheads="1"/>
          </p:cNvSpPr>
          <p:nvPr>
            <p:custDataLst>
              <p:tags r:id="rId2"/>
            </p:custDataLst>
          </p:nvPr>
        </p:nvSpPr>
        <p:spPr bwMode="blackWhite">
          <a:xfrm>
            <a:off x="5343608" y="1699336"/>
            <a:ext cx="2801891" cy="787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0" rIns="45720" bIns="0" anchor="ctr"/>
          <a:lstStyle/>
          <a:p>
            <a:pPr algn="ctr" defTabSz="895350">
              <a:buSzPct val="120000"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业务应用逻辑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14"/>
          <p:cNvSpPr>
            <a:spLocks noChangeArrowheads="1"/>
          </p:cNvSpPr>
          <p:nvPr>
            <p:custDataLst>
              <p:tags r:id="rId3"/>
            </p:custDataLst>
          </p:nvPr>
        </p:nvSpPr>
        <p:spPr bwMode="blackWhite">
          <a:xfrm>
            <a:off x="8701940" y="1699336"/>
            <a:ext cx="2097579" cy="787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0" rIns="45720" bIns="0" anchor="ctr"/>
          <a:lstStyle/>
          <a:p>
            <a:pPr algn="ctr" defTabSz="895350">
              <a:buSzPct val="120000"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价值对比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2245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44375</TotalTime>
  <Words>5807</Words>
  <Application>Microsoft Office PowerPoint</Application>
  <PresentationFormat>自定义</PresentationFormat>
  <Paragraphs>1286</Paragraphs>
  <Slides>51</Slides>
  <Notes>46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3" baseType="lpstr">
      <vt:lpstr>Office 主题</vt:lpstr>
      <vt:lpstr>工作表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画像与标签：怎样的标签才算是一个好标签</vt:lpstr>
      <vt:lpstr>本期客户细分与画像的重点及未来规划</vt:lpstr>
      <vt:lpstr>画像数据逻辑模型：集中常用分析字段，支持快速灵活的多维分析</vt:lpstr>
      <vt:lpstr>幻灯片 12</vt:lpstr>
      <vt:lpstr>幻灯片 13</vt:lpstr>
      <vt:lpstr>传统金融客户细分的方法分享：客户细分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贾雯静</dc:creator>
  <cp:lastModifiedBy>莫家湘</cp:lastModifiedBy>
  <cp:revision>4300</cp:revision>
  <dcterms:created xsi:type="dcterms:W3CDTF">2017-03-17T07:37:03Z</dcterms:created>
  <dcterms:modified xsi:type="dcterms:W3CDTF">2017-08-07T03:25:08Z</dcterms:modified>
</cp:coreProperties>
</file>