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1857" r:id="rId2"/>
    <p:sldId id="1858" r:id="rId3"/>
    <p:sldId id="1859" r:id="rId4"/>
    <p:sldId id="1860" r:id="rId5"/>
    <p:sldId id="1861" r:id="rId6"/>
    <p:sldId id="1863" r:id="rId7"/>
    <p:sldId id="1864" r:id="rId8"/>
    <p:sldId id="1722" r:id="rId9"/>
    <p:sldId id="1875" r:id="rId10"/>
    <p:sldId id="1876" r:id="rId11"/>
    <p:sldId id="1877" r:id="rId12"/>
    <p:sldId id="1878" r:id="rId13"/>
    <p:sldId id="1879" r:id="rId14"/>
    <p:sldId id="1880" r:id="rId15"/>
    <p:sldId id="1881" r:id="rId16"/>
    <p:sldId id="1882" r:id="rId17"/>
    <p:sldId id="1883" r:id="rId18"/>
    <p:sldId id="1884" r:id="rId19"/>
    <p:sldId id="1885" r:id="rId20"/>
    <p:sldId id="1886" r:id="rId21"/>
    <p:sldId id="1890" r:id="rId22"/>
    <p:sldId id="1891" r:id="rId23"/>
    <p:sldId id="1887" r:id="rId24"/>
    <p:sldId id="1892" r:id="rId25"/>
    <p:sldId id="1865" r:id="rId26"/>
    <p:sldId id="1866" r:id="rId27"/>
    <p:sldId id="1868" r:id="rId28"/>
    <p:sldId id="1869" r:id="rId29"/>
    <p:sldId id="1870" r:id="rId30"/>
    <p:sldId id="1871" r:id="rId31"/>
    <p:sldId id="1872" r:id="rId32"/>
    <p:sldId id="1873" r:id="rId33"/>
    <p:sldId id="1874" r:id="rId34"/>
    <p:sldId id="1893" r:id="rId35"/>
    <p:sldId id="1803" r:id="rId36"/>
    <p:sldId id="1805" r:id="rId37"/>
    <p:sldId id="1895" r:id="rId38"/>
    <p:sldId id="1806" r:id="rId39"/>
    <p:sldId id="1812" r:id="rId40"/>
    <p:sldId id="1813" r:id="rId41"/>
    <p:sldId id="1814" r:id="rId42"/>
    <p:sldId id="1815" r:id="rId43"/>
    <p:sldId id="1816" r:id="rId44"/>
    <p:sldId id="1817" r:id="rId45"/>
    <p:sldId id="1818" r:id="rId46"/>
    <p:sldId id="1819" r:id="rId47"/>
    <p:sldId id="1820" r:id="rId48"/>
    <p:sldId id="1821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>
          <p15:clr>
            <a:srgbClr val="A4A3A4"/>
          </p15:clr>
        </p15:guide>
        <p15:guide id="2" orient="horz" pos="177">
          <p15:clr>
            <a:srgbClr val="A4A3A4"/>
          </p15:clr>
        </p15:guide>
        <p15:guide id="3" pos="1276">
          <p15:clr>
            <a:srgbClr val="A4A3A4"/>
          </p15:clr>
        </p15:guide>
        <p15:guide id="4" pos="2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ping Song" initials="xisong" lastIdx="19" clrIdx="0">
    <p:extLst>
      <p:ext uri="{19B8F6BF-5375-455C-9EA6-DF929625EA0E}">
        <p15:presenceInfo xmlns:p15="http://schemas.microsoft.com/office/powerpoint/2012/main" xmlns="" userId="Xiping Song" providerId="None"/>
      </p:ext>
    </p:extLst>
  </p:cmAuthor>
  <p:cmAuthor id="2" name="Jessica Jia Tong Liu" initials="jesliu" lastIdx="4" clrIdx="1">
    <p:extLst>
      <p:ext uri="{19B8F6BF-5375-455C-9EA6-DF929625EA0E}">
        <p15:presenceInfo xmlns:p15="http://schemas.microsoft.com/office/powerpoint/2012/main" xmlns="" userId="Jessica Jia To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082"/>
    <a:srgbClr val="EEF7F5"/>
    <a:srgbClr val="3C8A2E"/>
    <a:srgbClr val="7F7F7F"/>
    <a:srgbClr val="EBFFBF"/>
    <a:srgbClr val="FFCCCC"/>
    <a:srgbClr val="FFFF99"/>
    <a:srgbClr val="FFCCFF"/>
    <a:srgbClr val="CCFFFF"/>
    <a:srgbClr val="8ED2E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54" autoAdjust="0"/>
    <p:restoredTop sz="94162" autoAdjust="0"/>
  </p:normalViewPr>
  <p:slideViewPr>
    <p:cSldViewPr showGuides="1">
      <p:cViewPr varScale="1">
        <p:scale>
          <a:sx n="87" d="100"/>
          <a:sy n="87" d="100"/>
        </p:scale>
        <p:origin x="-1378" y="-86"/>
      </p:cViewPr>
      <p:guideLst>
        <p:guide orient="horz" pos="255"/>
        <p:guide orient="horz" pos="177"/>
        <p:guide pos="1276"/>
        <p:guide pos="2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-146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1.186239620403322E-3"/>
          <c:y val="5.0420168067226885E-2"/>
          <c:w val="0.85765124555160155"/>
          <c:h val="0.81932773109243684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月均利润贡献</c:v>
                </c:pt>
              </c:strCache>
            </c:strRef>
          </c:tx>
          <c:spPr>
            <a:gradFill rotWithShape="0">
              <a:gsLst>
                <a:gs pos="0">
                  <a:srgbClr val="020202">
                    <a:gamma/>
                    <a:shade val="76078"/>
                    <a:invGamma/>
                  </a:srgbClr>
                </a:gs>
                <a:gs pos="50000">
                  <a:srgbClr val="99CCFF"/>
                </a:gs>
                <a:gs pos="100000">
                  <a:srgbClr val="020202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11792">
              <a:solidFill>
                <a:srgbClr val="CCCCFF"/>
              </a:solidFill>
              <a:prstDash val="solid"/>
            </a:ln>
          </c:spPr>
          <c:dLbls>
            <c:dLbl>
              <c:idx val="0"/>
              <c:layout>
                <c:manualLayout>
                  <c:x val="0"/>
                  <c:y val="-4.0867185876976584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7393834964998522E-3"/>
                  <c:y val="-3.3093697975875866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019459577014518E-3"/>
                  <c:y val="-8.8649618724640673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0782687984996777E-3"/>
                  <c:y val="4.4886413808511464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840831259701305E-3"/>
                  <c:y val="-4.1272661004077013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1826673212008178E-3"/>
                  <c:y val="1.6121620228148897E-4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0040566965862094E-4"/>
                  <c:y val="1.7729425754188014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2.2327148954315318E-4"/>
                  <c:y val="1.2508383858551575E-3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4.0980098328684544E-3"/>
                  <c:y val="1.6136677992599161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4880930532633636E-3"/>
                  <c:y val="2.6395416348625855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3.2506555144649067E-3"/>
                  <c:y val="3.5116484718925374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4.5449911445649704E-4"/>
                  <c:y val="-4.4418929612211083E-4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3.5895408164647873E-3"/>
                  <c:y val="-2.0568751314188331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3.927208350774648E-4"/>
                  <c:y val="1.286604080813525E-2"/>
                </c:manualLayout>
              </c:layout>
              <c:numFmt formatCode="0.00_);[Red]\(0.00\)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1114" b="1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outEnd"/>
              <c:showVal val="1"/>
              <c:extLst>
                <c:ext xmlns:c15="http://schemas.microsoft.com/office/drawing/2012/chart" uri="{CE6537A1-D6FC-4f65-9D91-7224C49458BB}"/>
              </c:extLst>
            </c:dLbl>
            <c:numFmt formatCode="0.00_);[Red]\(0.00\)" sourceLinked="0"/>
            <c:spPr>
              <a:noFill/>
              <a:ln w="2358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14" b="1" i="0" u="none" strike="noStrike" baseline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</a:defRPr>
                </a:pPr>
                <a:endParaRPr lang="zh-CN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SS1</c:v>
                </c:pt>
                <c:pt idx="1">
                  <c:v>SS2</c:v>
                </c:pt>
                <c:pt idx="2">
                  <c:v>SS3</c:v>
                </c:pt>
                <c:pt idx="3">
                  <c:v>SS4</c:v>
                </c:pt>
                <c:pt idx="4">
                  <c:v>SS5</c:v>
                </c:pt>
                <c:pt idx="5">
                  <c:v>SS6</c:v>
                </c:pt>
                <c:pt idx="6">
                  <c:v>SS7</c:v>
                </c:pt>
                <c:pt idx="7">
                  <c:v>SS8</c:v>
                </c:pt>
                <c:pt idx="8">
                  <c:v>SS9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140.26</c:v>
                </c:pt>
                <c:pt idx="1">
                  <c:v>121.54</c:v>
                </c:pt>
                <c:pt idx="2">
                  <c:v>144.25</c:v>
                </c:pt>
                <c:pt idx="3">
                  <c:v>134.55000000000001</c:v>
                </c:pt>
                <c:pt idx="4">
                  <c:v>104.97</c:v>
                </c:pt>
                <c:pt idx="5">
                  <c:v>77.910000000000011</c:v>
                </c:pt>
                <c:pt idx="6">
                  <c:v>64.11</c:v>
                </c:pt>
                <c:pt idx="7">
                  <c:v>57.61</c:v>
                </c:pt>
                <c:pt idx="8">
                  <c:v>65.440000000000012</c:v>
                </c:pt>
              </c:numCache>
            </c:numRef>
          </c:val>
        </c:ser>
        <c:dLbls/>
        <c:gapWidth val="80"/>
        <c:overlap val="100"/>
        <c:axId val="292430976"/>
        <c:axId val="292432512"/>
      </c:barChart>
      <c:lineChart>
        <c:grouping val="standard"/>
        <c:ser>
          <c:idx val="1"/>
          <c:order val="1"/>
          <c:tx>
            <c:strRef>
              <c:f>Sheet1!$A$3</c:f>
              <c:strCache>
                <c:ptCount val="1"/>
                <c:pt idx="0">
                  <c:v>总收入占比</c:v>
                </c:pt>
              </c:strCache>
            </c:strRef>
          </c:tx>
          <c:spPr>
            <a:ln w="35376">
              <a:solidFill>
                <a:srgbClr val="FF0000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FFFF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dLbls>
            <c:dLbl>
              <c:idx val="1"/>
              <c:layout>
                <c:manualLayout>
                  <c:x val="-3.6220944724408802E-2"/>
                  <c:y val="-8.1100772602016147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6983507185610422E-2"/>
                  <c:y val="-6.0122259751542173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814871544795377E-2"/>
                  <c:y val="-8.158705502655296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69487172841691E-2"/>
                  <c:y val="-0.14021827148092841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3339996467198547E-2"/>
                  <c:y val="-0.10843581263445888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4102558928400084E-2"/>
                  <c:y val="1.315497872439686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492776517664482E-2"/>
                  <c:y val="5.1120154918057978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3.1645422199261038E-2"/>
                  <c:y val="4.7638616810725697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3.2407984660462581E-2"/>
                  <c:y val="3.6648271036277887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2.9611828260454172E-2"/>
                  <c:y val="5.1420310536844371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358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9" b="0" i="0" u="none" strike="noStrike" baseline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</a:defRPr>
                </a:pPr>
                <a:endParaRPr lang="zh-CN"/>
              </a:p>
            </c:txPr>
            <c:dLblPos val="b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SS1</c:v>
                </c:pt>
                <c:pt idx="1">
                  <c:v>SS2</c:v>
                </c:pt>
                <c:pt idx="2">
                  <c:v>SS3</c:v>
                </c:pt>
                <c:pt idx="3">
                  <c:v>SS4</c:v>
                </c:pt>
                <c:pt idx="4">
                  <c:v>SS5</c:v>
                </c:pt>
                <c:pt idx="5">
                  <c:v>SS6</c:v>
                </c:pt>
                <c:pt idx="6">
                  <c:v>SS7</c:v>
                </c:pt>
                <c:pt idx="7">
                  <c:v>SS8</c:v>
                </c:pt>
                <c:pt idx="8">
                  <c:v>SS9</c:v>
                </c:pt>
              </c:strCache>
            </c:strRef>
          </c:cat>
          <c:val>
            <c:numRef>
              <c:f>Sheet1!$B$3:$J$3</c:f>
              <c:numCache>
                <c:formatCode>0.00%</c:formatCode>
                <c:ptCount val="9"/>
                <c:pt idx="0">
                  <c:v>0.18720000000000003</c:v>
                </c:pt>
                <c:pt idx="1">
                  <c:v>0.20770000000000002</c:v>
                </c:pt>
                <c:pt idx="2">
                  <c:v>2.8199999999999996E-2</c:v>
                </c:pt>
                <c:pt idx="3">
                  <c:v>2.9800000000000004E-2</c:v>
                </c:pt>
                <c:pt idx="4">
                  <c:v>0.12859999999999999</c:v>
                </c:pt>
                <c:pt idx="5">
                  <c:v>2.9100000000000001E-2</c:v>
                </c:pt>
                <c:pt idx="6">
                  <c:v>2.5399999999999999E-2</c:v>
                </c:pt>
                <c:pt idx="7">
                  <c:v>1.2900000000000002E-2</c:v>
                </c:pt>
                <c:pt idx="8">
                  <c:v>2.9399999999999999E-2</c:v>
                </c:pt>
              </c:numCache>
            </c:numRef>
          </c:val>
        </c:ser>
        <c:ser>
          <c:idx val="3"/>
          <c:order val="2"/>
          <c:tx>
            <c:strRef>
              <c:f>Sheet1!$A$4</c:f>
              <c:strCache>
                <c:ptCount val="1"/>
                <c:pt idx="0">
                  <c:v>总人数占比</c:v>
                </c:pt>
              </c:strCache>
            </c:strRef>
          </c:tx>
          <c:spPr>
            <a:ln w="35376">
              <a:solidFill>
                <a:srgbClr val="000080"/>
              </a:solidFill>
              <a:prstDash val="solid"/>
            </a:ln>
          </c:spPr>
          <c:marker>
            <c:symbol val="triangle"/>
            <c:size val="8"/>
            <c:spPr>
              <a:solidFill>
                <a:srgbClr val="FFFFFF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3.4272142642803906E-2"/>
                  <c:y val="5.3724985860567294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8593423965215444E-2"/>
                  <c:y val="2.5712176741945203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4100944908030369E-2"/>
                  <c:y val="1.7074733927789684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1304788508021939E-2"/>
                  <c:y val="4.3701070427038198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6136152867206894E-2"/>
                  <c:y val="5.5291727439058871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3339996467198547E-2"/>
                  <c:y val="3.8659415862468682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4102558928400084E-2"/>
                  <c:y val="-9.5080464569143014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3679016138067841E-2"/>
                  <c:y val="-0.11129273386727824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3.3594224280865885E-2"/>
                  <c:y val="-0.10076452718852016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2.9611828260454172E-2"/>
                  <c:y val="-7.3009610874536085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9188151101252495E-2"/>
                  <c:y val="-7.8123636404521926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3.7068151284874069E-2"/>
                  <c:y val="-8.629877412607434E-2"/>
                </c:manualLayout>
              </c:layout>
              <c:numFmt formatCode="0.0%" sourceLinked="0"/>
              <c:spPr>
                <a:noFill/>
                <a:ln w="23584">
                  <a:noFill/>
                </a:ln>
              </c:spPr>
              <c:txPr>
                <a:bodyPr/>
                <a:lstStyle/>
                <a:p>
                  <a:pPr>
                    <a:defRPr sz="859" b="0" i="0" u="none" strike="noStrike" baseline="0">
                      <a:solidFill>
                        <a:schemeClr val="tx1"/>
                      </a:solidFill>
                      <a:latin typeface="Century Gothic"/>
                      <a:ea typeface="Century Gothic"/>
                      <a:cs typeface="Century Gothic"/>
                    </a:defRPr>
                  </a:pPr>
                  <a:endParaRPr lang="zh-CN"/>
                </a:p>
              </c:txPr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 w="23584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9" b="0" i="0" u="none" strike="noStrike" baseline="0">
                    <a:solidFill>
                      <a:schemeClr val="tx1"/>
                    </a:solidFill>
                    <a:latin typeface="Century Gothic"/>
                    <a:ea typeface="Century Gothic"/>
                    <a:cs typeface="Century Gothic"/>
                  </a:defRPr>
                </a:pPr>
                <a:endParaRPr lang="zh-CN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Sheet1!$B$1:$J$1</c:f>
              <c:strCache>
                <c:ptCount val="9"/>
                <c:pt idx="0">
                  <c:v>SS1</c:v>
                </c:pt>
                <c:pt idx="1">
                  <c:v>SS2</c:v>
                </c:pt>
                <c:pt idx="2">
                  <c:v>SS3</c:v>
                </c:pt>
                <c:pt idx="3">
                  <c:v>SS4</c:v>
                </c:pt>
                <c:pt idx="4">
                  <c:v>SS5</c:v>
                </c:pt>
                <c:pt idx="5">
                  <c:v>SS6</c:v>
                </c:pt>
                <c:pt idx="6">
                  <c:v>SS7</c:v>
                </c:pt>
                <c:pt idx="7">
                  <c:v>SS8</c:v>
                </c:pt>
                <c:pt idx="8">
                  <c:v>SS9</c:v>
                </c:pt>
              </c:strCache>
            </c:strRef>
          </c:cat>
          <c:val>
            <c:numRef>
              <c:f>Sheet1!$B$4:$J$4</c:f>
              <c:numCache>
                <c:formatCode>0.00%</c:formatCode>
                <c:ptCount val="9"/>
                <c:pt idx="0">
                  <c:v>0.12350000000000001</c:v>
                </c:pt>
                <c:pt idx="1">
                  <c:v>0.15820000000000004</c:v>
                </c:pt>
                <c:pt idx="2">
                  <c:v>1.8100000000000005E-2</c:v>
                </c:pt>
                <c:pt idx="3">
                  <c:v>2.0500000000000001E-2</c:v>
                </c:pt>
                <c:pt idx="4">
                  <c:v>0.1134</c:v>
                </c:pt>
                <c:pt idx="5">
                  <c:v>3.4500000000000003E-2</c:v>
                </c:pt>
                <c:pt idx="6">
                  <c:v>3.6600000000000008E-2</c:v>
                </c:pt>
                <c:pt idx="7">
                  <c:v>2.07E-2</c:v>
                </c:pt>
                <c:pt idx="8">
                  <c:v>4.1599999999999998E-2</c:v>
                </c:pt>
              </c:numCache>
            </c:numRef>
          </c:val>
        </c:ser>
        <c:dLbls/>
        <c:marker val="1"/>
        <c:axId val="292345728"/>
        <c:axId val="292347264"/>
      </c:lineChart>
      <c:catAx>
        <c:axId val="29234572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537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952" b="1" i="0" u="none" strike="noStrike" baseline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defRPr>
            </a:pPr>
            <a:endParaRPr lang="zh-CN"/>
          </a:p>
        </c:txPr>
        <c:crossAx val="292347264"/>
        <c:crosses val="autoZero"/>
        <c:auto val="1"/>
        <c:lblAlgn val="ctr"/>
        <c:lblOffset val="100"/>
        <c:tickLblSkip val="1"/>
        <c:tickMarkSkip val="1"/>
      </c:catAx>
      <c:valAx>
        <c:axId val="292347264"/>
        <c:scaling>
          <c:orientation val="minMax"/>
          <c:max val="0.35000000000000003"/>
        </c:scaling>
        <c:axPos val="r"/>
        <c:numFmt formatCode="0.00%" sourceLinked="1"/>
        <c:majorTickMark val="none"/>
        <c:tickLblPos val="nextTo"/>
        <c:spPr>
          <a:ln w="5896">
            <a:noFill/>
          </a:ln>
        </c:spPr>
        <c:txPr>
          <a:bodyPr rot="0" vert="horz"/>
          <a:lstStyle/>
          <a:p>
            <a:pPr>
              <a:defRPr sz="743" b="1" i="0" u="none" strike="noStrike" baseline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292345728"/>
        <c:crosses val="max"/>
        <c:crossBetween val="between"/>
      </c:valAx>
      <c:catAx>
        <c:axId val="292430976"/>
        <c:scaling>
          <c:orientation val="minMax"/>
        </c:scaling>
        <c:delete val="1"/>
        <c:axPos val="b"/>
        <c:numFmt formatCode="General" sourceLinked="1"/>
        <c:tickLblPos val="nextTo"/>
        <c:crossAx val="292432512"/>
        <c:crosses val="autoZero"/>
        <c:auto val="1"/>
        <c:lblAlgn val="ctr"/>
        <c:lblOffset val="100"/>
      </c:catAx>
      <c:valAx>
        <c:axId val="292432512"/>
        <c:scaling>
          <c:orientation val="minMax"/>
        </c:scaling>
        <c:axPos val="r"/>
        <c:numFmt formatCode="General" sourceLinked="1"/>
        <c:majorTickMark val="none"/>
        <c:tickLblPos val="none"/>
        <c:spPr>
          <a:ln w="5896">
            <a:noFill/>
          </a:ln>
        </c:spPr>
        <c:crossAx val="292430976"/>
        <c:crosses val="max"/>
        <c:crossBetween val="between"/>
      </c:valAx>
      <c:spPr>
        <a:noFill/>
        <a:ln w="23584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682" b="1" i="0" u="none" strike="noStrike" baseline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defRPr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682" b="1" i="0" u="none" strike="noStrike" baseline="0">
                <a:solidFill>
                  <a:schemeClr val="tx1"/>
                </a:solidFill>
                <a:latin typeface="华文楷体"/>
                <a:ea typeface="华文楷体"/>
                <a:cs typeface="华文楷体"/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682" b="1" i="0" u="none" strike="noStrike" baseline="0">
                <a:solidFill>
                  <a:schemeClr val="tx1"/>
                </a:solidFill>
                <a:latin typeface="华文楷体"/>
                <a:ea typeface="华文楷体"/>
                <a:cs typeface="华文楷体"/>
              </a:defRPr>
            </a:pPr>
            <a:endParaRPr lang="zh-CN"/>
          </a:p>
        </c:txPr>
      </c:legendEntry>
      <c:layout>
        <c:manualLayout>
          <c:xMode val="edge"/>
          <c:yMode val="edge"/>
          <c:x val="0.69988137603795952"/>
          <c:y val="2.5210084033613443E-2"/>
          <c:w val="0.11862396204033217"/>
          <c:h val="0.25630252100840339"/>
        </c:manualLayout>
      </c:layout>
      <c:spPr>
        <a:solidFill>
          <a:schemeClr val="bg1"/>
        </a:solidFill>
        <a:ln w="2948">
          <a:solidFill>
            <a:schemeClr val="tx1"/>
          </a:solidFill>
          <a:prstDash val="solid"/>
        </a:ln>
      </c:spPr>
      <c:txPr>
        <a:bodyPr/>
        <a:lstStyle/>
        <a:p>
          <a:pPr>
            <a:defRPr sz="682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zh-CN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952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CE0E8-40FB-4D3B-8D21-EE80E48245B6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130DA6F9-10C6-40C6-875C-50240A3F44CA}">
      <dgm:prSet phldrT="[文本]" custT="1"/>
      <dgm:spPr/>
      <dgm:t>
        <a:bodyPr/>
        <a:lstStyle/>
        <a:p>
          <a:r>
            <a:rPr lang="zh-CN" altLang="en-US" sz="1400" dirty="0"/>
            <a:t>业务需求理解</a:t>
          </a:r>
        </a:p>
      </dgm:t>
    </dgm:pt>
    <dgm:pt modelId="{CD1597D5-C84B-4D16-9971-8E7526ADF051}" type="parTrans" cxnId="{EB34B04D-7AAD-4C0A-946F-E5AB9806C845}">
      <dgm:prSet/>
      <dgm:spPr/>
      <dgm:t>
        <a:bodyPr/>
        <a:lstStyle/>
        <a:p>
          <a:endParaRPr lang="zh-CN" altLang="en-US" sz="1400"/>
        </a:p>
      </dgm:t>
    </dgm:pt>
    <dgm:pt modelId="{47A3D1B6-4CA6-4F8E-904B-6875AFB5EE0B}" type="sibTrans" cxnId="{EB34B04D-7AAD-4C0A-946F-E5AB9806C845}">
      <dgm:prSet/>
      <dgm:spPr/>
      <dgm:t>
        <a:bodyPr/>
        <a:lstStyle/>
        <a:p>
          <a:endParaRPr lang="zh-CN" altLang="en-US" sz="1400"/>
        </a:p>
      </dgm:t>
    </dgm:pt>
    <dgm:pt modelId="{0ED81798-3722-4A16-AFF8-3D9969758F00}">
      <dgm:prSet phldrT="[文本]" custT="1"/>
      <dgm:spPr/>
      <dgm:t>
        <a:bodyPr/>
        <a:lstStyle/>
        <a:p>
          <a:r>
            <a:rPr lang="zh-CN" altLang="en-US" sz="1400" dirty="0"/>
            <a:t>  数据理解与数据准备</a:t>
          </a:r>
        </a:p>
      </dgm:t>
    </dgm:pt>
    <dgm:pt modelId="{BCE668AC-EFB4-4D80-91A3-DC1275EA29EC}" type="parTrans" cxnId="{F90F51DC-962D-44C0-96E7-8E3F34858C4D}">
      <dgm:prSet/>
      <dgm:spPr/>
      <dgm:t>
        <a:bodyPr/>
        <a:lstStyle/>
        <a:p>
          <a:endParaRPr lang="zh-CN" altLang="en-US" sz="1400"/>
        </a:p>
      </dgm:t>
    </dgm:pt>
    <dgm:pt modelId="{7915FC3F-AA20-4C3F-B2B7-16B71E64A538}" type="sibTrans" cxnId="{F90F51DC-962D-44C0-96E7-8E3F34858C4D}">
      <dgm:prSet/>
      <dgm:spPr/>
      <dgm:t>
        <a:bodyPr/>
        <a:lstStyle/>
        <a:p>
          <a:endParaRPr lang="zh-CN" altLang="en-US" sz="1400"/>
        </a:p>
      </dgm:t>
    </dgm:pt>
    <dgm:pt modelId="{F6C3EB51-A53A-4D11-93D3-75F35E913D74}">
      <dgm:prSet phldrT="[文本]" custT="1"/>
      <dgm:spPr/>
      <dgm:t>
        <a:bodyPr/>
        <a:lstStyle/>
        <a:p>
          <a:r>
            <a:rPr lang="zh-CN" altLang="en-US" sz="1400" dirty="0"/>
            <a:t>建模与评估</a:t>
          </a:r>
        </a:p>
      </dgm:t>
    </dgm:pt>
    <dgm:pt modelId="{81540F39-CEC3-4043-B78A-5DA6E65BFB0E}" type="parTrans" cxnId="{B31A4BAA-CF4A-45B0-AA74-8544E48227C5}">
      <dgm:prSet/>
      <dgm:spPr/>
      <dgm:t>
        <a:bodyPr/>
        <a:lstStyle/>
        <a:p>
          <a:endParaRPr lang="zh-CN" altLang="en-US" sz="1400"/>
        </a:p>
      </dgm:t>
    </dgm:pt>
    <dgm:pt modelId="{B0840819-EA8C-4048-8E91-D1A9F3F1E978}" type="sibTrans" cxnId="{B31A4BAA-CF4A-45B0-AA74-8544E48227C5}">
      <dgm:prSet/>
      <dgm:spPr/>
      <dgm:t>
        <a:bodyPr/>
        <a:lstStyle/>
        <a:p>
          <a:endParaRPr lang="zh-CN" altLang="en-US" sz="1400"/>
        </a:p>
      </dgm:t>
    </dgm:pt>
    <dgm:pt modelId="{4418CF05-A588-4BD2-A2B2-49BA59BB3D9E}">
      <dgm:prSet phldrT="[文本]" custT="1"/>
      <dgm:spPr/>
      <dgm:t>
        <a:bodyPr/>
        <a:lstStyle/>
        <a:p>
          <a:r>
            <a:rPr lang="zh-CN" altLang="en-US" sz="1400" dirty="0"/>
            <a:t>建模分析及应用</a:t>
          </a:r>
        </a:p>
      </dgm:t>
    </dgm:pt>
    <dgm:pt modelId="{EE3033A0-91DA-46E5-942D-DFDBBC99B5C3}" type="parTrans" cxnId="{9915C896-E767-45D8-979E-A5AA21FC1E8E}">
      <dgm:prSet/>
      <dgm:spPr/>
      <dgm:t>
        <a:bodyPr/>
        <a:lstStyle/>
        <a:p>
          <a:endParaRPr lang="zh-CN" altLang="en-US" sz="1400"/>
        </a:p>
      </dgm:t>
    </dgm:pt>
    <dgm:pt modelId="{702B90C2-87AA-49A6-8A5B-96D3E14E9CE1}" type="sibTrans" cxnId="{9915C896-E767-45D8-979E-A5AA21FC1E8E}">
      <dgm:prSet/>
      <dgm:spPr/>
      <dgm:t>
        <a:bodyPr/>
        <a:lstStyle/>
        <a:p>
          <a:endParaRPr lang="zh-CN" altLang="en-US" sz="1400"/>
        </a:p>
      </dgm:t>
    </dgm:pt>
    <dgm:pt modelId="{5C0ABD56-401B-4774-8F4B-ECE17D6CC8E2}" type="pres">
      <dgm:prSet presAssocID="{11DCE0E8-40FB-4D3B-8D21-EE80E48245B6}" presName="Name0" presStyleCnt="0">
        <dgm:presLayoutVars>
          <dgm:dir/>
          <dgm:resizeHandles val="exact"/>
        </dgm:presLayoutVars>
      </dgm:prSet>
      <dgm:spPr/>
    </dgm:pt>
    <dgm:pt modelId="{0F9939CF-874B-43B3-9CD1-0086A3551DD7}" type="pres">
      <dgm:prSet presAssocID="{130DA6F9-10C6-40C6-875C-50240A3F44CA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56CD0-8FF3-4C10-8047-F1696BFB4C61}" type="pres">
      <dgm:prSet presAssocID="{47A3D1B6-4CA6-4F8E-904B-6875AFB5EE0B}" presName="parSpace" presStyleCnt="0"/>
      <dgm:spPr/>
    </dgm:pt>
    <dgm:pt modelId="{CF89D104-A542-4A65-881F-58364EFD6182}" type="pres">
      <dgm:prSet presAssocID="{0ED81798-3722-4A16-AFF8-3D9969758F0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BC961-B4FE-4BFE-9F61-2339C47212CB}" type="pres">
      <dgm:prSet presAssocID="{7915FC3F-AA20-4C3F-B2B7-16B71E64A538}" presName="parSpace" presStyleCnt="0"/>
      <dgm:spPr/>
    </dgm:pt>
    <dgm:pt modelId="{8C44C0C5-AEF1-4A61-AD54-0BACACF9E258}" type="pres">
      <dgm:prSet presAssocID="{F6C3EB51-A53A-4D11-93D3-75F35E913D7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588DE-E728-4092-A045-2B1A3027308A}" type="pres">
      <dgm:prSet presAssocID="{B0840819-EA8C-4048-8E91-D1A9F3F1E978}" presName="parSpace" presStyleCnt="0"/>
      <dgm:spPr/>
    </dgm:pt>
    <dgm:pt modelId="{FBC67933-8B7C-44B7-8AE1-8CDAE4429EA2}" type="pres">
      <dgm:prSet presAssocID="{4418CF05-A588-4BD2-A2B2-49BA59BB3D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A3CC56-3A34-4D1E-8BF9-AAFB0341945B}" type="presOf" srcId="{F6C3EB51-A53A-4D11-93D3-75F35E913D74}" destId="{8C44C0C5-AEF1-4A61-AD54-0BACACF9E258}" srcOrd="0" destOrd="0" presId="urn:microsoft.com/office/officeart/2005/8/layout/hChevron3"/>
    <dgm:cxn modelId="{F90F51DC-962D-44C0-96E7-8E3F34858C4D}" srcId="{11DCE0E8-40FB-4D3B-8D21-EE80E48245B6}" destId="{0ED81798-3722-4A16-AFF8-3D9969758F00}" srcOrd="1" destOrd="0" parTransId="{BCE668AC-EFB4-4D80-91A3-DC1275EA29EC}" sibTransId="{7915FC3F-AA20-4C3F-B2B7-16B71E64A538}"/>
    <dgm:cxn modelId="{9915C896-E767-45D8-979E-A5AA21FC1E8E}" srcId="{11DCE0E8-40FB-4D3B-8D21-EE80E48245B6}" destId="{4418CF05-A588-4BD2-A2B2-49BA59BB3D9E}" srcOrd="3" destOrd="0" parTransId="{EE3033A0-91DA-46E5-942D-DFDBBC99B5C3}" sibTransId="{702B90C2-87AA-49A6-8A5B-96D3E14E9CE1}"/>
    <dgm:cxn modelId="{B31A4BAA-CF4A-45B0-AA74-8544E48227C5}" srcId="{11DCE0E8-40FB-4D3B-8D21-EE80E48245B6}" destId="{F6C3EB51-A53A-4D11-93D3-75F35E913D74}" srcOrd="2" destOrd="0" parTransId="{81540F39-CEC3-4043-B78A-5DA6E65BFB0E}" sibTransId="{B0840819-EA8C-4048-8E91-D1A9F3F1E978}"/>
    <dgm:cxn modelId="{EB34B04D-7AAD-4C0A-946F-E5AB9806C845}" srcId="{11DCE0E8-40FB-4D3B-8D21-EE80E48245B6}" destId="{130DA6F9-10C6-40C6-875C-50240A3F44CA}" srcOrd="0" destOrd="0" parTransId="{CD1597D5-C84B-4D16-9971-8E7526ADF051}" sibTransId="{47A3D1B6-4CA6-4F8E-904B-6875AFB5EE0B}"/>
    <dgm:cxn modelId="{F9A1D031-B283-497C-8515-B1A71F4B93CD}" type="presOf" srcId="{130DA6F9-10C6-40C6-875C-50240A3F44CA}" destId="{0F9939CF-874B-43B3-9CD1-0086A3551DD7}" srcOrd="0" destOrd="0" presId="urn:microsoft.com/office/officeart/2005/8/layout/hChevron3"/>
    <dgm:cxn modelId="{C11C0D0B-BC21-44A0-8114-16C220869A10}" type="presOf" srcId="{11DCE0E8-40FB-4D3B-8D21-EE80E48245B6}" destId="{5C0ABD56-401B-4774-8F4B-ECE17D6CC8E2}" srcOrd="0" destOrd="0" presId="urn:microsoft.com/office/officeart/2005/8/layout/hChevron3"/>
    <dgm:cxn modelId="{D0E3878D-5BBE-49DC-B650-59D301E4B673}" type="presOf" srcId="{0ED81798-3722-4A16-AFF8-3D9969758F00}" destId="{CF89D104-A542-4A65-881F-58364EFD6182}" srcOrd="0" destOrd="0" presId="urn:microsoft.com/office/officeart/2005/8/layout/hChevron3"/>
    <dgm:cxn modelId="{550224F6-67BC-4DFF-AEB3-927FE7C25709}" type="presOf" srcId="{4418CF05-A588-4BD2-A2B2-49BA59BB3D9E}" destId="{FBC67933-8B7C-44B7-8AE1-8CDAE4429EA2}" srcOrd="0" destOrd="0" presId="urn:microsoft.com/office/officeart/2005/8/layout/hChevron3"/>
    <dgm:cxn modelId="{60C7D51D-CB22-436A-892B-6D42697BF10A}" type="presParOf" srcId="{5C0ABD56-401B-4774-8F4B-ECE17D6CC8E2}" destId="{0F9939CF-874B-43B3-9CD1-0086A3551DD7}" srcOrd="0" destOrd="0" presId="urn:microsoft.com/office/officeart/2005/8/layout/hChevron3"/>
    <dgm:cxn modelId="{52B255CB-685C-43F7-823E-3F50E4CAD090}" type="presParOf" srcId="{5C0ABD56-401B-4774-8F4B-ECE17D6CC8E2}" destId="{B8E56CD0-8FF3-4C10-8047-F1696BFB4C61}" srcOrd="1" destOrd="0" presId="urn:microsoft.com/office/officeart/2005/8/layout/hChevron3"/>
    <dgm:cxn modelId="{0A7D7813-0099-4A4B-A3B6-D3165C01CB82}" type="presParOf" srcId="{5C0ABD56-401B-4774-8F4B-ECE17D6CC8E2}" destId="{CF89D104-A542-4A65-881F-58364EFD6182}" srcOrd="2" destOrd="0" presId="urn:microsoft.com/office/officeart/2005/8/layout/hChevron3"/>
    <dgm:cxn modelId="{BDDF0F04-7063-409D-BC65-DF98921C248F}" type="presParOf" srcId="{5C0ABD56-401B-4774-8F4B-ECE17D6CC8E2}" destId="{A38BC961-B4FE-4BFE-9F61-2339C47212CB}" srcOrd="3" destOrd="0" presId="urn:microsoft.com/office/officeart/2005/8/layout/hChevron3"/>
    <dgm:cxn modelId="{FEA4D866-F517-44DF-9710-023461610DBD}" type="presParOf" srcId="{5C0ABD56-401B-4774-8F4B-ECE17D6CC8E2}" destId="{8C44C0C5-AEF1-4A61-AD54-0BACACF9E258}" srcOrd="4" destOrd="0" presId="urn:microsoft.com/office/officeart/2005/8/layout/hChevron3"/>
    <dgm:cxn modelId="{79C1FFF5-284A-49D6-8010-82C2430E5E3B}" type="presParOf" srcId="{5C0ABD56-401B-4774-8F4B-ECE17D6CC8E2}" destId="{AF1588DE-E728-4092-A045-2B1A3027308A}" srcOrd="5" destOrd="0" presId="urn:microsoft.com/office/officeart/2005/8/layout/hChevron3"/>
    <dgm:cxn modelId="{03E80538-AC38-4DF7-B3CD-A05E7307DC93}" type="presParOf" srcId="{5C0ABD56-401B-4774-8F4B-ECE17D6CC8E2}" destId="{FBC67933-8B7C-44B7-8AE1-8CDAE4429EA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A5BBE4-AEA3-489A-A28E-0C2FAF2506E3}" type="datetimeFigureOut">
              <a:rPr lang="en-US" smtClean="0"/>
              <a:pPr/>
              <a:t>6/23/2017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0F4A2C8-6C88-4E71-83EE-698B9D4FE2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562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6921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1821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1290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7641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4748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风险与客户周期的关系，关系深度的关系，利润增长的关系；</a:t>
            </a:r>
            <a:endParaRPr lang="en-US" altLang="zh-CN" dirty="0" smtClean="0"/>
          </a:p>
          <a:p>
            <a:r>
              <a:rPr lang="zh-CN" altLang="en-US" dirty="0" smtClean="0"/>
              <a:t>贷款的核心资源，贷款的周期的问题，与新客户风险的关系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价值</a:t>
            </a:r>
            <a:r>
              <a:rPr lang="en-US" altLang="zh-CN" dirty="0" smtClean="0"/>
              <a:t>:</a:t>
            </a:r>
            <a:r>
              <a:rPr lang="zh-CN" altLang="en-US" dirty="0" smtClean="0"/>
              <a:t>综合价值提升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成长性，稳定性；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波动率分析；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平稳性；</a:t>
            </a:r>
            <a:endParaRPr lang="en-US" altLang="zh-CN" dirty="0" smtClean="0"/>
          </a:p>
          <a:p>
            <a:r>
              <a:rPr lang="zh-CN" altLang="en-US" dirty="0" smtClean="0"/>
              <a:t>当下业务，特定业务；</a:t>
            </a:r>
            <a:endParaRPr lang="en-US" altLang="zh-CN" dirty="0" smtClean="0"/>
          </a:p>
          <a:p>
            <a:r>
              <a:rPr lang="en-US" altLang="zh-CN" dirty="0" smtClean="0"/>
              <a:t>---</a:t>
            </a:r>
            <a:r>
              <a:rPr lang="zh-CN" altLang="en-US" dirty="0" smtClean="0"/>
              <a:t>波动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指数；</a:t>
            </a:r>
            <a:endParaRPr lang="en-US" altLang="zh-CN" baseline="0" dirty="0" smtClean="0"/>
          </a:p>
          <a:p>
            <a:r>
              <a:rPr lang="zh-CN" altLang="en-US" dirty="0" smtClean="0"/>
              <a:t>总体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发展，潜客</a:t>
            </a:r>
            <a:r>
              <a:rPr lang="en-US" altLang="zh-CN" dirty="0" smtClean="0"/>
              <a:t>: </a:t>
            </a:r>
            <a:r>
              <a:rPr lang="zh-CN" altLang="en-US" dirty="0" smtClean="0"/>
              <a:t>增长、挽留、维稳潜客；</a:t>
            </a:r>
            <a:endParaRPr lang="en-US" altLang="zh-CN" dirty="0" smtClean="0"/>
          </a:p>
          <a:p>
            <a:r>
              <a:rPr lang="zh-CN" altLang="en-US" dirty="0" smtClean="0"/>
              <a:t>潜客的特征；</a:t>
            </a:r>
            <a:endParaRPr lang="en-US" altLang="zh-CN" dirty="0" smtClean="0"/>
          </a:p>
          <a:p>
            <a:r>
              <a:rPr lang="zh-CN" altLang="en-US" dirty="0" smtClean="0"/>
              <a:t>产品目标、客户目标、核心产品覆盖度；</a:t>
            </a:r>
            <a:endParaRPr lang="en-US" dirty="0" smtClean="0"/>
          </a:p>
          <a:p>
            <a:r>
              <a:rPr lang="zh-CN" altLang="en-US" dirty="0" smtClean="0"/>
              <a:t>群体特征分析</a:t>
            </a:r>
            <a:r>
              <a:rPr lang="en-US" altLang="zh-CN" dirty="0" smtClean="0"/>
              <a:t>:</a:t>
            </a:r>
          </a:p>
          <a:p>
            <a:endParaRPr lang="en-US" dirty="0" smtClean="0"/>
          </a:p>
          <a:p>
            <a:r>
              <a:rPr lang="zh-CN" altLang="en-US" dirty="0" smtClean="0"/>
              <a:t>存款稳定性</a:t>
            </a:r>
            <a:r>
              <a:rPr lang="en-US" altLang="zh-CN" dirty="0" smtClean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增长潜力</a:t>
            </a:r>
            <a:r>
              <a:rPr lang="en-US" altLang="zh-CN" dirty="0" smtClean="0"/>
              <a:t>2.</a:t>
            </a:r>
            <a:r>
              <a:rPr lang="zh-CN" altLang="en-US" dirty="0" smtClean="0"/>
              <a:t>波动性，流失性，稳定性。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与贷款的关系，和核心产品的关系；与产品组成的关系。</a:t>
            </a:r>
            <a:endParaRPr lang="en-US" altLang="zh-CN" dirty="0" smtClean="0"/>
          </a:p>
          <a:p>
            <a:r>
              <a:rPr lang="zh-CN" altLang="en-US" dirty="0" smtClean="0"/>
              <a:t>分析的架构；</a:t>
            </a:r>
            <a:endParaRPr lang="en-US" altLang="zh-CN" dirty="0" smtClean="0"/>
          </a:p>
          <a:p>
            <a:r>
              <a:rPr lang="zh-CN" altLang="en-US" dirty="0" smtClean="0"/>
              <a:t>典型专项的方法论。</a:t>
            </a:r>
            <a:endParaRPr lang="en-US" altLang="zh-CN" dirty="0" smtClean="0"/>
          </a:p>
          <a:p>
            <a:r>
              <a:rPr lang="zh-CN" altLang="en-US" dirty="0" smtClean="0"/>
              <a:t>拨备前，拨备后的利润来源，</a:t>
            </a:r>
            <a:endParaRPr lang="en-US" altLang="zh-CN" dirty="0" smtClean="0"/>
          </a:p>
          <a:p>
            <a:r>
              <a:rPr lang="zh-CN" altLang="en-US" dirty="0" smtClean="0"/>
              <a:t>与贷款分析；</a:t>
            </a:r>
            <a:endParaRPr lang="en-US" altLang="zh-CN" dirty="0" smtClean="0"/>
          </a:p>
          <a:p>
            <a:r>
              <a:rPr lang="zh-CN" altLang="en-US" dirty="0" smtClean="0"/>
              <a:t>存、贷与渠道的关系；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贷款稳定性；国际结算；投行业务；电子银行产品；价值提升的潜力与稳定的关系；联动营销的潜力分析；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2332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4192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00" y="1812924"/>
            <a:ext cx="4628956" cy="842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00" y="4357694"/>
            <a:ext cx="4628561" cy="114300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46296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10" y="1812925"/>
            <a:ext cx="4619657" cy="4187843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6710" y="722451"/>
            <a:ext cx="4619916" cy="109047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5"/>
            <a:ext cx="8388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580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5"/>
            <a:ext cx="8388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1" y="1812925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0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6" y="1812925"/>
            <a:ext cx="8348667" cy="75881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7" y="2571744"/>
            <a:ext cx="8348667" cy="320008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15" y="1812924"/>
            <a:ext cx="2772000" cy="8424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15" y="4357694"/>
            <a:ext cx="2772000" cy="104855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27720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7" y="1812925"/>
            <a:ext cx="2776504" cy="544505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7" y="2374056"/>
            <a:ext cx="2776503" cy="3555274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1093316"/>
            <a:ext cx="4878856" cy="8496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2668126"/>
            <a:ext cx="4878856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1838" y="1953740"/>
            <a:ext cx="4878856" cy="7020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2"/>
            <a:ext cx="8388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5667"/>
            <a:ext cx="8388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4140000" cy="4536000"/>
          </a:xfrm>
        </p:spPr>
        <p:txBody>
          <a:bodyPr/>
          <a:lstStyle>
            <a:lvl4pPr marL="539750" indent="-273050"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4643437" y="1803543"/>
            <a:ext cx="4140000" cy="45360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7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1788" y="1809583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71787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71788" y="4059035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620781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0781" y="1809583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4620781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20781" y="4059035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09101"/>
            <a:ext cx="4059011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4059011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4059011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3" y="1809101"/>
            <a:ext cx="8388000" cy="4536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US" altLang="zh-CN" dirty="0" smtClean="0">
                <a:ea typeface="Arial Unicode MS" panose="020B0604020202020204" pitchFamily="34" charset="-122"/>
              </a:rPr>
              <a:t>©2015</a:t>
            </a:r>
            <a:r>
              <a:rPr lang="zh-CN" altLang="en-US" dirty="0" smtClean="0">
                <a:ea typeface="Arial Unicode MS" panose="020B0604020202020204" pitchFamily="34" charset="-122"/>
              </a:rPr>
              <a:t>。欲了解更多信息，请</a:t>
            </a:r>
            <a:r>
              <a:rPr lang="zh-CN" altLang="en-US" dirty="0" smtClean="0">
                <a:ea typeface="Arial Unicode MS" panose="020B0604020202020204" pitchFamily="34" charset="-122"/>
              </a:rPr>
              <a:t>联系。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7" r:id="rId3"/>
    <p:sldLayoutId id="2147483650" r:id="rId4"/>
    <p:sldLayoutId id="2147483678" r:id="rId5"/>
    <p:sldLayoutId id="2147483674" r:id="rId6"/>
    <p:sldLayoutId id="2147483660" r:id="rId7"/>
    <p:sldLayoutId id="2147483679" r:id="rId8"/>
    <p:sldLayoutId id="2147483672" r:id="rId9"/>
    <p:sldLayoutId id="2147483673" r:id="rId10"/>
    <p:sldLayoutId id="2147483671" r:id="rId11"/>
    <p:sldLayoutId id="2147483675" r:id="rId12"/>
    <p:sldLayoutId id="2147483676" r:id="rId13"/>
    <p:sldLayoutId id="2147483663" r:id="rId14"/>
    <p:sldLayoutId id="2147483665" r:id="rId15"/>
    <p:sldLayoutId id="2147483651" r:id="rId16"/>
    <p:sldLayoutId id="2147483680" r:id="rId17"/>
    <p:sldLayoutId id="2147483681" r:id="rId18"/>
    <p:sldLayoutId id="2147483669" r:id="rId19"/>
    <p:sldLayoutId id="2147483670" r:id="rId20"/>
    <p:sldLayoutId id="2147483652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-27305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6450" indent="-26670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openxmlformats.org/officeDocument/2006/relationships/image" Target="../media/image1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water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31840" y="2348880"/>
            <a:ext cx="6012160" cy="4509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907174" y="1268760"/>
            <a:ext cx="6933762" cy="39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的方法论</a:t>
            </a:r>
            <a:endParaRPr lang="zh-CN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직사각형 3"/>
          <p:cNvSpPr>
            <a:spLocks noChangeArrowheads="1"/>
          </p:cNvSpPr>
          <p:nvPr/>
        </p:nvSpPr>
        <p:spPr bwMode="auto">
          <a:xfrm>
            <a:off x="438400" y="1268760"/>
            <a:ext cx="396000" cy="396000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7174" y="2555172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的维度选择与数据初始化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438400" y="2555172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6318" y="298722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灵活的客户细分的实现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467544" y="298722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6318" y="3455316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客户细分标签管理机制设计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직사각형 3"/>
          <p:cNvSpPr>
            <a:spLocks noChangeArrowheads="1"/>
          </p:cNvSpPr>
          <p:nvPr/>
        </p:nvSpPr>
        <p:spPr bwMode="auto">
          <a:xfrm>
            <a:off x="467544" y="3455316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07174" y="171527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应用场景</a:t>
            </a:r>
          </a:p>
        </p:txBody>
      </p:sp>
      <p:sp>
        <p:nvSpPr>
          <p:cNvPr id="17" name="직사각형 3"/>
          <p:cNvSpPr>
            <a:spLocks noChangeArrowheads="1"/>
          </p:cNvSpPr>
          <p:nvPr/>
        </p:nvSpPr>
        <p:spPr bwMode="auto">
          <a:xfrm>
            <a:off x="438400" y="171527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28028" y="3885807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其他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相关部分的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澄清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직사각형 3"/>
          <p:cNvSpPr>
            <a:spLocks noChangeArrowheads="1"/>
          </p:cNvSpPr>
          <p:nvPr/>
        </p:nvSpPr>
        <p:spPr bwMode="auto">
          <a:xfrm>
            <a:off x="459254" y="3885807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7174" y="212799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典型的客户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专题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직사각형 3"/>
          <p:cNvSpPr>
            <a:spLocks noChangeArrowheads="1"/>
          </p:cNvSpPr>
          <p:nvPr/>
        </p:nvSpPr>
        <p:spPr bwMode="auto">
          <a:xfrm>
            <a:off x="438400" y="212799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219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：营销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214188" y="2732089"/>
            <a:ext cx="8750300" cy="3954463"/>
          </a:xfrm>
          <a:prstGeom prst="roundRect">
            <a:avLst>
              <a:gd name="adj" fmla="val 6648"/>
            </a:avLst>
          </a:prstGeom>
          <a:noFill/>
          <a:ln w="12700" algn="ctr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anchorCtr="1"/>
          <a:lstStyle/>
          <a:p>
            <a:pPr algn="ctr">
              <a:lnSpc>
                <a:spcPct val="85000"/>
              </a:lnSpc>
            </a:pPr>
            <a:endParaRPr lang="zh-CN" altLang="zh-CN" sz="1400">
              <a:solidFill>
                <a:schemeClr val="folHlink"/>
              </a:solidFill>
              <a:latin typeface="+mn-lt"/>
              <a:ea typeface="微软雅黑" pitchFamily="34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14188" y="1163639"/>
            <a:ext cx="8750300" cy="1362075"/>
            <a:chOff x="369" y="1054"/>
            <a:chExt cx="5088" cy="72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gray">
            <a:xfrm>
              <a:off x="369" y="1054"/>
              <a:ext cx="1232" cy="7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noFill/>
              <a:round/>
              <a:headEnd type="none" w="sm" len="sm"/>
              <a:tailEnd type="none" w="sm" len="sm"/>
            </a:ln>
            <a:effectLst/>
          </p:spPr>
          <p:txBody>
            <a:bodyPr lIns="36576" rIns="36576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客户细分的应用方法</a:t>
              </a:r>
              <a:endParaRPr lang="en-US" altLang="zh-CN" sz="1400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invGray">
            <a:xfrm>
              <a:off x="1729" y="1054"/>
              <a:ext cx="3728" cy="7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algn="ctr">
              <a:noFill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85000"/>
                </a:lnSpc>
              </a:pPr>
              <a:endParaRPr lang="zh-CN" altLang="zh-CN" sz="1400">
                <a:solidFill>
                  <a:schemeClr val="tx1"/>
                </a:solidFill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90864" y="3803849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客户提升细分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618998" y="3802261"/>
            <a:ext cx="1167127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分析结果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24117" y="3659386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ea typeface="微软雅黑" pitchFamily="34" charset="-122"/>
              </a:rPr>
              <a:t>关系关联分析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22518" y="4465836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产品关联分析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24117" y="2852936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属性交叉分析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34664" y="3285752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营销规划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20" name="AutoShape 17"/>
          <p:cNvCxnSpPr>
            <a:cxnSpLocks noChangeShapeType="1"/>
            <a:stCxn id="13" idx="3"/>
            <a:endCxn id="16" idx="1"/>
          </p:cNvCxnSpPr>
          <p:nvPr/>
        </p:nvCxnSpPr>
        <p:spPr bwMode="blackWhite">
          <a:xfrm>
            <a:off x="1756392" y="4072136"/>
            <a:ext cx="366126" cy="6619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18"/>
          <p:cNvCxnSpPr>
            <a:cxnSpLocks noChangeShapeType="1"/>
            <a:stCxn id="13" idx="3"/>
            <a:endCxn id="17" idx="1"/>
          </p:cNvCxnSpPr>
          <p:nvPr/>
        </p:nvCxnSpPr>
        <p:spPr bwMode="blackWhite">
          <a:xfrm flipV="1">
            <a:off x="1756392" y="3121224"/>
            <a:ext cx="367725" cy="9509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19"/>
          <p:cNvCxnSpPr>
            <a:cxnSpLocks noChangeShapeType="1"/>
            <a:stCxn id="16" idx="3"/>
            <a:endCxn id="14" idx="1"/>
          </p:cNvCxnSpPr>
          <p:nvPr/>
        </p:nvCxnSpPr>
        <p:spPr bwMode="blackWhite">
          <a:xfrm flipV="1">
            <a:off x="3288046" y="4068961"/>
            <a:ext cx="330952" cy="663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20"/>
          <p:cNvCxnSpPr>
            <a:cxnSpLocks noChangeShapeType="1"/>
            <a:stCxn id="17" idx="3"/>
            <a:endCxn id="14" idx="1"/>
          </p:cNvCxnSpPr>
          <p:nvPr/>
        </p:nvCxnSpPr>
        <p:spPr bwMode="blackWhite">
          <a:xfrm>
            <a:off x="3289645" y="3121224"/>
            <a:ext cx="329354" cy="9493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122518" y="5273874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ea typeface="微软雅黑" pitchFamily="34" charset="-122"/>
              </a:rPr>
              <a:t>资金能力关联</a:t>
            </a: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分析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2122518" y="6080324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>
                <a:solidFill>
                  <a:schemeClr val="bg1"/>
                </a:solidFill>
                <a:ea typeface="微软雅黑" pitchFamily="34" charset="-122"/>
              </a:rPr>
              <a:t>融资</a:t>
            </a:r>
            <a:r>
              <a:rPr lang="zh-CN" altLang="en-US" sz="1000" dirty="0" smtClean="0">
                <a:solidFill>
                  <a:schemeClr val="bg1"/>
                </a:solidFill>
                <a:ea typeface="微软雅黑" pitchFamily="34" charset="-122"/>
              </a:rPr>
              <a:t>关联</a:t>
            </a: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分析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36" name="AutoShape 18"/>
          <p:cNvCxnSpPr>
            <a:cxnSpLocks noChangeShapeType="1"/>
            <a:stCxn id="13" idx="3"/>
            <a:endCxn id="15" idx="1"/>
          </p:cNvCxnSpPr>
          <p:nvPr/>
        </p:nvCxnSpPr>
        <p:spPr bwMode="blackWhite">
          <a:xfrm flipV="1">
            <a:off x="1756392" y="3926086"/>
            <a:ext cx="367725" cy="144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9" name="AutoShape 18"/>
          <p:cNvCxnSpPr>
            <a:cxnSpLocks noChangeShapeType="1"/>
            <a:stCxn id="13" idx="3"/>
            <a:endCxn id="34" idx="1"/>
          </p:cNvCxnSpPr>
          <p:nvPr/>
        </p:nvCxnSpPr>
        <p:spPr bwMode="blackWhite">
          <a:xfrm>
            <a:off x="1756392" y="4072136"/>
            <a:ext cx="366126" cy="1470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2" name="AutoShape 18"/>
          <p:cNvCxnSpPr>
            <a:cxnSpLocks noChangeShapeType="1"/>
            <a:stCxn id="13" idx="3"/>
            <a:endCxn id="35" idx="1"/>
          </p:cNvCxnSpPr>
          <p:nvPr/>
        </p:nvCxnSpPr>
        <p:spPr bwMode="blackWhite">
          <a:xfrm>
            <a:off x="1756392" y="4072136"/>
            <a:ext cx="366126" cy="22764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5" name="AutoShape 19"/>
          <p:cNvCxnSpPr>
            <a:cxnSpLocks noChangeShapeType="1"/>
            <a:stCxn id="15" idx="3"/>
            <a:endCxn id="14" idx="1"/>
          </p:cNvCxnSpPr>
          <p:nvPr/>
        </p:nvCxnSpPr>
        <p:spPr bwMode="blackWhite">
          <a:xfrm>
            <a:off x="3289645" y="3926086"/>
            <a:ext cx="329354" cy="14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8" name="AutoShape 19"/>
          <p:cNvCxnSpPr>
            <a:cxnSpLocks noChangeShapeType="1"/>
            <a:stCxn id="34" idx="3"/>
            <a:endCxn id="14" idx="1"/>
          </p:cNvCxnSpPr>
          <p:nvPr/>
        </p:nvCxnSpPr>
        <p:spPr bwMode="blackWhite">
          <a:xfrm flipV="1">
            <a:off x="3288046" y="4068961"/>
            <a:ext cx="330952" cy="147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1" name="AutoShape 19"/>
          <p:cNvCxnSpPr>
            <a:cxnSpLocks noChangeShapeType="1"/>
            <a:stCxn id="35" idx="3"/>
            <a:endCxn id="14" idx="1"/>
          </p:cNvCxnSpPr>
          <p:nvPr/>
        </p:nvCxnSpPr>
        <p:spPr bwMode="blackWhite">
          <a:xfrm flipV="1">
            <a:off x="3288046" y="4068961"/>
            <a:ext cx="330952" cy="22780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671770" y="1485900"/>
            <a:ext cx="6211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微软雅黑" pitchFamily="34" charset="-122"/>
              </a:rPr>
              <a:t>针对</a:t>
            </a:r>
            <a:r>
              <a:rPr lang="zh-CN" altLang="en-US" sz="1200" dirty="0" smtClean="0">
                <a:ea typeface="微软雅黑" pitchFamily="34" charset="-122"/>
              </a:rPr>
              <a:t>客户</a:t>
            </a:r>
            <a:r>
              <a:rPr lang="zh-CN" altLang="en-US" sz="1200" dirty="0">
                <a:ea typeface="微软雅黑" pitchFamily="34" charset="-122"/>
              </a:rPr>
              <a:t>提质</a:t>
            </a:r>
            <a:r>
              <a:rPr lang="zh-CN" altLang="en-US" sz="1200" dirty="0" smtClean="0">
                <a:ea typeface="微软雅黑" pitchFamily="34" charset="-122"/>
              </a:rPr>
              <a:t>主题</a:t>
            </a:r>
            <a:r>
              <a:rPr lang="zh-CN" altLang="en-US" sz="1200" dirty="0" smtClean="0">
                <a:solidFill>
                  <a:schemeClr val="tx1"/>
                </a:solidFill>
                <a:latin typeface="+mn-lt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+mn-lt"/>
                <a:ea typeface="微软雅黑" pitchFamily="34" charset="-122"/>
              </a:rPr>
              <a:t>利用客户收入的成长、衰退、波动和平稳做细分，然后结合客户的行业属性、关系、产品拥有、资金能力以及融资情况进行综合分析，形成客户策略，根据客户策略形成相应的营销规划供营销活动使用，或者提供名单筛选，供客户经理进行客户接触</a:t>
            </a:r>
            <a:endParaRPr lang="en-US" altLang="zh-CN" sz="1200" dirty="0">
              <a:solidFill>
                <a:schemeClr val="tx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648731" y="3325057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营销活动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55" name="AutoShape 22"/>
          <p:cNvCxnSpPr>
            <a:cxnSpLocks noChangeShapeType="1"/>
            <a:stCxn id="18" idx="3"/>
          </p:cNvCxnSpPr>
          <p:nvPr/>
        </p:nvCxnSpPr>
        <p:spPr bwMode="blackWhite">
          <a:xfrm>
            <a:off x="6300192" y="3553246"/>
            <a:ext cx="348539" cy="24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8" name="Elbow Connector 57"/>
          <p:cNvCxnSpPr>
            <a:stCxn id="14" idx="3"/>
            <a:endCxn id="18" idx="1"/>
          </p:cNvCxnSpPr>
          <p:nvPr/>
        </p:nvCxnSpPr>
        <p:spPr>
          <a:xfrm flipV="1">
            <a:off x="4786125" y="3553246"/>
            <a:ext cx="348539" cy="516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3"/>
            <a:endCxn id="60" idx="1"/>
          </p:cNvCxnSpPr>
          <p:nvPr/>
        </p:nvCxnSpPr>
        <p:spPr>
          <a:xfrm>
            <a:off x="4786125" y="4069755"/>
            <a:ext cx="348539" cy="565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5134664" y="4367291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名单筛选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6648731" y="4406596"/>
            <a:ext cx="1165528" cy="534988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100000"/>
              </a:lnSpc>
            </a:pPr>
            <a:r>
              <a:rPr lang="zh-CN" altLang="en-US" sz="1000" dirty="0" smtClean="0">
                <a:solidFill>
                  <a:schemeClr val="bg1"/>
                </a:solidFill>
                <a:ea typeface="微软雅黑" pitchFamily="34" charset="-122"/>
              </a:rPr>
              <a:t>客户接触</a:t>
            </a:r>
            <a:endParaRPr lang="en-US" altLang="zh-CN" sz="1000" dirty="0">
              <a:solidFill>
                <a:schemeClr val="bg1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62" name="AutoShape 22"/>
          <p:cNvCxnSpPr>
            <a:cxnSpLocks noChangeShapeType="1"/>
            <a:stCxn id="60" idx="3"/>
          </p:cNvCxnSpPr>
          <p:nvPr/>
        </p:nvCxnSpPr>
        <p:spPr bwMode="blackWhite">
          <a:xfrm>
            <a:off x="6300192" y="4634785"/>
            <a:ext cx="348539" cy="24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587510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以客户提质专题为例，整体细分的应用思路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2705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客户细分应用场景一：营销规划客群选择与策略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等腰三角形 23"/>
          <p:cNvSpPr/>
          <p:nvPr/>
        </p:nvSpPr>
        <p:spPr>
          <a:xfrm rot="5400000">
            <a:off x="1531167" y="3430563"/>
            <a:ext cx="1444625" cy="433388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68000">
                <a:srgbClr val="7889FB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graphicFrame>
        <p:nvGraphicFramePr>
          <p:cNvPr id="7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4126867"/>
              </p:ext>
            </p:extLst>
          </p:nvPr>
        </p:nvGraphicFramePr>
        <p:xfrm>
          <a:off x="2497705" y="2144272"/>
          <a:ext cx="4306543" cy="4055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231"/>
                <a:gridCol w="2808312"/>
              </a:tblGrid>
              <a:tr h="270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取值限制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8000"/>
                      </a:schemeClr>
                    </a:solidFill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存款收入趋势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贷款收入趋势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中间业务收入趋势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存款余额趋势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贷款余额趋势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圆角矩形 100"/>
          <p:cNvSpPr/>
          <p:nvPr/>
        </p:nvSpPr>
        <p:spPr>
          <a:xfrm>
            <a:off x="219445" y="2338253"/>
            <a:ext cx="1748011" cy="3898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客户提质类</a:t>
            </a:r>
            <a:endParaRPr kumimoji="1" lang="zh-CN" altLang="en-US" sz="1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221072" y="2843774"/>
            <a:ext cx="1728787" cy="2241410"/>
          </a:xfrm>
          <a:prstGeom prst="rect">
            <a:avLst/>
          </a:prstGeom>
          <a:solidFill>
            <a:srgbClr val="CCFF66">
              <a:alpha val="7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200" b="1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27"/>
          <p:cNvSpPr/>
          <p:nvPr/>
        </p:nvSpPr>
        <p:spPr>
          <a:xfrm>
            <a:off x="384424" y="328498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存款收入趋势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圆角矩形 27"/>
          <p:cNvSpPr/>
          <p:nvPr/>
        </p:nvSpPr>
        <p:spPr>
          <a:xfrm>
            <a:off x="370969" y="3624652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27"/>
          <p:cNvSpPr/>
          <p:nvPr/>
        </p:nvSpPr>
        <p:spPr>
          <a:xfrm>
            <a:off x="370113" y="3964319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中间业务收入趋势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圆角矩形 27"/>
          <p:cNvSpPr/>
          <p:nvPr/>
        </p:nvSpPr>
        <p:spPr>
          <a:xfrm>
            <a:off x="366125" y="4303986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存款余额趋势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圆角矩形 27"/>
          <p:cNvSpPr/>
          <p:nvPr/>
        </p:nvSpPr>
        <p:spPr>
          <a:xfrm>
            <a:off x="352670" y="464365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贷款余额趋势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圆角矩形 27"/>
          <p:cNvSpPr/>
          <p:nvPr/>
        </p:nvSpPr>
        <p:spPr>
          <a:xfrm>
            <a:off x="391402" y="292494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587510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以客户提质专题为例，客户细分标签设计，可以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根据的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需求，将客户分为整体收入的趋势，存、贷、中收的趋势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35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客户细分应用场景一：营销规划客群选择与策略配置客户群的特征刻画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以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衰退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为例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(4/8)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4751586" y="5765824"/>
            <a:ext cx="3348038" cy="433388"/>
          </a:xfrm>
          <a:prstGeom prst="roundRect">
            <a:avLst>
              <a:gd name="adj" fmla="val 16667"/>
            </a:avLst>
          </a:prstGeom>
          <a:solidFill>
            <a:srgbClr val="FFFF99">
              <a:alpha val="42000"/>
            </a:srgbClr>
          </a:solidFill>
          <a:ln w="63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751586" y="3533799"/>
            <a:ext cx="3348038" cy="1296988"/>
          </a:xfrm>
          <a:prstGeom prst="roundRect">
            <a:avLst>
              <a:gd name="adj" fmla="val 16667"/>
            </a:avLst>
          </a:prstGeom>
          <a:solidFill>
            <a:srgbClr val="FFFF99">
              <a:alpha val="42000"/>
            </a:srgbClr>
          </a:solidFill>
          <a:ln w="63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1636" y="3101999"/>
            <a:ext cx="8964613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3386" y="1349399"/>
            <a:ext cx="720725" cy="517525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400"/>
              <a:t>群基本</a:t>
            </a:r>
            <a:br>
              <a:rPr lang="zh-CN" altLang="en-US" sz="1400"/>
            </a:br>
            <a:r>
              <a:rPr lang="zh-CN" altLang="en-US" sz="1400"/>
              <a:t>特征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011" y="3132162"/>
            <a:ext cx="1433513" cy="307777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/>
              <a:t>贷款额度</a:t>
            </a:r>
            <a:endParaRPr lang="zh-CN" altLang="en-US" sz="1400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216599" y="3125812"/>
            <a:ext cx="2012950" cy="3048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1400" dirty="0" smtClean="0"/>
              <a:t>产品</a:t>
            </a:r>
            <a:r>
              <a:rPr lang="zh-CN" altLang="en-US" sz="1400" dirty="0"/>
              <a:t>渗透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195711" y="1446237"/>
            <a:ext cx="0" cy="1655762"/>
          </a:xfrm>
          <a:prstGeom prst="line">
            <a:avLst/>
          </a:prstGeom>
          <a:noFill/>
          <a:ln w="1270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922911" y="1446237"/>
            <a:ext cx="0" cy="1655762"/>
          </a:xfrm>
          <a:prstGeom prst="line">
            <a:avLst/>
          </a:prstGeom>
          <a:noFill/>
          <a:ln w="1270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580261" y="1446237"/>
            <a:ext cx="0" cy="1655762"/>
          </a:xfrm>
          <a:prstGeom prst="line">
            <a:avLst/>
          </a:prstGeom>
          <a:noFill/>
          <a:ln w="1270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80486" y="1446237"/>
            <a:ext cx="0" cy="1655762"/>
          </a:xfrm>
          <a:prstGeom prst="line">
            <a:avLst/>
          </a:prstGeom>
          <a:noFill/>
          <a:ln w="12700">
            <a:solidFill>
              <a:srgbClr val="C0C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30499" y="1400199"/>
            <a:ext cx="970137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1200" dirty="0" smtClean="0"/>
              <a:t>是否有贷户</a:t>
            </a:r>
            <a:endParaRPr lang="zh-CN" altLang="en-US" sz="1200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714824" y="1400199"/>
            <a:ext cx="800219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1200" dirty="0"/>
              <a:t>开户</a:t>
            </a:r>
            <a:r>
              <a:rPr lang="zh-CN" altLang="en-US" sz="1200" dirty="0" smtClean="0"/>
              <a:t>时长</a:t>
            </a:r>
            <a:endParaRPr lang="zh-CN" altLang="en-US" sz="1200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92786" y="1400199"/>
            <a:ext cx="1107996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1200" dirty="0" smtClean="0"/>
              <a:t>贷款日均余额</a:t>
            </a:r>
            <a:endParaRPr lang="zh-CN" altLang="en-US" sz="1200" dirty="0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872611" y="1400199"/>
            <a:ext cx="1261884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1200" dirty="0" smtClean="0"/>
              <a:t>烟草行业渗透率</a:t>
            </a:r>
            <a:endParaRPr lang="zh-CN" altLang="en-US" sz="12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046986" y="1400199"/>
            <a:ext cx="1117614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1200" dirty="0" smtClean="0"/>
              <a:t>存款日均余额</a:t>
            </a:r>
            <a:endParaRPr lang="zh-CN" altLang="en-US" sz="1200" dirty="0"/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7596386" y="4973662"/>
            <a:ext cx="1419225" cy="647700"/>
          </a:xfrm>
          <a:prstGeom prst="borderCallout2">
            <a:avLst>
              <a:gd name="adj1" fmla="val 17648"/>
              <a:gd name="adj2" fmla="val -5370"/>
              <a:gd name="adj3" fmla="val 17648"/>
              <a:gd name="adj4" fmla="val -7718"/>
              <a:gd name="adj5" fmla="val -100000"/>
              <a:gd name="adj6" fmla="val -10181"/>
            </a:avLst>
          </a:prstGeom>
          <a:solidFill>
            <a:srgbClr val="C0C0C0">
              <a:alpha val="30000"/>
            </a:srgbClr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zh-CN" altLang="en-US" sz="1200" dirty="0" smtClean="0"/>
              <a:t>存款、贷款、抵押贷款</a:t>
            </a:r>
            <a:r>
              <a:rPr lang="zh-CN" altLang="en-US" sz="1200" b="0" dirty="0" smtClean="0"/>
              <a:t>等</a:t>
            </a:r>
            <a:r>
              <a:rPr lang="zh-CN" altLang="en-US" sz="1200" b="0" dirty="0"/>
              <a:t>产品渗透率明显高于全体</a:t>
            </a: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938911" y="3617937"/>
            <a:ext cx="2827338" cy="2971800"/>
            <a:chOff x="3066" y="2213"/>
            <a:chExt cx="1781" cy="1872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449" y="3420"/>
              <a:ext cx="38" cy="11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449" y="3145"/>
              <a:ext cx="56" cy="11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449" y="2870"/>
              <a:ext cx="182" cy="11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449" y="2595"/>
              <a:ext cx="150" cy="11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449" y="2320"/>
              <a:ext cx="564" cy="112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449" y="3587"/>
              <a:ext cx="14" cy="10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449" y="3312"/>
              <a:ext cx="52" cy="108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49" y="3038"/>
              <a:ext cx="84" cy="10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449" y="2763"/>
              <a:ext cx="294" cy="10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449" y="2488"/>
              <a:ext cx="341" cy="10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49" y="2213"/>
              <a:ext cx="1193" cy="10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473" y="3979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0.03%</a:t>
              </a:r>
              <a:endParaRPr lang="en-US" b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473" y="3704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0.08%</a:t>
              </a:r>
              <a:endParaRPr lang="en-US" b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510" y="3429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0.75%</a:t>
              </a:r>
              <a:endParaRPr lang="en-US" b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529" y="3154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1.15%</a:t>
              </a:r>
              <a:endParaRPr lang="en-US" b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654" y="2879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3.85%</a:t>
              </a:r>
              <a:endParaRPr lang="en-US" b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622" y="2604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3.18%</a:t>
              </a:r>
              <a:endParaRPr lang="en-US" b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4037" y="2329"/>
              <a:ext cx="2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11.89%</a:t>
              </a:r>
              <a:endParaRPr lang="en-US" b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473" y="3862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0.02%</a:t>
              </a:r>
              <a:endParaRPr lang="en-US" b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487" y="3587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0.26%</a:t>
              </a:r>
              <a:endParaRPr lang="en-US" b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524" y="3312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1.13%</a:t>
              </a:r>
              <a:endParaRPr lang="en-US" b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557" y="3038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1.77%</a:t>
              </a:r>
              <a:endParaRPr lang="en-US" b="0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766" y="2763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6.15%</a:t>
              </a:r>
              <a:endParaRPr lang="en-US" b="0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813" y="2488"/>
              <a:ext cx="2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7.15%</a:t>
              </a:r>
              <a:endParaRPr lang="en-US" b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549" y="2213"/>
              <a:ext cx="2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25.17%</a:t>
              </a:r>
              <a:endParaRPr lang="en-US" b="0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193" y="3927"/>
              <a:ext cx="1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理财</a:t>
              </a:r>
              <a:endParaRPr lang="en-US" b="0" dirty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107" y="3653"/>
              <a:ext cx="3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抵押贷款</a:t>
              </a:r>
              <a:endParaRPr lang="en-US" b="0" dirty="0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107" y="3378"/>
              <a:ext cx="3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贸易融资</a:t>
              </a:r>
              <a:endParaRPr lang="en-US" b="0" dirty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100" y="3103"/>
              <a:ext cx="3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国内保理</a:t>
              </a:r>
              <a:endParaRPr lang="en-US" b="0" dirty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193" y="2828"/>
              <a:ext cx="1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贷款</a:t>
              </a:r>
              <a:endParaRPr lang="en-US" b="0" dirty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107" y="2553"/>
              <a:ext cx="3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通知存款</a:t>
              </a:r>
              <a:endParaRPr lang="en-US" b="0" dirty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066" y="2278"/>
              <a:ext cx="3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100" dirty="0" smtClean="0">
                  <a:solidFill>
                    <a:srgbClr val="000000"/>
                  </a:solidFill>
                  <a:latin typeface="华文楷体" pitchFamily="2" charset="-122"/>
                </a:rPr>
                <a:t>定期存款</a:t>
              </a:r>
              <a:endParaRPr lang="en-US" b="0" dirty="0"/>
            </a:p>
          </p:txBody>
        </p:sp>
      </p:grpSp>
      <p:grpSp>
        <p:nvGrpSpPr>
          <p:cNvPr id="56" name="Group 54"/>
          <p:cNvGrpSpPr>
            <a:grpSpLocks/>
          </p:cNvGrpSpPr>
          <p:nvPr/>
        </p:nvGrpSpPr>
        <p:grpSpPr bwMode="auto">
          <a:xfrm>
            <a:off x="2340174" y="1793899"/>
            <a:ext cx="1436687" cy="1236663"/>
            <a:chOff x="1429" y="1200"/>
            <a:chExt cx="905" cy="779"/>
          </a:xfrm>
        </p:grpSpPr>
        <p:sp>
          <p:nvSpPr>
            <p:cNvPr id="57" name="AutoShape 55"/>
            <p:cNvSpPr>
              <a:spLocks noChangeAspect="1" noChangeArrowheads="1" noTextEdit="1"/>
            </p:cNvSpPr>
            <p:nvPr/>
          </p:nvSpPr>
          <p:spPr bwMode="auto">
            <a:xfrm>
              <a:off x="1429" y="1200"/>
              <a:ext cx="905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596" y="1316"/>
              <a:ext cx="163" cy="616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001" y="1297"/>
              <a:ext cx="163" cy="63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1476" y="1932"/>
              <a:ext cx="811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1630" y="1207"/>
              <a:ext cx="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36</a:t>
              </a:r>
              <a:endParaRPr lang="en-US" b="0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035" y="1207"/>
              <a:ext cx="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37</a:t>
              </a:r>
              <a:endParaRPr lang="en-US" b="0"/>
            </a:p>
          </p:txBody>
        </p: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3995936" y="1793899"/>
            <a:ext cx="1436688" cy="1236663"/>
            <a:chOff x="2472" y="1200"/>
            <a:chExt cx="905" cy="779"/>
          </a:xfrm>
        </p:grpSpPr>
        <p:sp>
          <p:nvSpPr>
            <p:cNvPr id="64" name="AutoShape 62"/>
            <p:cNvSpPr>
              <a:spLocks noChangeAspect="1" noChangeArrowheads="1" noTextEdit="1"/>
            </p:cNvSpPr>
            <p:nvPr/>
          </p:nvSpPr>
          <p:spPr bwMode="auto">
            <a:xfrm>
              <a:off x="2472" y="1200"/>
              <a:ext cx="905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639" y="1704"/>
              <a:ext cx="163" cy="227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044" y="1477"/>
              <a:ext cx="163" cy="45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2519" y="1932"/>
              <a:ext cx="811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673" y="1533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22</a:t>
              </a:r>
              <a:endParaRPr lang="en-US" b="0" dirty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066" y="1334"/>
              <a:ext cx="9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9</a:t>
              </a:r>
              <a:r>
                <a:rPr lang="en-US" altLang="zh-CN" sz="1100" dirty="0" smtClean="0">
                  <a:solidFill>
                    <a:srgbClr val="000000"/>
                  </a:solidFill>
                </a:rPr>
                <a:t>0</a:t>
              </a:r>
              <a:endParaRPr lang="en-US" b="0" dirty="0"/>
            </a:p>
          </p:txBody>
        </p: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7590036" y="1805012"/>
            <a:ext cx="1436688" cy="1236662"/>
            <a:chOff x="3608" y="1207"/>
            <a:chExt cx="905" cy="779"/>
          </a:xfrm>
        </p:grpSpPr>
        <p:sp>
          <p:nvSpPr>
            <p:cNvPr id="71" name="AutoShape 69"/>
            <p:cNvSpPr>
              <a:spLocks noChangeAspect="1" noChangeArrowheads="1" noTextEdit="1"/>
            </p:cNvSpPr>
            <p:nvPr/>
          </p:nvSpPr>
          <p:spPr bwMode="auto">
            <a:xfrm>
              <a:off x="3608" y="1207"/>
              <a:ext cx="905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775" y="1311"/>
              <a:ext cx="163" cy="628"/>
            </a:xfrm>
            <a:prstGeom prst="rect">
              <a:avLst/>
            </a:prstGeom>
            <a:solidFill>
              <a:srgbClr val="00C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80" y="1591"/>
              <a:ext cx="163" cy="34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655" y="1939"/>
              <a:ext cx="811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3797" y="1207"/>
              <a:ext cx="17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2</a:t>
              </a:r>
              <a:r>
                <a:rPr lang="en-US" altLang="zh-CN" sz="1100" dirty="0" smtClean="0">
                  <a:solidFill>
                    <a:srgbClr val="000000"/>
                  </a:solidFill>
                </a:rPr>
                <a:t>2%</a:t>
              </a:r>
              <a:endParaRPr lang="en-US" b="0" dirty="0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202" y="1455"/>
              <a:ext cx="12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 smtClean="0">
                  <a:solidFill>
                    <a:srgbClr val="000000"/>
                  </a:solidFill>
                </a:rPr>
                <a:t>5%</a:t>
              </a:r>
              <a:endParaRPr lang="en-US" b="0" dirty="0"/>
            </a:p>
          </p:txBody>
        </p:sp>
      </p:grpSp>
      <p:sp>
        <p:nvSpPr>
          <p:cNvPr id="77" name="AutoShape 76"/>
          <p:cNvSpPr>
            <a:spLocks noChangeAspect="1" noChangeArrowheads="1" noTextEdit="1"/>
          </p:cNvSpPr>
          <p:nvPr/>
        </p:nvSpPr>
        <p:spPr bwMode="auto">
          <a:xfrm>
            <a:off x="5804099" y="1793899"/>
            <a:ext cx="14366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069211" y="2592200"/>
            <a:ext cx="258763" cy="360000"/>
          </a:xfrm>
          <a:prstGeom prst="rect">
            <a:avLst/>
          </a:prstGeom>
          <a:solidFill>
            <a:srgbClr val="00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12149" y="2056008"/>
            <a:ext cx="236537" cy="900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5878711" y="2955949"/>
            <a:ext cx="1287463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104136" y="2348880"/>
            <a:ext cx="1955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</a:rPr>
              <a:t>0.7</a:t>
            </a:r>
            <a:endParaRPr lang="en-US" altLang="zh-CN" b="0" dirty="0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752698" y="1844824"/>
            <a:ext cx="1955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</a:rPr>
              <a:t>2.7</a:t>
            </a:r>
            <a:endParaRPr lang="en-US" altLang="zh-CN" b="0" dirty="0"/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1706761" y="1766912"/>
            <a:ext cx="461665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/>
              <a:t>有贷</a:t>
            </a:r>
            <a:r>
              <a:rPr lang="zh-CN" altLang="en-US" sz="1200" dirty="0" smtClean="0"/>
              <a:t>户</a:t>
            </a:r>
            <a:endParaRPr lang="zh-CN" altLang="en-US" sz="1200" dirty="0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710186" y="6529412"/>
            <a:ext cx="115888" cy="1174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4370586" y="6529412"/>
            <a:ext cx="117475" cy="117475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Rectangle 87"/>
          <p:cNvSpPr>
            <a:spLocks noChangeArrowheads="1"/>
          </p:cNvSpPr>
          <p:nvPr/>
        </p:nvSpPr>
        <p:spPr bwMode="auto">
          <a:xfrm>
            <a:off x="3130749" y="6486549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300">
                <a:solidFill>
                  <a:srgbClr val="000000"/>
                </a:solidFill>
                <a:latin typeface="华文楷体" pitchFamily="2" charset="-122"/>
              </a:rPr>
              <a:t>图例：</a:t>
            </a:r>
            <a:endParaRPr lang="zh-CN" alt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968574" y="1400199"/>
            <a:ext cx="219075" cy="219075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2556074" y="1400199"/>
            <a:ext cx="219075" cy="219075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2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4064199" y="1400199"/>
            <a:ext cx="219075" cy="219075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5867599" y="1400199"/>
            <a:ext cx="219075" cy="219075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7664649" y="1400199"/>
            <a:ext cx="219075" cy="219075"/>
          </a:xfrm>
          <a:prstGeom prst="ellipse">
            <a:avLst/>
          </a:prstGeom>
          <a:solidFill>
            <a:srgbClr val="96969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5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V="1">
            <a:off x="7307461" y="5405462"/>
            <a:ext cx="215900" cy="5762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3" name="Group 94"/>
          <p:cNvGrpSpPr>
            <a:grpSpLocks/>
          </p:cNvGrpSpPr>
          <p:nvPr/>
        </p:nvGrpSpPr>
        <p:grpSpPr bwMode="auto">
          <a:xfrm>
            <a:off x="682824" y="1805012"/>
            <a:ext cx="1436687" cy="1236662"/>
            <a:chOff x="385" y="1207"/>
            <a:chExt cx="905" cy="779"/>
          </a:xfrm>
        </p:grpSpPr>
        <p:sp>
          <p:nvSpPr>
            <p:cNvPr id="94" name="AutoShape 95"/>
            <p:cNvSpPr>
              <a:spLocks noChangeAspect="1" noChangeArrowheads="1" noTextEdit="1"/>
            </p:cNvSpPr>
            <p:nvPr/>
          </p:nvSpPr>
          <p:spPr bwMode="auto">
            <a:xfrm>
              <a:off x="385" y="1207"/>
              <a:ext cx="905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825" y="1317"/>
              <a:ext cx="280" cy="55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3" y="3"/>
                </a:cxn>
                <a:cxn ang="0">
                  <a:pos x="82" y="13"/>
                </a:cxn>
                <a:cxn ang="0">
                  <a:pos x="110" y="22"/>
                </a:cxn>
                <a:cxn ang="0">
                  <a:pos x="135" y="34"/>
                </a:cxn>
                <a:cxn ang="0">
                  <a:pos x="160" y="50"/>
                </a:cxn>
                <a:cxn ang="0">
                  <a:pos x="182" y="69"/>
                </a:cxn>
                <a:cxn ang="0">
                  <a:pos x="204" y="88"/>
                </a:cxn>
                <a:cxn ang="0">
                  <a:pos x="223" y="110"/>
                </a:cxn>
                <a:cxn ang="0">
                  <a:pos x="239" y="135"/>
                </a:cxn>
                <a:cxn ang="0">
                  <a:pos x="251" y="160"/>
                </a:cxn>
                <a:cxn ang="0">
                  <a:pos x="264" y="188"/>
                </a:cxn>
                <a:cxn ang="0">
                  <a:pos x="270" y="217"/>
                </a:cxn>
                <a:cxn ang="0">
                  <a:pos x="276" y="245"/>
                </a:cxn>
                <a:cxn ang="0">
                  <a:pos x="280" y="273"/>
                </a:cxn>
                <a:cxn ang="0">
                  <a:pos x="276" y="305"/>
                </a:cxn>
                <a:cxn ang="0">
                  <a:pos x="273" y="333"/>
                </a:cxn>
                <a:cxn ang="0">
                  <a:pos x="267" y="361"/>
                </a:cxn>
                <a:cxn ang="0">
                  <a:pos x="258" y="389"/>
                </a:cxn>
                <a:cxn ang="0">
                  <a:pos x="245" y="415"/>
                </a:cxn>
                <a:cxn ang="0">
                  <a:pos x="229" y="440"/>
                </a:cxn>
                <a:cxn ang="0">
                  <a:pos x="210" y="462"/>
                </a:cxn>
                <a:cxn ang="0">
                  <a:pos x="192" y="484"/>
                </a:cxn>
                <a:cxn ang="0">
                  <a:pos x="170" y="503"/>
                </a:cxn>
                <a:cxn ang="0">
                  <a:pos x="144" y="518"/>
                </a:cxn>
                <a:cxn ang="0">
                  <a:pos x="119" y="531"/>
                </a:cxn>
                <a:cxn ang="0">
                  <a:pos x="91" y="543"/>
                </a:cxn>
                <a:cxn ang="0">
                  <a:pos x="63" y="550"/>
                </a:cxn>
                <a:cxn ang="0">
                  <a:pos x="47" y="459"/>
                </a:cxn>
                <a:cxn ang="0">
                  <a:pos x="66" y="452"/>
                </a:cxn>
                <a:cxn ang="0">
                  <a:pos x="82" y="446"/>
                </a:cxn>
                <a:cxn ang="0">
                  <a:pos x="100" y="437"/>
                </a:cxn>
                <a:cxn ang="0">
                  <a:pos x="116" y="424"/>
                </a:cxn>
                <a:cxn ang="0">
                  <a:pos x="132" y="411"/>
                </a:cxn>
                <a:cxn ang="0">
                  <a:pos x="144" y="399"/>
                </a:cxn>
                <a:cxn ang="0">
                  <a:pos x="157" y="383"/>
                </a:cxn>
                <a:cxn ang="0">
                  <a:pos x="166" y="364"/>
                </a:cxn>
                <a:cxn ang="0">
                  <a:pos x="173" y="349"/>
                </a:cxn>
                <a:cxn ang="0">
                  <a:pos x="179" y="330"/>
                </a:cxn>
                <a:cxn ang="0">
                  <a:pos x="185" y="311"/>
                </a:cxn>
                <a:cxn ang="0">
                  <a:pos x="188" y="292"/>
                </a:cxn>
                <a:cxn ang="0">
                  <a:pos x="188" y="273"/>
                </a:cxn>
                <a:cxn ang="0">
                  <a:pos x="185" y="254"/>
                </a:cxn>
                <a:cxn ang="0">
                  <a:pos x="182" y="232"/>
                </a:cxn>
                <a:cxn ang="0">
                  <a:pos x="176" y="217"/>
                </a:cxn>
                <a:cxn ang="0">
                  <a:pos x="170" y="198"/>
                </a:cxn>
                <a:cxn ang="0">
                  <a:pos x="160" y="179"/>
                </a:cxn>
                <a:cxn ang="0">
                  <a:pos x="148" y="163"/>
                </a:cxn>
                <a:cxn ang="0">
                  <a:pos x="135" y="151"/>
                </a:cxn>
                <a:cxn ang="0">
                  <a:pos x="119" y="138"/>
                </a:cxn>
                <a:cxn ang="0">
                  <a:pos x="107" y="126"/>
                </a:cxn>
                <a:cxn ang="0">
                  <a:pos x="88" y="116"/>
                </a:cxn>
                <a:cxn ang="0">
                  <a:pos x="72" y="107"/>
                </a:cxn>
                <a:cxn ang="0">
                  <a:pos x="53" y="100"/>
                </a:cxn>
                <a:cxn ang="0">
                  <a:pos x="34" y="97"/>
                </a:cxn>
                <a:cxn ang="0">
                  <a:pos x="13" y="94"/>
                </a:cxn>
              </a:cxnLst>
              <a:rect l="0" t="0" r="r" b="b"/>
              <a:pathLst>
                <a:path w="280" h="553">
                  <a:moveTo>
                    <a:pt x="0" y="0"/>
                  </a:moveTo>
                  <a:lnTo>
                    <a:pt x="6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50" y="3"/>
                  </a:lnTo>
                  <a:lnTo>
                    <a:pt x="53" y="3"/>
                  </a:lnTo>
                  <a:lnTo>
                    <a:pt x="60" y="6"/>
                  </a:lnTo>
                  <a:lnTo>
                    <a:pt x="63" y="6"/>
                  </a:lnTo>
                  <a:lnTo>
                    <a:pt x="69" y="6"/>
                  </a:lnTo>
                  <a:lnTo>
                    <a:pt x="72" y="9"/>
                  </a:lnTo>
                  <a:lnTo>
                    <a:pt x="78" y="9"/>
                  </a:lnTo>
                  <a:lnTo>
                    <a:pt x="82" y="13"/>
                  </a:lnTo>
                  <a:lnTo>
                    <a:pt x="88" y="13"/>
                  </a:lnTo>
                  <a:lnTo>
                    <a:pt x="91" y="16"/>
                  </a:lnTo>
                  <a:lnTo>
                    <a:pt x="97" y="16"/>
                  </a:lnTo>
                  <a:lnTo>
                    <a:pt x="100" y="19"/>
                  </a:lnTo>
                  <a:lnTo>
                    <a:pt x="104" y="19"/>
                  </a:lnTo>
                  <a:lnTo>
                    <a:pt x="110" y="22"/>
                  </a:lnTo>
                  <a:lnTo>
                    <a:pt x="113" y="22"/>
                  </a:lnTo>
                  <a:lnTo>
                    <a:pt x="119" y="25"/>
                  </a:lnTo>
                  <a:lnTo>
                    <a:pt x="122" y="28"/>
                  </a:lnTo>
                  <a:lnTo>
                    <a:pt x="126" y="28"/>
                  </a:lnTo>
                  <a:lnTo>
                    <a:pt x="132" y="31"/>
                  </a:lnTo>
                  <a:lnTo>
                    <a:pt x="135" y="34"/>
                  </a:lnTo>
                  <a:lnTo>
                    <a:pt x="141" y="38"/>
                  </a:lnTo>
                  <a:lnTo>
                    <a:pt x="144" y="38"/>
                  </a:lnTo>
                  <a:lnTo>
                    <a:pt x="148" y="41"/>
                  </a:lnTo>
                  <a:lnTo>
                    <a:pt x="151" y="44"/>
                  </a:lnTo>
                  <a:lnTo>
                    <a:pt x="157" y="47"/>
                  </a:lnTo>
                  <a:lnTo>
                    <a:pt x="160" y="50"/>
                  </a:lnTo>
                  <a:lnTo>
                    <a:pt x="163" y="53"/>
                  </a:lnTo>
                  <a:lnTo>
                    <a:pt x="170" y="56"/>
                  </a:lnTo>
                  <a:lnTo>
                    <a:pt x="173" y="60"/>
                  </a:lnTo>
                  <a:lnTo>
                    <a:pt x="176" y="63"/>
                  </a:lnTo>
                  <a:lnTo>
                    <a:pt x="179" y="66"/>
                  </a:lnTo>
                  <a:lnTo>
                    <a:pt x="182" y="69"/>
                  </a:lnTo>
                  <a:lnTo>
                    <a:pt x="185" y="72"/>
                  </a:lnTo>
                  <a:lnTo>
                    <a:pt x="192" y="75"/>
                  </a:lnTo>
                  <a:lnTo>
                    <a:pt x="195" y="78"/>
                  </a:lnTo>
                  <a:lnTo>
                    <a:pt x="198" y="82"/>
                  </a:lnTo>
                  <a:lnTo>
                    <a:pt x="201" y="85"/>
                  </a:lnTo>
                  <a:lnTo>
                    <a:pt x="204" y="88"/>
                  </a:lnTo>
                  <a:lnTo>
                    <a:pt x="207" y="91"/>
                  </a:lnTo>
                  <a:lnTo>
                    <a:pt x="210" y="94"/>
                  </a:lnTo>
                  <a:lnTo>
                    <a:pt x="214" y="100"/>
                  </a:lnTo>
                  <a:lnTo>
                    <a:pt x="217" y="104"/>
                  </a:lnTo>
                  <a:lnTo>
                    <a:pt x="220" y="107"/>
                  </a:lnTo>
                  <a:lnTo>
                    <a:pt x="223" y="110"/>
                  </a:lnTo>
                  <a:lnTo>
                    <a:pt x="226" y="113"/>
                  </a:lnTo>
                  <a:lnTo>
                    <a:pt x="229" y="119"/>
                  </a:lnTo>
                  <a:lnTo>
                    <a:pt x="232" y="122"/>
                  </a:lnTo>
                  <a:lnTo>
                    <a:pt x="232" y="126"/>
                  </a:lnTo>
                  <a:lnTo>
                    <a:pt x="236" y="132"/>
                  </a:lnTo>
                  <a:lnTo>
                    <a:pt x="239" y="135"/>
                  </a:lnTo>
                  <a:lnTo>
                    <a:pt x="242" y="138"/>
                  </a:lnTo>
                  <a:lnTo>
                    <a:pt x="245" y="144"/>
                  </a:lnTo>
                  <a:lnTo>
                    <a:pt x="245" y="148"/>
                  </a:lnTo>
                  <a:lnTo>
                    <a:pt x="248" y="151"/>
                  </a:lnTo>
                  <a:lnTo>
                    <a:pt x="251" y="157"/>
                  </a:lnTo>
                  <a:lnTo>
                    <a:pt x="251" y="160"/>
                  </a:lnTo>
                  <a:lnTo>
                    <a:pt x="254" y="166"/>
                  </a:lnTo>
                  <a:lnTo>
                    <a:pt x="258" y="170"/>
                  </a:lnTo>
                  <a:lnTo>
                    <a:pt x="258" y="173"/>
                  </a:lnTo>
                  <a:lnTo>
                    <a:pt x="261" y="179"/>
                  </a:lnTo>
                  <a:lnTo>
                    <a:pt x="261" y="182"/>
                  </a:lnTo>
                  <a:lnTo>
                    <a:pt x="264" y="188"/>
                  </a:lnTo>
                  <a:lnTo>
                    <a:pt x="264" y="192"/>
                  </a:lnTo>
                  <a:lnTo>
                    <a:pt x="267" y="198"/>
                  </a:lnTo>
                  <a:lnTo>
                    <a:pt x="267" y="201"/>
                  </a:lnTo>
                  <a:lnTo>
                    <a:pt x="270" y="207"/>
                  </a:lnTo>
                  <a:lnTo>
                    <a:pt x="270" y="210"/>
                  </a:lnTo>
                  <a:lnTo>
                    <a:pt x="270" y="217"/>
                  </a:lnTo>
                  <a:lnTo>
                    <a:pt x="273" y="220"/>
                  </a:lnTo>
                  <a:lnTo>
                    <a:pt x="273" y="226"/>
                  </a:lnTo>
                  <a:lnTo>
                    <a:pt x="273" y="229"/>
                  </a:lnTo>
                  <a:lnTo>
                    <a:pt x="276" y="236"/>
                  </a:lnTo>
                  <a:lnTo>
                    <a:pt x="276" y="239"/>
                  </a:lnTo>
                  <a:lnTo>
                    <a:pt x="276" y="245"/>
                  </a:lnTo>
                  <a:lnTo>
                    <a:pt x="276" y="248"/>
                  </a:lnTo>
                  <a:lnTo>
                    <a:pt x="276" y="254"/>
                  </a:lnTo>
                  <a:lnTo>
                    <a:pt x="280" y="261"/>
                  </a:lnTo>
                  <a:lnTo>
                    <a:pt x="280" y="264"/>
                  </a:lnTo>
                  <a:lnTo>
                    <a:pt x="280" y="270"/>
                  </a:lnTo>
                  <a:lnTo>
                    <a:pt x="280" y="273"/>
                  </a:lnTo>
                  <a:lnTo>
                    <a:pt x="280" y="279"/>
                  </a:lnTo>
                  <a:lnTo>
                    <a:pt x="280" y="283"/>
                  </a:lnTo>
                  <a:lnTo>
                    <a:pt x="280" y="289"/>
                  </a:lnTo>
                  <a:lnTo>
                    <a:pt x="280" y="292"/>
                  </a:lnTo>
                  <a:lnTo>
                    <a:pt x="280" y="298"/>
                  </a:lnTo>
                  <a:lnTo>
                    <a:pt x="276" y="305"/>
                  </a:lnTo>
                  <a:lnTo>
                    <a:pt x="276" y="308"/>
                  </a:lnTo>
                  <a:lnTo>
                    <a:pt x="276" y="314"/>
                  </a:lnTo>
                  <a:lnTo>
                    <a:pt x="276" y="317"/>
                  </a:lnTo>
                  <a:lnTo>
                    <a:pt x="276" y="323"/>
                  </a:lnTo>
                  <a:lnTo>
                    <a:pt x="273" y="327"/>
                  </a:lnTo>
                  <a:lnTo>
                    <a:pt x="273" y="333"/>
                  </a:lnTo>
                  <a:lnTo>
                    <a:pt x="273" y="336"/>
                  </a:lnTo>
                  <a:lnTo>
                    <a:pt x="270" y="342"/>
                  </a:lnTo>
                  <a:lnTo>
                    <a:pt x="270" y="345"/>
                  </a:lnTo>
                  <a:lnTo>
                    <a:pt x="270" y="352"/>
                  </a:lnTo>
                  <a:lnTo>
                    <a:pt x="267" y="355"/>
                  </a:lnTo>
                  <a:lnTo>
                    <a:pt x="267" y="361"/>
                  </a:lnTo>
                  <a:lnTo>
                    <a:pt x="264" y="364"/>
                  </a:lnTo>
                  <a:lnTo>
                    <a:pt x="264" y="371"/>
                  </a:lnTo>
                  <a:lnTo>
                    <a:pt x="261" y="374"/>
                  </a:lnTo>
                  <a:lnTo>
                    <a:pt x="261" y="380"/>
                  </a:lnTo>
                  <a:lnTo>
                    <a:pt x="258" y="383"/>
                  </a:lnTo>
                  <a:lnTo>
                    <a:pt x="258" y="389"/>
                  </a:lnTo>
                  <a:lnTo>
                    <a:pt x="254" y="393"/>
                  </a:lnTo>
                  <a:lnTo>
                    <a:pt x="251" y="396"/>
                  </a:lnTo>
                  <a:lnTo>
                    <a:pt x="251" y="402"/>
                  </a:lnTo>
                  <a:lnTo>
                    <a:pt x="248" y="405"/>
                  </a:lnTo>
                  <a:lnTo>
                    <a:pt x="245" y="411"/>
                  </a:lnTo>
                  <a:lnTo>
                    <a:pt x="245" y="415"/>
                  </a:lnTo>
                  <a:lnTo>
                    <a:pt x="242" y="418"/>
                  </a:lnTo>
                  <a:lnTo>
                    <a:pt x="239" y="424"/>
                  </a:lnTo>
                  <a:lnTo>
                    <a:pt x="236" y="427"/>
                  </a:lnTo>
                  <a:lnTo>
                    <a:pt x="232" y="430"/>
                  </a:lnTo>
                  <a:lnTo>
                    <a:pt x="232" y="437"/>
                  </a:lnTo>
                  <a:lnTo>
                    <a:pt x="229" y="440"/>
                  </a:lnTo>
                  <a:lnTo>
                    <a:pt x="226" y="443"/>
                  </a:lnTo>
                  <a:lnTo>
                    <a:pt x="223" y="446"/>
                  </a:lnTo>
                  <a:lnTo>
                    <a:pt x="220" y="452"/>
                  </a:lnTo>
                  <a:lnTo>
                    <a:pt x="217" y="455"/>
                  </a:lnTo>
                  <a:lnTo>
                    <a:pt x="214" y="459"/>
                  </a:lnTo>
                  <a:lnTo>
                    <a:pt x="210" y="462"/>
                  </a:lnTo>
                  <a:lnTo>
                    <a:pt x="207" y="465"/>
                  </a:lnTo>
                  <a:lnTo>
                    <a:pt x="204" y="468"/>
                  </a:lnTo>
                  <a:lnTo>
                    <a:pt x="201" y="474"/>
                  </a:lnTo>
                  <a:lnTo>
                    <a:pt x="198" y="477"/>
                  </a:lnTo>
                  <a:lnTo>
                    <a:pt x="195" y="481"/>
                  </a:lnTo>
                  <a:lnTo>
                    <a:pt x="192" y="484"/>
                  </a:lnTo>
                  <a:lnTo>
                    <a:pt x="185" y="487"/>
                  </a:lnTo>
                  <a:lnTo>
                    <a:pt x="182" y="490"/>
                  </a:lnTo>
                  <a:lnTo>
                    <a:pt x="179" y="493"/>
                  </a:lnTo>
                  <a:lnTo>
                    <a:pt x="176" y="496"/>
                  </a:lnTo>
                  <a:lnTo>
                    <a:pt x="173" y="499"/>
                  </a:lnTo>
                  <a:lnTo>
                    <a:pt x="170" y="503"/>
                  </a:lnTo>
                  <a:lnTo>
                    <a:pt x="163" y="506"/>
                  </a:lnTo>
                  <a:lnTo>
                    <a:pt x="160" y="509"/>
                  </a:lnTo>
                  <a:lnTo>
                    <a:pt x="157" y="512"/>
                  </a:lnTo>
                  <a:lnTo>
                    <a:pt x="151" y="512"/>
                  </a:lnTo>
                  <a:lnTo>
                    <a:pt x="148" y="515"/>
                  </a:lnTo>
                  <a:lnTo>
                    <a:pt x="144" y="518"/>
                  </a:lnTo>
                  <a:lnTo>
                    <a:pt x="141" y="521"/>
                  </a:lnTo>
                  <a:lnTo>
                    <a:pt x="135" y="525"/>
                  </a:lnTo>
                  <a:lnTo>
                    <a:pt x="132" y="525"/>
                  </a:lnTo>
                  <a:lnTo>
                    <a:pt x="126" y="528"/>
                  </a:lnTo>
                  <a:lnTo>
                    <a:pt x="122" y="531"/>
                  </a:lnTo>
                  <a:lnTo>
                    <a:pt x="119" y="531"/>
                  </a:lnTo>
                  <a:lnTo>
                    <a:pt x="113" y="534"/>
                  </a:lnTo>
                  <a:lnTo>
                    <a:pt x="110" y="537"/>
                  </a:lnTo>
                  <a:lnTo>
                    <a:pt x="104" y="537"/>
                  </a:lnTo>
                  <a:lnTo>
                    <a:pt x="100" y="540"/>
                  </a:lnTo>
                  <a:lnTo>
                    <a:pt x="97" y="540"/>
                  </a:lnTo>
                  <a:lnTo>
                    <a:pt x="91" y="543"/>
                  </a:lnTo>
                  <a:lnTo>
                    <a:pt x="88" y="543"/>
                  </a:lnTo>
                  <a:lnTo>
                    <a:pt x="82" y="546"/>
                  </a:lnTo>
                  <a:lnTo>
                    <a:pt x="78" y="546"/>
                  </a:lnTo>
                  <a:lnTo>
                    <a:pt x="72" y="550"/>
                  </a:lnTo>
                  <a:lnTo>
                    <a:pt x="69" y="550"/>
                  </a:lnTo>
                  <a:lnTo>
                    <a:pt x="63" y="550"/>
                  </a:lnTo>
                  <a:lnTo>
                    <a:pt x="60" y="553"/>
                  </a:lnTo>
                  <a:lnTo>
                    <a:pt x="53" y="553"/>
                  </a:lnTo>
                  <a:lnTo>
                    <a:pt x="38" y="462"/>
                  </a:lnTo>
                  <a:lnTo>
                    <a:pt x="41" y="459"/>
                  </a:lnTo>
                  <a:lnTo>
                    <a:pt x="44" y="459"/>
                  </a:lnTo>
                  <a:lnTo>
                    <a:pt x="47" y="459"/>
                  </a:lnTo>
                  <a:lnTo>
                    <a:pt x="50" y="459"/>
                  </a:lnTo>
                  <a:lnTo>
                    <a:pt x="53" y="455"/>
                  </a:lnTo>
                  <a:lnTo>
                    <a:pt x="56" y="455"/>
                  </a:lnTo>
                  <a:lnTo>
                    <a:pt x="60" y="455"/>
                  </a:lnTo>
                  <a:lnTo>
                    <a:pt x="63" y="455"/>
                  </a:lnTo>
                  <a:lnTo>
                    <a:pt x="66" y="452"/>
                  </a:lnTo>
                  <a:lnTo>
                    <a:pt x="69" y="452"/>
                  </a:lnTo>
                  <a:lnTo>
                    <a:pt x="72" y="449"/>
                  </a:lnTo>
                  <a:lnTo>
                    <a:pt x="72" y="449"/>
                  </a:lnTo>
                  <a:lnTo>
                    <a:pt x="75" y="449"/>
                  </a:lnTo>
                  <a:lnTo>
                    <a:pt x="78" y="446"/>
                  </a:lnTo>
                  <a:lnTo>
                    <a:pt x="82" y="446"/>
                  </a:lnTo>
                  <a:lnTo>
                    <a:pt x="85" y="443"/>
                  </a:lnTo>
                  <a:lnTo>
                    <a:pt x="88" y="443"/>
                  </a:lnTo>
                  <a:lnTo>
                    <a:pt x="91" y="440"/>
                  </a:lnTo>
                  <a:lnTo>
                    <a:pt x="94" y="440"/>
                  </a:lnTo>
                  <a:lnTo>
                    <a:pt x="97" y="437"/>
                  </a:lnTo>
                  <a:lnTo>
                    <a:pt x="100" y="437"/>
                  </a:lnTo>
                  <a:lnTo>
                    <a:pt x="104" y="433"/>
                  </a:lnTo>
                  <a:lnTo>
                    <a:pt x="107" y="433"/>
                  </a:lnTo>
                  <a:lnTo>
                    <a:pt x="107" y="430"/>
                  </a:lnTo>
                  <a:lnTo>
                    <a:pt x="110" y="427"/>
                  </a:lnTo>
                  <a:lnTo>
                    <a:pt x="113" y="427"/>
                  </a:lnTo>
                  <a:lnTo>
                    <a:pt x="116" y="424"/>
                  </a:lnTo>
                  <a:lnTo>
                    <a:pt x="119" y="424"/>
                  </a:lnTo>
                  <a:lnTo>
                    <a:pt x="119" y="421"/>
                  </a:lnTo>
                  <a:lnTo>
                    <a:pt x="122" y="418"/>
                  </a:lnTo>
                  <a:lnTo>
                    <a:pt x="126" y="418"/>
                  </a:lnTo>
                  <a:lnTo>
                    <a:pt x="129" y="415"/>
                  </a:lnTo>
                  <a:lnTo>
                    <a:pt x="132" y="411"/>
                  </a:lnTo>
                  <a:lnTo>
                    <a:pt x="132" y="408"/>
                  </a:lnTo>
                  <a:lnTo>
                    <a:pt x="135" y="408"/>
                  </a:lnTo>
                  <a:lnTo>
                    <a:pt x="138" y="405"/>
                  </a:lnTo>
                  <a:lnTo>
                    <a:pt x="138" y="402"/>
                  </a:lnTo>
                  <a:lnTo>
                    <a:pt x="141" y="399"/>
                  </a:lnTo>
                  <a:lnTo>
                    <a:pt x="144" y="399"/>
                  </a:lnTo>
                  <a:lnTo>
                    <a:pt x="144" y="396"/>
                  </a:lnTo>
                  <a:lnTo>
                    <a:pt x="148" y="393"/>
                  </a:lnTo>
                  <a:lnTo>
                    <a:pt x="151" y="389"/>
                  </a:lnTo>
                  <a:lnTo>
                    <a:pt x="151" y="386"/>
                  </a:lnTo>
                  <a:lnTo>
                    <a:pt x="154" y="386"/>
                  </a:lnTo>
                  <a:lnTo>
                    <a:pt x="157" y="383"/>
                  </a:lnTo>
                  <a:lnTo>
                    <a:pt x="157" y="380"/>
                  </a:lnTo>
                  <a:lnTo>
                    <a:pt x="160" y="377"/>
                  </a:lnTo>
                  <a:lnTo>
                    <a:pt x="160" y="374"/>
                  </a:lnTo>
                  <a:lnTo>
                    <a:pt x="163" y="371"/>
                  </a:lnTo>
                  <a:lnTo>
                    <a:pt x="163" y="367"/>
                  </a:lnTo>
                  <a:lnTo>
                    <a:pt x="166" y="364"/>
                  </a:lnTo>
                  <a:lnTo>
                    <a:pt x="166" y="364"/>
                  </a:lnTo>
                  <a:lnTo>
                    <a:pt x="170" y="361"/>
                  </a:lnTo>
                  <a:lnTo>
                    <a:pt x="170" y="358"/>
                  </a:lnTo>
                  <a:lnTo>
                    <a:pt x="173" y="355"/>
                  </a:lnTo>
                  <a:lnTo>
                    <a:pt x="173" y="352"/>
                  </a:lnTo>
                  <a:lnTo>
                    <a:pt x="173" y="349"/>
                  </a:lnTo>
                  <a:lnTo>
                    <a:pt x="176" y="345"/>
                  </a:lnTo>
                  <a:lnTo>
                    <a:pt x="176" y="342"/>
                  </a:lnTo>
                  <a:lnTo>
                    <a:pt x="179" y="339"/>
                  </a:lnTo>
                  <a:lnTo>
                    <a:pt x="179" y="336"/>
                  </a:lnTo>
                  <a:lnTo>
                    <a:pt x="179" y="333"/>
                  </a:lnTo>
                  <a:lnTo>
                    <a:pt x="179" y="330"/>
                  </a:lnTo>
                  <a:lnTo>
                    <a:pt x="182" y="327"/>
                  </a:lnTo>
                  <a:lnTo>
                    <a:pt x="182" y="323"/>
                  </a:lnTo>
                  <a:lnTo>
                    <a:pt x="182" y="320"/>
                  </a:lnTo>
                  <a:lnTo>
                    <a:pt x="182" y="317"/>
                  </a:lnTo>
                  <a:lnTo>
                    <a:pt x="185" y="314"/>
                  </a:lnTo>
                  <a:lnTo>
                    <a:pt x="185" y="311"/>
                  </a:lnTo>
                  <a:lnTo>
                    <a:pt x="185" y="308"/>
                  </a:lnTo>
                  <a:lnTo>
                    <a:pt x="185" y="305"/>
                  </a:lnTo>
                  <a:lnTo>
                    <a:pt x="185" y="301"/>
                  </a:lnTo>
                  <a:lnTo>
                    <a:pt x="185" y="298"/>
                  </a:lnTo>
                  <a:lnTo>
                    <a:pt x="188" y="295"/>
                  </a:lnTo>
                  <a:lnTo>
                    <a:pt x="188" y="292"/>
                  </a:lnTo>
                  <a:lnTo>
                    <a:pt x="188" y="289"/>
                  </a:lnTo>
                  <a:lnTo>
                    <a:pt x="188" y="286"/>
                  </a:lnTo>
                  <a:lnTo>
                    <a:pt x="188" y="283"/>
                  </a:lnTo>
                  <a:lnTo>
                    <a:pt x="188" y="279"/>
                  </a:lnTo>
                  <a:lnTo>
                    <a:pt x="188" y="276"/>
                  </a:lnTo>
                  <a:lnTo>
                    <a:pt x="188" y="273"/>
                  </a:lnTo>
                  <a:lnTo>
                    <a:pt x="188" y="270"/>
                  </a:lnTo>
                  <a:lnTo>
                    <a:pt x="188" y="267"/>
                  </a:lnTo>
                  <a:lnTo>
                    <a:pt x="188" y="264"/>
                  </a:lnTo>
                  <a:lnTo>
                    <a:pt x="185" y="261"/>
                  </a:lnTo>
                  <a:lnTo>
                    <a:pt x="185" y="258"/>
                  </a:lnTo>
                  <a:lnTo>
                    <a:pt x="185" y="254"/>
                  </a:lnTo>
                  <a:lnTo>
                    <a:pt x="185" y="251"/>
                  </a:lnTo>
                  <a:lnTo>
                    <a:pt x="185" y="248"/>
                  </a:lnTo>
                  <a:lnTo>
                    <a:pt x="185" y="242"/>
                  </a:lnTo>
                  <a:lnTo>
                    <a:pt x="182" y="239"/>
                  </a:lnTo>
                  <a:lnTo>
                    <a:pt x="182" y="236"/>
                  </a:lnTo>
                  <a:lnTo>
                    <a:pt x="182" y="232"/>
                  </a:lnTo>
                  <a:lnTo>
                    <a:pt x="182" y="229"/>
                  </a:lnTo>
                  <a:lnTo>
                    <a:pt x="179" y="226"/>
                  </a:lnTo>
                  <a:lnTo>
                    <a:pt x="179" y="226"/>
                  </a:lnTo>
                  <a:lnTo>
                    <a:pt x="179" y="223"/>
                  </a:lnTo>
                  <a:lnTo>
                    <a:pt x="179" y="220"/>
                  </a:lnTo>
                  <a:lnTo>
                    <a:pt x="176" y="217"/>
                  </a:lnTo>
                  <a:lnTo>
                    <a:pt x="176" y="214"/>
                  </a:lnTo>
                  <a:lnTo>
                    <a:pt x="173" y="210"/>
                  </a:lnTo>
                  <a:lnTo>
                    <a:pt x="173" y="207"/>
                  </a:lnTo>
                  <a:lnTo>
                    <a:pt x="173" y="204"/>
                  </a:lnTo>
                  <a:lnTo>
                    <a:pt x="170" y="201"/>
                  </a:lnTo>
                  <a:lnTo>
                    <a:pt x="170" y="198"/>
                  </a:lnTo>
                  <a:lnTo>
                    <a:pt x="166" y="195"/>
                  </a:lnTo>
                  <a:lnTo>
                    <a:pt x="166" y="192"/>
                  </a:lnTo>
                  <a:lnTo>
                    <a:pt x="163" y="188"/>
                  </a:lnTo>
                  <a:lnTo>
                    <a:pt x="163" y="185"/>
                  </a:lnTo>
                  <a:lnTo>
                    <a:pt x="160" y="182"/>
                  </a:lnTo>
                  <a:lnTo>
                    <a:pt x="160" y="179"/>
                  </a:lnTo>
                  <a:lnTo>
                    <a:pt x="157" y="179"/>
                  </a:lnTo>
                  <a:lnTo>
                    <a:pt x="157" y="176"/>
                  </a:lnTo>
                  <a:lnTo>
                    <a:pt x="154" y="173"/>
                  </a:lnTo>
                  <a:lnTo>
                    <a:pt x="151" y="170"/>
                  </a:lnTo>
                  <a:lnTo>
                    <a:pt x="151" y="166"/>
                  </a:lnTo>
                  <a:lnTo>
                    <a:pt x="148" y="163"/>
                  </a:lnTo>
                  <a:lnTo>
                    <a:pt x="144" y="163"/>
                  </a:lnTo>
                  <a:lnTo>
                    <a:pt x="144" y="160"/>
                  </a:lnTo>
                  <a:lnTo>
                    <a:pt x="141" y="157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35" y="151"/>
                  </a:lnTo>
                  <a:lnTo>
                    <a:pt x="132" y="148"/>
                  </a:lnTo>
                  <a:lnTo>
                    <a:pt x="132" y="144"/>
                  </a:lnTo>
                  <a:lnTo>
                    <a:pt x="129" y="144"/>
                  </a:lnTo>
                  <a:lnTo>
                    <a:pt x="126" y="141"/>
                  </a:lnTo>
                  <a:lnTo>
                    <a:pt x="122" y="138"/>
                  </a:lnTo>
                  <a:lnTo>
                    <a:pt x="119" y="138"/>
                  </a:lnTo>
                  <a:lnTo>
                    <a:pt x="119" y="135"/>
                  </a:lnTo>
                  <a:lnTo>
                    <a:pt x="116" y="132"/>
                  </a:lnTo>
                  <a:lnTo>
                    <a:pt x="113" y="132"/>
                  </a:lnTo>
                  <a:lnTo>
                    <a:pt x="110" y="129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7" y="119"/>
                  </a:lnTo>
                  <a:lnTo>
                    <a:pt x="94" y="119"/>
                  </a:lnTo>
                  <a:lnTo>
                    <a:pt x="91" y="116"/>
                  </a:lnTo>
                  <a:lnTo>
                    <a:pt x="88" y="116"/>
                  </a:lnTo>
                  <a:lnTo>
                    <a:pt x="85" y="113"/>
                  </a:lnTo>
                  <a:lnTo>
                    <a:pt x="82" y="113"/>
                  </a:lnTo>
                  <a:lnTo>
                    <a:pt x="78" y="110"/>
                  </a:lnTo>
                  <a:lnTo>
                    <a:pt x="75" y="110"/>
                  </a:lnTo>
                  <a:lnTo>
                    <a:pt x="72" y="107"/>
                  </a:lnTo>
                  <a:lnTo>
                    <a:pt x="72" y="107"/>
                  </a:lnTo>
                  <a:lnTo>
                    <a:pt x="69" y="107"/>
                  </a:lnTo>
                  <a:lnTo>
                    <a:pt x="66" y="104"/>
                  </a:lnTo>
                  <a:lnTo>
                    <a:pt x="63" y="104"/>
                  </a:lnTo>
                  <a:lnTo>
                    <a:pt x="60" y="104"/>
                  </a:lnTo>
                  <a:lnTo>
                    <a:pt x="56" y="100"/>
                  </a:lnTo>
                  <a:lnTo>
                    <a:pt x="53" y="100"/>
                  </a:lnTo>
                  <a:lnTo>
                    <a:pt x="50" y="100"/>
                  </a:lnTo>
                  <a:lnTo>
                    <a:pt x="47" y="100"/>
                  </a:lnTo>
                  <a:lnTo>
                    <a:pt x="44" y="97"/>
                  </a:lnTo>
                  <a:lnTo>
                    <a:pt x="41" y="97"/>
                  </a:lnTo>
                  <a:lnTo>
                    <a:pt x="38" y="97"/>
                  </a:lnTo>
                  <a:lnTo>
                    <a:pt x="34" y="97"/>
                  </a:lnTo>
                  <a:lnTo>
                    <a:pt x="31" y="94"/>
                  </a:lnTo>
                  <a:lnTo>
                    <a:pt x="28" y="94"/>
                  </a:lnTo>
                  <a:lnTo>
                    <a:pt x="25" y="94"/>
                  </a:lnTo>
                  <a:lnTo>
                    <a:pt x="19" y="94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9" y="94"/>
                  </a:lnTo>
                  <a:lnTo>
                    <a:pt x="6" y="94"/>
                  </a:lnTo>
                  <a:lnTo>
                    <a:pt x="3" y="94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C4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548" y="1317"/>
              <a:ext cx="330" cy="559"/>
            </a:xfrm>
            <a:custGeom>
              <a:avLst/>
              <a:gdLst/>
              <a:ahLst/>
              <a:cxnLst>
                <a:cxn ang="0">
                  <a:pos x="302" y="556"/>
                </a:cxn>
                <a:cxn ang="0">
                  <a:pos x="268" y="559"/>
                </a:cxn>
                <a:cxn ang="0">
                  <a:pos x="233" y="556"/>
                </a:cxn>
                <a:cxn ang="0">
                  <a:pos x="202" y="546"/>
                </a:cxn>
                <a:cxn ang="0">
                  <a:pos x="170" y="537"/>
                </a:cxn>
                <a:cxn ang="0">
                  <a:pos x="139" y="521"/>
                </a:cxn>
                <a:cxn ang="0">
                  <a:pos x="110" y="503"/>
                </a:cxn>
                <a:cxn ang="0">
                  <a:pos x="85" y="481"/>
                </a:cxn>
                <a:cxn ang="0">
                  <a:pos x="60" y="455"/>
                </a:cxn>
                <a:cxn ang="0">
                  <a:pos x="41" y="427"/>
                </a:cxn>
                <a:cxn ang="0">
                  <a:pos x="26" y="396"/>
                </a:cxn>
                <a:cxn ang="0">
                  <a:pos x="13" y="364"/>
                </a:cxn>
                <a:cxn ang="0">
                  <a:pos x="4" y="333"/>
                </a:cxn>
                <a:cxn ang="0">
                  <a:pos x="0" y="298"/>
                </a:cxn>
                <a:cxn ang="0">
                  <a:pos x="0" y="264"/>
                </a:cxn>
                <a:cxn ang="0">
                  <a:pos x="4" y="229"/>
                </a:cxn>
                <a:cxn ang="0">
                  <a:pos x="13" y="198"/>
                </a:cxn>
                <a:cxn ang="0">
                  <a:pos x="22" y="166"/>
                </a:cxn>
                <a:cxn ang="0">
                  <a:pos x="38" y="135"/>
                </a:cxn>
                <a:cxn ang="0">
                  <a:pos x="60" y="107"/>
                </a:cxn>
                <a:cxn ang="0">
                  <a:pos x="82" y="82"/>
                </a:cxn>
                <a:cxn ang="0">
                  <a:pos x="107" y="60"/>
                </a:cxn>
                <a:cxn ang="0">
                  <a:pos x="136" y="38"/>
                </a:cxn>
                <a:cxn ang="0">
                  <a:pos x="164" y="22"/>
                </a:cxn>
                <a:cxn ang="0">
                  <a:pos x="195" y="13"/>
                </a:cxn>
                <a:cxn ang="0">
                  <a:pos x="230" y="3"/>
                </a:cxn>
                <a:cxn ang="0">
                  <a:pos x="264" y="0"/>
                </a:cxn>
                <a:cxn ang="0">
                  <a:pos x="268" y="94"/>
                </a:cxn>
                <a:cxn ang="0">
                  <a:pos x="246" y="97"/>
                </a:cxn>
                <a:cxn ang="0">
                  <a:pos x="224" y="100"/>
                </a:cxn>
                <a:cxn ang="0">
                  <a:pos x="202" y="110"/>
                </a:cxn>
                <a:cxn ang="0">
                  <a:pos x="183" y="119"/>
                </a:cxn>
                <a:cxn ang="0">
                  <a:pos x="164" y="132"/>
                </a:cxn>
                <a:cxn ang="0">
                  <a:pos x="145" y="148"/>
                </a:cxn>
                <a:cxn ang="0">
                  <a:pos x="129" y="163"/>
                </a:cxn>
                <a:cxn ang="0">
                  <a:pos x="117" y="182"/>
                </a:cxn>
                <a:cxn ang="0">
                  <a:pos x="107" y="204"/>
                </a:cxn>
                <a:cxn ang="0">
                  <a:pos x="98" y="226"/>
                </a:cxn>
                <a:cxn ang="0">
                  <a:pos x="95" y="248"/>
                </a:cxn>
                <a:cxn ang="0">
                  <a:pos x="92" y="270"/>
                </a:cxn>
                <a:cxn ang="0">
                  <a:pos x="92" y="292"/>
                </a:cxn>
                <a:cxn ang="0">
                  <a:pos x="95" y="314"/>
                </a:cxn>
                <a:cxn ang="0">
                  <a:pos x="101" y="336"/>
                </a:cxn>
                <a:cxn ang="0">
                  <a:pos x="107" y="358"/>
                </a:cxn>
                <a:cxn ang="0">
                  <a:pos x="120" y="377"/>
                </a:cxn>
                <a:cxn ang="0">
                  <a:pos x="132" y="396"/>
                </a:cxn>
                <a:cxn ang="0">
                  <a:pos x="148" y="411"/>
                </a:cxn>
                <a:cxn ang="0">
                  <a:pos x="164" y="427"/>
                </a:cxn>
                <a:cxn ang="0">
                  <a:pos x="183" y="440"/>
                </a:cxn>
                <a:cxn ang="0">
                  <a:pos x="205" y="449"/>
                </a:cxn>
                <a:cxn ang="0">
                  <a:pos x="227" y="455"/>
                </a:cxn>
                <a:cxn ang="0">
                  <a:pos x="249" y="462"/>
                </a:cxn>
                <a:cxn ang="0">
                  <a:pos x="271" y="465"/>
                </a:cxn>
                <a:cxn ang="0">
                  <a:pos x="293" y="465"/>
                </a:cxn>
                <a:cxn ang="0">
                  <a:pos x="330" y="553"/>
                </a:cxn>
              </a:cxnLst>
              <a:rect l="0" t="0" r="r" b="b"/>
              <a:pathLst>
                <a:path w="330" h="559">
                  <a:moveTo>
                    <a:pt x="330" y="553"/>
                  </a:moveTo>
                  <a:lnTo>
                    <a:pt x="327" y="553"/>
                  </a:lnTo>
                  <a:lnTo>
                    <a:pt x="321" y="556"/>
                  </a:lnTo>
                  <a:lnTo>
                    <a:pt x="318" y="556"/>
                  </a:lnTo>
                  <a:lnTo>
                    <a:pt x="311" y="556"/>
                  </a:lnTo>
                  <a:lnTo>
                    <a:pt x="308" y="556"/>
                  </a:lnTo>
                  <a:lnTo>
                    <a:pt x="302" y="556"/>
                  </a:lnTo>
                  <a:lnTo>
                    <a:pt x="296" y="559"/>
                  </a:lnTo>
                  <a:lnTo>
                    <a:pt x="293" y="559"/>
                  </a:lnTo>
                  <a:lnTo>
                    <a:pt x="286" y="559"/>
                  </a:lnTo>
                  <a:lnTo>
                    <a:pt x="283" y="559"/>
                  </a:lnTo>
                  <a:lnTo>
                    <a:pt x="277" y="559"/>
                  </a:lnTo>
                  <a:lnTo>
                    <a:pt x="274" y="559"/>
                  </a:lnTo>
                  <a:lnTo>
                    <a:pt x="268" y="559"/>
                  </a:lnTo>
                  <a:lnTo>
                    <a:pt x="264" y="559"/>
                  </a:lnTo>
                  <a:lnTo>
                    <a:pt x="258" y="559"/>
                  </a:lnTo>
                  <a:lnTo>
                    <a:pt x="255" y="556"/>
                  </a:lnTo>
                  <a:lnTo>
                    <a:pt x="249" y="556"/>
                  </a:lnTo>
                  <a:lnTo>
                    <a:pt x="242" y="556"/>
                  </a:lnTo>
                  <a:lnTo>
                    <a:pt x="239" y="556"/>
                  </a:lnTo>
                  <a:lnTo>
                    <a:pt x="233" y="556"/>
                  </a:lnTo>
                  <a:lnTo>
                    <a:pt x="230" y="553"/>
                  </a:lnTo>
                  <a:lnTo>
                    <a:pt x="224" y="553"/>
                  </a:lnTo>
                  <a:lnTo>
                    <a:pt x="220" y="553"/>
                  </a:lnTo>
                  <a:lnTo>
                    <a:pt x="214" y="550"/>
                  </a:lnTo>
                  <a:lnTo>
                    <a:pt x="211" y="550"/>
                  </a:lnTo>
                  <a:lnTo>
                    <a:pt x="205" y="550"/>
                  </a:lnTo>
                  <a:lnTo>
                    <a:pt x="202" y="546"/>
                  </a:lnTo>
                  <a:lnTo>
                    <a:pt x="195" y="546"/>
                  </a:lnTo>
                  <a:lnTo>
                    <a:pt x="192" y="543"/>
                  </a:lnTo>
                  <a:lnTo>
                    <a:pt x="186" y="543"/>
                  </a:lnTo>
                  <a:lnTo>
                    <a:pt x="183" y="540"/>
                  </a:lnTo>
                  <a:lnTo>
                    <a:pt x="180" y="540"/>
                  </a:lnTo>
                  <a:lnTo>
                    <a:pt x="173" y="537"/>
                  </a:lnTo>
                  <a:lnTo>
                    <a:pt x="170" y="537"/>
                  </a:lnTo>
                  <a:lnTo>
                    <a:pt x="164" y="534"/>
                  </a:lnTo>
                  <a:lnTo>
                    <a:pt x="161" y="531"/>
                  </a:lnTo>
                  <a:lnTo>
                    <a:pt x="154" y="531"/>
                  </a:lnTo>
                  <a:lnTo>
                    <a:pt x="151" y="528"/>
                  </a:lnTo>
                  <a:lnTo>
                    <a:pt x="148" y="525"/>
                  </a:lnTo>
                  <a:lnTo>
                    <a:pt x="142" y="525"/>
                  </a:lnTo>
                  <a:lnTo>
                    <a:pt x="139" y="521"/>
                  </a:lnTo>
                  <a:lnTo>
                    <a:pt x="136" y="518"/>
                  </a:lnTo>
                  <a:lnTo>
                    <a:pt x="129" y="515"/>
                  </a:lnTo>
                  <a:lnTo>
                    <a:pt x="126" y="512"/>
                  </a:lnTo>
                  <a:lnTo>
                    <a:pt x="123" y="512"/>
                  </a:lnTo>
                  <a:lnTo>
                    <a:pt x="117" y="509"/>
                  </a:lnTo>
                  <a:lnTo>
                    <a:pt x="114" y="506"/>
                  </a:lnTo>
                  <a:lnTo>
                    <a:pt x="110" y="503"/>
                  </a:lnTo>
                  <a:lnTo>
                    <a:pt x="107" y="499"/>
                  </a:lnTo>
                  <a:lnTo>
                    <a:pt x="104" y="496"/>
                  </a:lnTo>
                  <a:lnTo>
                    <a:pt x="98" y="493"/>
                  </a:lnTo>
                  <a:lnTo>
                    <a:pt x="95" y="490"/>
                  </a:lnTo>
                  <a:lnTo>
                    <a:pt x="92" y="487"/>
                  </a:lnTo>
                  <a:lnTo>
                    <a:pt x="88" y="484"/>
                  </a:lnTo>
                  <a:lnTo>
                    <a:pt x="85" y="481"/>
                  </a:lnTo>
                  <a:lnTo>
                    <a:pt x="82" y="477"/>
                  </a:lnTo>
                  <a:lnTo>
                    <a:pt x="79" y="474"/>
                  </a:lnTo>
                  <a:lnTo>
                    <a:pt x="76" y="468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3" y="459"/>
                  </a:lnTo>
                  <a:lnTo>
                    <a:pt x="60" y="455"/>
                  </a:lnTo>
                  <a:lnTo>
                    <a:pt x="60" y="452"/>
                  </a:lnTo>
                  <a:lnTo>
                    <a:pt x="57" y="446"/>
                  </a:lnTo>
                  <a:lnTo>
                    <a:pt x="54" y="443"/>
                  </a:lnTo>
                  <a:lnTo>
                    <a:pt x="51" y="440"/>
                  </a:lnTo>
                  <a:lnTo>
                    <a:pt x="48" y="437"/>
                  </a:lnTo>
                  <a:lnTo>
                    <a:pt x="44" y="430"/>
                  </a:lnTo>
                  <a:lnTo>
                    <a:pt x="41" y="427"/>
                  </a:lnTo>
                  <a:lnTo>
                    <a:pt x="38" y="424"/>
                  </a:lnTo>
                  <a:lnTo>
                    <a:pt x="38" y="418"/>
                  </a:lnTo>
                  <a:lnTo>
                    <a:pt x="35" y="415"/>
                  </a:lnTo>
                  <a:lnTo>
                    <a:pt x="32" y="411"/>
                  </a:lnTo>
                  <a:lnTo>
                    <a:pt x="29" y="405"/>
                  </a:lnTo>
                  <a:lnTo>
                    <a:pt x="29" y="402"/>
                  </a:lnTo>
                  <a:lnTo>
                    <a:pt x="26" y="396"/>
                  </a:lnTo>
                  <a:lnTo>
                    <a:pt x="22" y="393"/>
                  </a:lnTo>
                  <a:lnTo>
                    <a:pt x="22" y="389"/>
                  </a:lnTo>
                  <a:lnTo>
                    <a:pt x="19" y="383"/>
                  </a:lnTo>
                  <a:lnTo>
                    <a:pt x="19" y="380"/>
                  </a:lnTo>
                  <a:lnTo>
                    <a:pt x="16" y="374"/>
                  </a:lnTo>
                  <a:lnTo>
                    <a:pt x="16" y="371"/>
                  </a:lnTo>
                  <a:lnTo>
                    <a:pt x="13" y="364"/>
                  </a:lnTo>
                  <a:lnTo>
                    <a:pt x="13" y="361"/>
                  </a:lnTo>
                  <a:lnTo>
                    <a:pt x="10" y="355"/>
                  </a:lnTo>
                  <a:lnTo>
                    <a:pt x="10" y="352"/>
                  </a:lnTo>
                  <a:lnTo>
                    <a:pt x="7" y="345"/>
                  </a:lnTo>
                  <a:lnTo>
                    <a:pt x="7" y="342"/>
                  </a:lnTo>
                  <a:lnTo>
                    <a:pt x="7" y="336"/>
                  </a:lnTo>
                  <a:lnTo>
                    <a:pt x="4" y="333"/>
                  </a:lnTo>
                  <a:lnTo>
                    <a:pt x="4" y="327"/>
                  </a:lnTo>
                  <a:lnTo>
                    <a:pt x="4" y="323"/>
                  </a:lnTo>
                  <a:lnTo>
                    <a:pt x="4" y="317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298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3"/>
                  </a:lnTo>
                  <a:lnTo>
                    <a:pt x="0" y="279"/>
                  </a:lnTo>
                  <a:lnTo>
                    <a:pt x="0" y="273"/>
                  </a:lnTo>
                  <a:lnTo>
                    <a:pt x="0" y="270"/>
                  </a:lnTo>
                  <a:lnTo>
                    <a:pt x="0" y="264"/>
                  </a:lnTo>
                  <a:lnTo>
                    <a:pt x="0" y="261"/>
                  </a:lnTo>
                  <a:lnTo>
                    <a:pt x="0" y="254"/>
                  </a:lnTo>
                  <a:lnTo>
                    <a:pt x="0" y="248"/>
                  </a:lnTo>
                  <a:lnTo>
                    <a:pt x="0" y="245"/>
                  </a:lnTo>
                  <a:lnTo>
                    <a:pt x="4" y="239"/>
                  </a:lnTo>
                  <a:lnTo>
                    <a:pt x="4" y="236"/>
                  </a:lnTo>
                  <a:lnTo>
                    <a:pt x="4" y="229"/>
                  </a:lnTo>
                  <a:lnTo>
                    <a:pt x="4" y="226"/>
                  </a:lnTo>
                  <a:lnTo>
                    <a:pt x="7" y="220"/>
                  </a:lnTo>
                  <a:lnTo>
                    <a:pt x="7" y="217"/>
                  </a:lnTo>
                  <a:lnTo>
                    <a:pt x="7" y="210"/>
                  </a:lnTo>
                  <a:lnTo>
                    <a:pt x="10" y="207"/>
                  </a:lnTo>
                  <a:lnTo>
                    <a:pt x="10" y="201"/>
                  </a:lnTo>
                  <a:lnTo>
                    <a:pt x="13" y="198"/>
                  </a:lnTo>
                  <a:lnTo>
                    <a:pt x="13" y="192"/>
                  </a:lnTo>
                  <a:lnTo>
                    <a:pt x="16" y="188"/>
                  </a:lnTo>
                  <a:lnTo>
                    <a:pt x="16" y="182"/>
                  </a:lnTo>
                  <a:lnTo>
                    <a:pt x="19" y="179"/>
                  </a:lnTo>
                  <a:lnTo>
                    <a:pt x="19" y="173"/>
                  </a:lnTo>
                  <a:lnTo>
                    <a:pt x="22" y="170"/>
                  </a:lnTo>
                  <a:lnTo>
                    <a:pt x="22" y="166"/>
                  </a:lnTo>
                  <a:lnTo>
                    <a:pt x="26" y="160"/>
                  </a:lnTo>
                  <a:lnTo>
                    <a:pt x="29" y="157"/>
                  </a:lnTo>
                  <a:lnTo>
                    <a:pt x="29" y="151"/>
                  </a:lnTo>
                  <a:lnTo>
                    <a:pt x="32" y="148"/>
                  </a:lnTo>
                  <a:lnTo>
                    <a:pt x="35" y="144"/>
                  </a:lnTo>
                  <a:lnTo>
                    <a:pt x="38" y="138"/>
                  </a:lnTo>
                  <a:lnTo>
                    <a:pt x="38" y="135"/>
                  </a:lnTo>
                  <a:lnTo>
                    <a:pt x="41" y="132"/>
                  </a:lnTo>
                  <a:lnTo>
                    <a:pt x="44" y="126"/>
                  </a:lnTo>
                  <a:lnTo>
                    <a:pt x="48" y="122"/>
                  </a:lnTo>
                  <a:lnTo>
                    <a:pt x="51" y="119"/>
                  </a:lnTo>
                  <a:lnTo>
                    <a:pt x="54" y="113"/>
                  </a:lnTo>
                  <a:lnTo>
                    <a:pt x="57" y="110"/>
                  </a:lnTo>
                  <a:lnTo>
                    <a:pt x="60" y="107"/>
                  </a:lnTo>
                  <a:lnTo>
                    <a:pt x="60" y="104"/>
                  </a:lnTo>
                  <a:lnTo>
                    <a:pt x="63" y="100"/>
                  </a:lnTo>
                  <a:lnTo>
                    <a:pt x="66" y="94"/>
                  </a:lnTo>
                  <a:lnTo>
                    <a:pt x="70" y="91"/>
                  </a:lnTo>
                  <a:lnTo>
                    <a:pt x="76" y="88"/>
                  </a:lnTo>
                  <a:lnTo>
                    <a:pt x="79" y="85"/>
                  </a:lnTo>
                  <a:lnTo>
                    <a:pt x="82" y="82"/>
                  </a:lnTo>
                  <a:lnTo>
                    <a:pt x="85" y="78"/>
                  </a:lnTo>
                  <a:lnTo>
                    <a:pt x="88" y="75"/>
                  </a:lnTo>
                  <a:lnTo>
                    <a:pt x="92" y="72"/>
                  </a:lnTo>
                  <a:lnTo>
                    <a:pt x="95" y="69"/>
                  </a:lnTo>
                  <a:lnTo>
                    <a:pt x="98" y="66"/>
                  </a:lnTo>
                  <a:lnTo>
                    <a:pt x="104" y="63"/>
                  </a:lnTo>
                  <a:lnTo>
                    <a:pt x="107" y="60"/>
                  </a:lnTo>
                  <a:lnTo>
                    <a:pt x="110" y="56"/>
                  </a:lnTo>
                  <a:lnTo>
                    <a:pt x="114" y="53"/>
                  </a:lnTo>
                  <a:lnTo>
                    <a:pt x="117" y="50"/>
                  </a:lnTo>
                  <a:lnTo>
                    <a:pt x="123" y="47"/>
                  </a:lnTo>
                  <a:lnTo>
                    <a:pt x="126" y="44"/>
                  </a:lnTo>
                  <a:lnTo>
                    <a:pt x="129" y="41"/>
                  </a:lnTo>
                  <a:lnTo>
                    <a:pt x="136" y="38"/>
                  </a:lnTo>
                  <a:lnTo>
                    <a:pt x="139" y="38"/>
                  </a:lnTo>
                  <a:lnTo>
                    <a:pt x="142" y="34"/>
                  </a:lnTo>
                  <a:lnTo>
                    <a:pt x="148" y="31"/>
                  </a:lnTo>
                  <a:lnTo>
                    <a:pt x="151" y="28"/>
                  </a:lnTo>
                  <a:lnTo>
                    <a:pt x="154" y="28"/>
                  </a:lnTo>
                  <a:lnTo>
                    <a:pt x="161" y="25"/>
                  </a:lnTo>
                  <a:lnTo>
                    <a:pt x="164" y="22"/>
                  </a:lnTo>
                  <a:lnTo>
                    <a:pt x="170" y="22"/>
                  </a:lnTo>
                  <a:lnTo>
                    <a:pt x="173" y="19"/>
                  </a:lnTo>
                  <a:lnTo>
                    <a:pt x="180" y="19"/>
                  </a:lnTo>
                  <a:lnTo>
                    <a:pt x="183" y="16"/>
                  </a:lnTo>
                  <a:lnTo>
                    <a:pt x="186" y="16"/>
                  </a:lnTo>
                  <a:lnTo>
                    <a:pt x="192" y="13"/>
                  </a:lnTo>
                  <a:lnTo>
                    <a:pt x="195" y="13"/>
                  </a:lnTo>
                  <a:lnTo>
                    <a:pt x="202" y="9"/>
                  </a:lnTo>
                  <a:lnTo>
                    <a:pt x="205" y="9"/>
                  </a:lnTo>
                  <a:lnTo>
                    <a:pt x="211" y="6"/>
                  </a:lnTo>
                  <a:lnTo>
                    <a:pt x="214" y="6"/>
                  </a:lnTo>
                  <a:lnTo>
                    <a:pt x="220" y="6"/>
                  </a:lnTo>
                  <a:lnTo>
                    <a:pt x="224" y="3"/>
                  </a:lnTo>
                  <a:lnTo>
                    <a:pt x="230" y="3"/>
                  </a:lnTo>
                  <a:lnTo>
                    <a:pt x="233" y="3"/>
                  </a:lnTo>
                  <a:lnTo>
                    <a:pt x="239" y="3"/>
                  </a:lnTo>
                  <a:lnTo>
                    <a:pt x="242" y="0"/>
                  </a:lnTo>
                  <a:lnTo>
                    <a:pt x="249" y="0"/>
                  </a:lnTo>
                  <a:lnTo>
                    <a:pt x="255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74" y="0"/>
                  </a:lnTo>
                  <a:lnTo>
                    <a:pt x="277" y="0"/>
                  </a:lnTo>
                  <a:lnTo>
                    <a:pt x="277" y="94"/>
                  </a:lnTo>
                  <a:lnTo>
                    <a:pt x="274" y="94"/>
                  </a:lnTo>
                  <a:lnTo>
                    <a:pt x="271" y="94"/>
                  </a:lnTo>
                  <a:lnTo>
                    <a:pt x="268" y="94"/>
                  </a:lnTo>
                  <a:lnTo>
                    <a:pt x="264" y="94"/>
                  </a:lnTo>
                  <a:lnTo>
                    <a:pt x="261" y="94"/>
                  </a:lnTo>
                  <a:lnTo>
                    <a:pt x="258" y="94"/>
                  </a:lnTo>
                  <a:lnTo>
                    <a:pt x="255" y="94"/>
                  </a:lnTo>
                  <a:lnTo>
                    <a:pt x="252" y="94"/>
                  </a:lnTo>
                  <a:lnTo>
                    <a:pt x="249" y="94"/>
                  </a:lnTo>
                  <a:lnTo>
                    <a:pt x="246" y="97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6" y="97"/>
                  </a:lnTo>
                  <a:lnTo>
                    <a:pt x="233" y="100"/>
                  </a:lnTo>
                  <a:lnTo>
                    <a:pt x="230" y="100"/>
                  </a:lnTo>
                  <a:lnTo>
                    <a:pt x="227" y="100"/>
                  </a:lnTo>
                  <a:lnTo>
                    <a:pt x="224" y="100"/>
                  </a:lnTo>
                  <a:lnTo>
                    <a:pt x="220" y="104"/>
                  </a:lnTo>
                  <a:lnTo>
                    <a:pt x="217" y="104"/>
                  </a:lnTo>
                  <a:lnTo>
                    <a:pt x="214" y="104"/>
                  </a:lnTo>
                  <a:lnTo>
                    <a:pt x="211" y="107"/>
                  </a:lnTo>
                  <a:lnTo>
                    <a:pt x="208" y="107"/>
                  </a:lnTo>
                  <a:lnTo>
                    <a:pt x="205" y="107"/>
                  </a:lnTo>
                  <a:lnTo>
                    <a:pt x="202" y="110"/>
                  </a:lnTo>
                  <a:lnTo>
                    <a:pt x="198" y="110"/>
                  </a:lnTo>
                  <a:lnTo>
                    <a:pt x="195" y="113"/>
                  </a:lnTo>
                  <a:lnTo>
                    <a:pt x="192" y="113"/>
                  </a:lnTo>
                  <a:lnTo>
                    <a:pt x="189" y="116"/>
                  </a:lnTo>
                  <a:lnTo>
                    <a:pt x="186" y="116"/>
                  </a:lnTo>
                  <a:lnTo>
                    <a:pt x="183" y="119"/>
                  </a:lnTo>
                  <a:lnTo>
                    <a:pt x="183" y="119"/>
                  </a:lnTo>
                  <a:lnTo>
                    <a:pt x="180" y="122"/>
                  </a:lnTo>
                  <a:lnTo>
                    <a:pt x="176" y="122"/>
                  </a:lnTo>
                  <a:lnTo>
                    <a:pt x="173" y="126"/>
                  </a:lnTo>
                  <a:lnTo>
                    <a:pt x="170" y="126"/>
                  </a:lnTo>
                  <a:lnTo>
                    <a:pt x="167" y="129"/>
                  </a:lnTo>
                  <a:lnTo>
                    <a:pt x="164" y="132"/>
                  </a:lnTo>
                  <a:lnTo>
                    <a:pt x="164" y="132"/>
                  </a:lnTo>
                  <a:lnTo>
                    <a:pt x="161" y="135"/>
                  </a:lnTo>
                  <a:lnTo>
                    <a:pt x="158" y="138"/>
                  </a:lnTo>
                  <a:lnTo>
                    <a:pt x="154" y="138"/>
                  </a:lnTo>
                  <a:lnTo>
                    <a:pt x="151" y="141"/>
                  </a:lnTo>
                  <a:lnTo>
                    <a:pt x="151" y="144"/>
                  </a:lnTo>
                  <a:lnTo>
                    <a:pt x="148" y="144"/>
                  </a:lnTo>
                  <a:lnTo>
                    <a:pt x="145" y="148"/>
                  </a:lnTo>
                  <a:lnTo>
                    <a:pt x="142" y="151"/>
                  </a:lnTo>
                  <a:lnTo>
                    <a:pt x="142" y="154"/>
                  </a:lnTo>
                  <a:lnTo>
                    <a:pt x="139" y="154"/>
                  </a:lnTo>
                  <a:lnTo>
                    <a:pt x="136" y="157"/>
                  </a:lnTo>
                  <a:lnTo>
                    <a:pt x="136" y="160"/>
                  </a:lnTo>
                  <a:lnTo>
                    <a:pt x="132" y="163"/>
                  </a:lnTo>
                  <a:lnTo>
                    <a:pt x="129" y="163"/>
                  </a:lnTo>
                  <a:lnTo>
                    <a:pt x="129" y="166"/>
                  </a:lnTo>
                  <a:lnTo>
                    <a:pt x="126" y="170"/>
                  </a:lnTo>
                  <a:lnTo>
                    <a:pt x="126" y="173"/>
                  </a:lnTo>
                  <a:lnTo>
                    <a:pt x="123" y="176"/>
                  </a:lnTo>
                  <a:lnTo>
                    <a:pt x="120" y="179"/>
                  </a:lnTo>
                  <a:lnTo>
                    <a:pt x="120" y="179"/>
                  </a:lnTo>
                  <a:lnTo>
                    <a:pt x="117" y="182"/>
                  </a:lnTo>
                  <a:lnTo>
                    <a:pt x="117" y="185"/>
                  </a:lnTo>
                  <a:lnTo>
                    <a:pt x="114" y="188"/>
                  </a:lnTo>
                  <a:lnTo>
                    <a:pt x="114" y="192"/>
                  </a:lnTo>
                  <a:lnTo>
                    <a:pt x="110" y="195"/>
                  </a:lnTo>
                  <a:lnTo>
                    <a:pt x="110" y="198"/>
                  </a:lnTo>
                  <a:lnTo>
                    <a:pt x="107" y="201"/>
                  </a:lnTo>
                  <a:lnTo>
                    <a:pt x="107" y="204"/>
                  </a:lnTo>
                  <a:lnTo>
                    <a:pt x="104" y="207"/>
                  </a:lnTo>
                  <a:lnTo>
                    <a:pt x="104" y="210"/>
                  </a:lnTo>
                  <a:lnTo>
                    <a:pt x="104" y="214"/>
                  </a:lnTo>
                  <a:lnTo>
                    <a:pt x="101" y="217"/>
                  </a:lnTo>
                  <a:lnTo>
                    <a:pt x="101" y="220"/>
                  </a:lnTo>
                  <a:lnTo>
                    <a:pt x="101" y="223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8" y="229"/>
                  </a:lnTo>
                  <a:lnTo>
                    <a:pt x="98" y="232"/>
                  </a:lnTo>
                  <a:lnTo>
                    <a:pt x="95" y="236"/>
                  </a:lnTo>
                  <a:lnTo>
                    <a:pt x="95" y="239"/>
                  </a:lnTo>
                  <a:lnTo>
                    <a:pt x="95" y="242"/>
                  </a:lnTo>
                  <a:lnTo>
                    <a:pt x="95" y="248"/>
                  </a:lnTo>
                  <a:lnTo>
                    <a:pt x="92" y="251"/>
                  </a:lnTo>
                  <a:lnTo>
                    <a:pt x="92" y="254"/>
                  </a:lnTo>
                  <a:lnTo>
                    <a:pt x="92" y="258"/>
                  </a:lnTo>
                  <a:lnTo>
                    <a:pt x="92" y="261"/>
                  </a:lnTo>
                  <a:lnTo>
                    <a:pt x="92" y="264"/>
                  </a:lnTo>
                  <a:lnTo>
                    <a:pt x="92" y="267"/>
                  </a:lnTo>
                  <a:lnTo>
                    <a:pt x="92" y="270"/>
                  </a:lnTo>
                  <a:lnTo>
                    <a:pt x="92" y="273"/>
                  </a:lnTo>
                  <a:lnTo>
                    <a:pt x="92" y="276"/>
                  </a:lnTo>
                  <a:lnTo>
                    <a:pt x="92" y="279"/>
                  </a:lnTo>
                  <a:lnTo>
                    <a:pt x="92" y="283"/>
                  </a:lnTo>
                  <a:lnTo>
                    <a:pt x="92" y="286"/>
                  </a:lnTo>
                  <a:lnTo>
                    <a:pt x="92" y="289"/>
                  </a:lnTo>
                  <a:lnTo>
                    <a:pt x="92" y="292"/>
                  </a:lnTo>
                  <a:lnTo>
                    <a:pt x="92" y="295"/>
                  </a:lnTo>
                  <a:lnTo>
                    <a:pt x="92" y="298"/>
                  </a:lnTo>
                  <a:lnTo>
                    <a:pt x="92" y="301"/>
                  </a:lnTo>
                  <a:lnTo>
                    <a:pt x="92" y="305"/>
                  </a:lnTo>
                  <a:lnTo>
                    <a:pt x="92" y="308"/>
                  </a:lnTo>
                  <a:lnTo>
                    <a:pt x="95" y="311"/>
                  </a:lnTo>
                  <a:lnTo>
                    <a:pt x="95" y="314"/>
                  </a:lnTo>
                  <a:lnTo>
                    <a:pt x="95" y="317"/>
                  </a:lnTo>
                  <a:lnTo>
                    <a:pt x="95" y="320"/>
                  </a:lnTo>
                  <a:lnTo>
                    <a:pt x="98" y="323"/>
                  </a:lnTo>
                  <a:lnTo>
                    <a:pt x="98" y="327"/>
                  </a:lnTo>
                  <a:lnTo>
                    <a:pt x="98" y="330"/>
                  </a:lnTo>
                  <a:lnTo>
                    <a:pt x="98" y="333"/>
                  </a:lnTo>
                  <a:lnTo>
                    <a:pt x="101" y="336"/>
                  </a:lnTo>
                  <a:lnTo>
                    <a:pt x="101" y="339"/>
                  </a:lnTo>
                  <a:lnTo>
                    <a:pt x="101" y="342"/>
                  </a:lnTo>
                  <a:lnTo>
                    <a:pt x="104" y="345"/>
                  </a:lnTo>
                  <a:lnTo>
                    <a:pt x="104" y="349"/>
                  </a:lnTo>
                  <a:lnTo>
                    <a:pt x="104" y="352"/>
                  </a:lnTo>
                  <a:lnTo>
                    <a:pt x="107" y="355"/>
                  </a:lnTo>
                  <a:lnTo>
                    <a:pt x="107" y="358"/>
                  </a:lnTo>
                  <a:lnTo>
                    <a:pt x="110" y="361"/>
                  </a:lnTo>
                  <a:lnTo>
                    <a:pt x="110" y="364"/>
                  </a:lnTo>
                  <a:lnTo>
                    <a:pt x="114" y="364"/>
                  </a:lnTo>
                  <a:lnTo>
                    <a:pt x="114" y="367"/>
                  </a:lnTo>
                  <a:lnTo>
                    <a:pt x="117" y="371"/>
                  </a:lnTo>
                  <a:lnTo>
                    <a:pt x="117" y="374"/>
                  </a:lnTo>
                  <a:lnTo>
                    <a:pt x="120" y="377"/>
                  </a:lnTo>
                  <a:lnTo>
                    <a:pt x="120" y="380"/>
                  </a:lnTo>
                  <a:lnTo>
                    <a:pt x="123" y="383"/>
                  </a:lnTo>
                  <a:lnTo>
                    <a:pt x="126" y="386"/>
                  </a:lnTo>
                  <a:lnTo>
                    <a:pt x="126" y="386"/>
                  </a:lnTo>
                  <a:lnTo>
                    <a:pt x="129" y="389"/>
                  </a:lnTo>
                  <a:lnTo>
                    <a:pt x="129" y="393"/>
                  </a:lnTo>
                  <a:lnTo>
                    <a:pt x="132" y="396"/>
                  </a:lnTo>
                  <a:lnTo>
                    <a:pt x="136" y="399"/>
                  </a:lnTo>
                  <a:lnTo>
                    <a:pt x="136" y="399"/>
                  </a:lnTo>
                  <a:lnTo>
                    <a:pt x="139" y="402"/>
                  </a:lnTo>
                  <a:lnTo>
                    <a:pt x="142" y="405"/>
                  </a:lnTo>
                  <a:lnTo>
                    <a:pt x="142" y="408"/>
                  </a:lnTo>
                  <a:lnTo>
                    <a:pt x="145" y="408"/>
                  </a:lnTo>
                  <a:lnTo>
                    <a:pt x="148" y="411"/>
                  </a:lnTo>
                  <a:lnTo>
                    <a:pt x="151" y="415"/>
                  </a:lnTo>
                  <a:lnTo>
                    <a:pt x="151" y="418"/>
                  </a:lnTo>
                  <a:lnTo>
                    <a:pt x="154" y="418"/>
                  </a:lnTo>
                  <a:lnTo>
                    <a:pt x="158" y="421"/>
                  </a:lnTo>
                  <a:lnTo>
                    <a:pt x="161" y="424"/>
                  </a:lnTo>
                  <a:lnTo>
                    <a:pt x="164" y="424"/>
                  </a:lnTo>
                  <a:lnTo>
                    <a:pt x="164" y="427"/>
                  </a:lnTo>
                  <a:lnTo>
                    <a:pt x="167" y="427"/>
                  </a:lnTo>
                  <a:lnTo>
                    <a:pt x="170" y="430"/>
                  </a:lnTo>
                  <a:lnTo>
                    <a:pt x="173" y="433"/>
                  </a:lnTo>
                  <a:lnTo>
                    <a:pt x="176" y="433"/>
                  </a:lnTo>
                  <a:lnTo>
                    <a:pt x="180" y="437"/>
                  </a:lnTo>
                  <a:lnTo>
                    <a:pt x="183" y="437"/>
                  </a:lnTo>
                  <a:lnTo>
                    <a:pt x="183" y="440"/>
                  </a:lnTo>
                  <a:lnTo>
                    <a:pt x="186" y="440"/>
                  </a:lnTo>
                  <a:lnTo>
                    <a:pt x="189" y="443"/>
                  </a:lnTo>
                  <a:lnTo>
                    <a:pt x="192" y="443"/>
                  </a:lnTo>
                  <a:lnTo>
                    <a:pt x="195" y="446"/>
                  </a:lnTo>
                  <a:lnTo>
                    <a:pt x="198" y="446"/>
                  </a:lnTo>
                  <a:lnTo>
                    <a:pt x="202" y="449"/>
                  </a:lnTo>
                  <a:lnTo>
                    <a:pt x="205" y="449"/>
                  </a:lnTo>
                  <a:lnTo>
                    <a:pt x="208" y="449"/>
                  </a:lnTo>
                  <a:lnTo>
                    <a:pt x="211" y="452"/>
                  </a:lnTo>
                  <a:lnTo>
                    <a:pt x="214" y="452"/>
                  </a:lnTo>
                  <a:lnTo>
                    <a:pt x="217" y="455"/>
                  </a:lnTo>
                  <a:lnTo>
                    <a:pt x="220" y="455"/>
                  </a:lnTo>
                  <a:lnTo>
                    <a:pt x="224" y="455"/>
                  </a:lnTo>
                  <a:lnTo>
                    <a:pt x="227" y="455"/>
                  </a:lnTo>
                  <a:lnTo>
                    <a:pt x="230" y="459"/>
                  </a:lnTo>
                  <a:lnTo>
                    <a:pt x="233" y="459"/>
                  </a:lnTo>
                  <a:lnTo>
                    <a:pt x="236" y="459"/>
                  </a:lnTo>
                  <a:lnTo>
                    <a:pt x="239" y="459"/>
                  </a:lnTo>
                  <a:lnTo>
                    <a:pt x="242" y="462"/>
                  </a:lnTo>
                  <a:lnTo>
                    <a:pt x="246" y="462"/>
                  </a:lnTo>
                  <a:lnTo>
                    <a:pt x="249" y="462"/>
                  </a:lnTo>
                  <a:lnTo>
                    <a:pt x="252" y="462"/>
                  </a:lnTo>
                  <a:lnTo>
                    <a:pt x="255" y="462"/>
                  </a:lnTo>
                  <a:lnTo>
                    <a:pt x="258" y="462"/>
                  </a:lnTo>
                  <a:lnTo>
                    <a:pt x="261" y="465"/>
                  </a:lnTo>
                  <a:lnTo>
                    <a:pt x="264" y="465"/>
                  </a:lnTo>
                  <a:lnTo>
                    <a:pt x="268" y="465"/>
                  </a:lnTo>
                  <a:lnTo>
                    <a:pt x="271" y="465"/>
                  </a:lnTo>
                  <a:lnTo>
                    <a:pt x="274" y="465"/>
                  </a:lnTo>
                  <a:lnTo>
                    <a:pt x="277" y="465"/>
                  </a:lnTo>
                  <a:lnTo>
                    <a:pt x="280" y="465"/>
                  </a:lnTo>
                  <a:lnTo>
                    <a:pt x="283" y="465"/>
                  </a:lnTo>
                  <a:lnTo>
                    <a:pt x="286" y="465"/>
                  </a:lnTo>
                  <a:lnTo>
                    <a:pt x="290" y="465"/>
                  </a:lnTo>
                  <a:lnTo>
                    <a:pt x="293" y="465"/>
                  </a:lnTo>
                  <a:lnTo>
                    <a:pt x="296" y="462"/>
                  </a:lnTo>
                  <a:lnTo>
                    <a:pt x="302" y="462"/>
                  </a:lnTo>
                  <a:lnTo>
                    <a:pt x="305" y="462"/>
                  </a:lnTo>
                  <a:lnTo>
                    <a:pt x="308" y="462"/>
                  </a:lnTo>
                  <a:lnTo>
                    <a:pt x="311" y="462"/>
                  </a:lnTo>
                  <a:lnTo>
                    <a:pt x="315" y="462"/>
                  </a:lnTo>
                  <a:lnTo>
                    <a:pt x="330" y="553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825" y="1223"/>
              <a:ext cx="374" cy="74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72" y="6"/>
                </a:cxn>
                <a:cxn ang="0">
                  <a:pos x="110" y="15"/>
                </a:cxn>
                <a:cxn ang="0">
                  <a:pos x="148" y="28"/>
                </a:cxn>
                <a:cxn ang="0">
                  <a:pos x="182" y="47"/>
                </a:cxn>
                <a:cxn ang="0">
                  <a:pos x="214" y="66"/>
                </a:cxn>
                <a:cxn ang="0">
                  <a:pos x="245" y="91"/>
                </a:cxn>
                <a:cxn ang="0">
                  <a:pos x="273" y="119"/>
                </a:cxn>
                <a:cxn ang="0">
                  <a:pos x="298" y="147"/>
                </a:cxn>
                <a:cxn ang="0">
                  <a:pos x="320" y="179"/>
                </a:cxn>
                <a:cxn ang="0">
                  <a:pos x="339" y="213"/>
                </a:cxn>
                <a:cxn ang="0">
                  <a:pos x="352" y="251"/>
                </a:cxn>
                <a:cxn ang="0">
                  <a:pos x="364" y="289"/>
                </a:cxn>
                <a:cxn ang="0">
                  <a:pos x="371" y="326"/>
                </a:cxn>
                <a:cxn ang="0">
                  <a:pos x="374" y="367"/>
                </a:cxn>
                <a:cxn ang="0">
                  <a:pos x="371" y="405"/>
                </a:cxn>
                <a:cxn ang="0">
                  <a:pos x="368" y="443"/>
                </a:cxn>
                <a:cxn ang="0">
                  <a:pos x="358" y="483"/>
                </a:cxn>
                <a:cxn ang="0">
                  <a:pos x="342" y="518"/>
                </a:cxn>
                <a:cxn ang="0">
                  <a:pos x="327" y="553"/>
                </a:cxn>
                <a:cxn ang="0">
                  <a:pos x="305" y="587"/>
                </a:cxn>
                <a:cxn ang="0">
                  <a:pos x="283" y="619"/>
                </a:cxn>
                <a:cxn ang="0">
                  <a:pos x="254" y="647"/>
                </a:cxn>
                <a:cxn ang="0">
                  <a:pos x="226" y="672"/>
                </a:cxn>
                <a:cxn ang="0">
                  <a:pos x="192" y="694"/>
                </a:cxn>
                <a:cxn ang="0">
                  <a:pos x="157" y="713"/>
                </a:cxn>
                <a:cxn ang="0">
                  <a:pos x="122" y="725"/>
                </a:cxn>
                <a:cxn ang="0">
                  <a:pos x="85" y="738"/>
                </a:cxn>
                <a:cxn ang="0">
                  <a:pos x="47" y="744"/>
                </a:cxn>
                <a:cxn ang="0">
                  <a:pos x="6" y="747"/>
                </a:cxn>
                <a:cxn ang="0">
                  <a:pos x="19" y="653"/>
                </a:cxn>
                <a:cxn ang="0">
                  <a:pos x="50" y="647"/>
                </a:cxn>
                <a:cxn ang="0">
                  <a:pos x="78" y="640"/>
                </a:cxn>
                <a:cxn ang="0">
                  <a:pos x="104" y="631"/>
                </a:cxn>
                <a:cxn ang="0">
                  <a:pos x="132" y="619"/>
                </a:cxn>
                <a:cxn ang="0">
                  <a:pos x="157" y="606"/>
                </a:cxn>
                <a:cxn ang="0">
                  <a:pos x="179" y="587"/>
                </a:cxn>
                <a:cxn ang="0">
                  <a:pos x="201" y="568"/>
                </a:cxn>
                <a:cxn ang="0">
                  <a:pos x="220" y="546"/>
                </a:cxn>
                <a:cxn ang="0">
                  <a:pos x="236" y="521"/>
                </a:cxn>
                <a:cxn ang="0">
                  <a:pos x="251" y="496"/>
                </a:cxn>
                <a:cxn ang="0">
                  <a:pos x="261" y="468"/>
                </a:cxn>
                <a:cxn ang="0">
                  <a:pos x="270" y="439"/>
                </a:cxn>
                <a:cxn ang="0">
                  <a:pos x="276" y="411"/>
                </a:cxn>
                <a:cxn ang="0">
                  <a:pos x="280" y="383"/>
                </a:cxn>
                <a:cxn ang="0">
                  <a:pos x="280" y="355"/>
                </a:cxn>
                <a:cxn ang="0">
                  <a:pos x="273" y="323"/>
                </a:cxn>
                <a:cxn ang="0">
                  <a:pos x="267" y="295"/>
                </a:cxn>
                <a:cxn ang="0">
                  <a:pos x="258" y="267"/>
                </a:cxn>
                <a:cxn ang="0">
                  <a:pos x="245" y="242"/>
                </a:cxn>
                <a:cxn ang="0">
                  <a:pos x="232" y="216"/>
                </a:cxn>
                <a:cxn ang="0">
                  <a:pos x="214" y="194"/>
                </a:cxn>
                <a:cxn ang="0">
                  <a:pos x="195" y="172"/>
                </a:cxn>
                <a:cxn ang="0">
                  <a:pos x="173" y="154"/>
                </a:cxn>
                <a:cxn ang="0">
                  <a:pos x="148" y="135"/>
                </a:cxn>
                <a:cxn ang="0">
                  <a:pos x="122" y="122"/>
                </a:cxn>
                <a:cxn ang="0">
                  <a:pos x="97" y="110"/>
                </a:cxn>
                <a:cxn ang="0">
                  <a:pos x="69" y="100"/>
                </a:cxn>
                <a:cxn ang="0">
                  <a:pos x="41" y="97"/>
                </a:cxn>
                <a:cxn ang="0">
                  <a:pos x="9" y="94"/>
                </a:cxn>
              </a:cxnLst>
              <a:rect l="0" t="0" r="r" b="b"/>
              <a:pathLst>
                <a:path w="374" h="747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7" y="3"/>
                  </a:lnTo>
                  <a:lnTo>
                    <a:pt x="53" y="3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5" y="9"/>
                  </a:lnTo>
                  <a:lnTo>
                    <a:pt x="91" y="9"/>
                  </a:lnTo>
                  <a:lnTo>
                    <a:pt x="97" y="12"/>
                  </a:lnTo>
                  <a:lnTo>
                    <a:pt x="104" y="12"/>
                  </a:lnTo>
                  <a:lnTo>
                    <a:pt x="110" y="15"/>
                  </a:lnTo>
                  <a:lnTo>
                    <a:pt x="116" y="19"/>
                  </a:lnTo>
                  <a:lnTo>
                    <a:pt x="122" y="19"/>
                  </a:lnTo>
                  <a:lnTo>
                    <a:pt x="129" y="22"/>
                  </a:lnTo>
                  <a:lnTo>
                    <a:pt x="135" y="25"/>
                  </a:lnTo>
                  <a:lnTo>
                    <a:pt x="141" y="25"/>
                  </a:lnTo>
                  <a:lnTo>
                    <a:pt x="148" y="28"/>
                  </a:lnTo>
                  <a:lnTo>
                    <a:pt x="151" y="31"/>
                  </a:lnTo>
                  <a:lnTo>
                    <a:pt x="157" y="34"/>
                  </a:lnTo>
                  <a:lnTo>
                    <a:pt x="163" y="37"/>
                  </a:lnTo>
                  <a:lnTo>
                    <a:pt x="170" y="41"/>
                  </a:lnTo>
                  <a:lnTo>
                    <a:pt x="176" y="44"/>
                  </a:lnTo>
                  <a:lnTo>
                    <a:pt x="182" y="47"/>
                  </a:lnTo>
                  <a:lnTo>
                    <a:pt x="188" y="50"/>
                  </a:lnTo>
                  <a:lnTo>
                    <a:pt x="192" y="53"/>
                  </a:lnTo>
                  <a:lnTo>
                    <a:pt x="198" y="56"/>
                  </a:lnTo>
                  <a:lnTo>
                    <a:pt x="204" y="59"/>
                  </a:lnTo>
                  <a:lnTo>
                    <a:pt x="210" y="63"/>
                  </a:lnTo>
                  <a:lnTo>
                    <a:pt x="214" y="66"/>
                  </a:lnTo>
                  <a:lnTo>
                    <a:pt x="220" y="69"/>
                  </a:lnTo>
                  <a:lnTo>
                    <a:pt x="226" y="75"/>
                  </a:lnTo>
                  <a:lnTo>
                    <a:pt x="229" y="78"/>
                  </a:lnTo>
                  <a:lnTo>
                    <a:pt x="236" y="81"/>
                  </a:lnTo>
                  <a:lnTo>
                    <a:pt x="239" y="88"/>
                  </a:lnTo>
                  <a:lnTo>
                    <a:pt x="245" y="91"/>
                  </a:lnTo>
                  <a:lnTo>
                    <a:pt x="251" y="94"/>
                  </a:lnTo>
                  <a:lnTo>
                    <a:pt x="254" y="100"/>
                  </a:lnTo>
                  <a:lnTo>
                    <a:pt x="261" y="103"/>
                  </a:lnTo>
                  <a:lnTo>
                    <a:pt x="264" y="110"/>
                  </a:lnTo>
                  <a:lnTo>
                    <a:pt x="267" y="113"/>
                  </a:lnTo>
                  <a:lnTo>
                    <a:pt x="273" y="119"/>
                  </a:lnTo>
                  <a:lnTo>
                    <a:pt x="276" y="122"/>
                  </a:lnTo>
                  <a:lnTo>
                    <a:pt x="283" y="128"/>
                  </a:lnTo>
                  <a:lnTo>
                    <a:pt x="286" y="132"/>
                  </a:lnTo>
                  <a:lnTo>
                    <a:pt x="289" y="138"/>
                  </a:lnTo>
                  <a:lnTo>
                    <a:pt x="295" y="141"/>
                  </a:lnTo>
                  <a:lnTo>
                    <a:pt x="298" y="147"/>
                  </a:lnTo>
                  <a:lnTo>
                    <a:pt x="302" y="154"/>
                  </a:lnTo>
                  <a:lnTo>
                    <a:pt x="305" y="157"/>
                  </a:lnTo>
                  <a:lnTo>
                    <a:pt x="308" y="163"/>
                  </a:lnTo>
                  <a:lnTo>
                    <a:pt x="314" y="169"/>
                  </a:lnTo>
                  <a:lnTo>
                    <a:pt x="317" y="176"/>
                  </a:lnTo>
                  <a:lnTo>
                    <a:pt x="320" y="179"/>
                  </a:lnTo>
                  <a:lnTo>
                    <a:pt x="324" y="185"/>
                  </a:lnTo>
                  <a:lnTo>
                    <a:pt x="327" y="191"/>
                  </a:lnTo>
                  <a:lnTo>
                    <a:pt x="330" y="198"/>
                  </a:lnTo>
                  <a:lnTo>
                    <a:pt x="333" y="204"/>
                  </a:lnTo>
                  <a:lnTo>
                    <a:pt x="336" y="210"/>
                  </a:lnTo>
                  <a:lnTo>
                    <a:pt x="339" y="213"/>
                  </a:lnTo>
                  <a:lnTo>
                    <a:pt x="342" y="220"/>
                  </a:lnTo>
                  <a:lnTo>
                    <a:pt x="342" y="226"/>
                  </a:lnTo>
                  <a:lnTo>
                    <a:pt x="346" y="232"/>
                  </a:lnTo>
                  <a:lnTo>
                    <a:pt x="349" y="238"/>
                  </a:lnTo>
                  <a:lnTo>
                    <a:pt x="352" y="245"/>
                  </a:lnTo>
                  <a:lnTo>
                    <a:pt x="352" y="251"/>
                  </a:lnTo>
                  <a:lnTo>
                    <a:pt x="355" y="257"/>
                  </a:lnTo>
                  <a:lnTo>
                    <a:pt x="358" y="264"/>
                  </a:lnTo>
                  <a:lnTo>
                    <a:pt x="358" y="270"/>
                  </a:lnTo>
                  <a:lnTo>
                    <a:pt x="361" y="276"/>
                  </a:lnTo>
                  <a:lnTo>
                    <a:pt x="361" y="282"/>
                  </a:lnTo>
                  <a:lnTo>
                    <a:pt x="364" y="289"/>
                  </a:lnTo>
                  <a:lnTo>
                    <a:pt x="364" y="295"/>
                  </a:lnTo>
                  <a:lnTo>
                    <a:pt x="368" y="301"/>
                  </a:lnTo>
                  <a:lnTo>
                    <a:pt x="368" y="308"/>
                  </a:lnTo>
                  <a:lnTo>
                    <a:pt x="368" y="314"/>
                  </a:lnTo>
                  <a:lnTo>
                    <a:pt x="371" y="320"/>
                  </a:lnTo>
                  <a:lnTo>
                    <a:pt x="371" y="326"/>
                  </a:lnTo>
                  <a:lnTo>
                    <a:pt x="371" y="333"/>
                  </a:lnTo>
                  <a:lnTo>
                    <a:pt x="371" y="339"/>
                  </a:lnTo>
                  <a:lnTo>
                    <a:pt x="371" y="345"/>
                  </a:lnTo>
                  <a:lnTo>
                    <a:pt x="374" y="355"/>
                  </a:lnTo>
                  <a:lnTo>
                    <a:pt x="374" y="361"/>
                  </a:lnTo>
                  <a:lnTo>
                    <a:pt x="374" y="367"/>
                  </a:lnTo>
                  <a:lnTo>
                    <a:pt x="374" y="373"/>
                  </a:lnTo>
                  <a:lnTo>
                    <a:pt x="374" y="380"/>
                  </a:lnTo>
                  <a:lnTo>
                    <a:pt x="374" y="386"/>
                  </a:lnTo>
                  <a:lnTo>
                    <a:pt x="374" y="392"/>
                  </a:lnTo>
                  <a:lnTo>
                    <a:pt x="371" y="399"/>
                  </a:lnTo>
                  <a:lnTo>
                    <a:pt x="371" y="405"/>
                  </a:lnTo>
                  <a:lnTo>
                    <a:pt x="371" y="411"/>
                  </a:lnTo>
                  <a:lnTo>
                    <a:pt x="371" y="417"/>
                  </a:lnTo>
                  <a:lnTo>
                    <a:pt x="371" y="424"/>
                  </a:lnTo>
                  <a:lnTo>
                    <a:pt x="368" y="430"/>
                  </a:lnTo>
                  <a:lnTo>
                    <a:pt x="368" y="436"/>
                  </a:lnTo>
                  <a:lnTo>
                    <a:pt x="368" y="443"/>
                  </a:lnTo>
                  <a:lnTo>
                    <a:pt x="364" y="449"/>
                  </a:lnTo>
                  <a:lnTo>
                    <a:pt x="364" y="458"/>
                  </a:lnTo>
                  <a:lnTo>
                    <a:pt x="361" y="465"/>
                  </a:lnTo>
                  <a:lnTo>
                    <a:pt x="361" y="471"/>
                  </a:lnTo>
                  <a:lnTo>
                    <a:pt x="358" y="477"/>
                  </a:lnTo>
                  <a:lnTo>
                    <a:pt x="358" y="483"/>
                  </a:lnTo>
                  <a:lnTo>
                    <a:pt x="355" y="490"/>
                  </a:lnTo>
                  <a:lnTo>
                    <a:pt x="352" y="493"/>
                  </a:lnTo>
                  <a:lnTo>
                    <a:pt x="352" y="499"/>
                  </a:lnTo>
                  <a:lnTo>
                    <a:pt x="349" y="505"/>
                  </a:lnTo>
                  <a:lnTo>
                    <a:pt x="346" y="512"/>
                  </a:lnTo>
                  <a:lnTo>
                    <a:pt x="342" y="518"/>
                  </a:lnTo>
                  <a:lnTo>
                    <a:pt x="342" y="524"/>
                  </a:lnTo>
                  <a:lnTo>
                    <a:pt x="339" y="531"/>
                  </a:lnTo>
                  <a:lnTo>
                    <a:pt x="336" y="537"/>
                  </a:lnTo>
                  <a:lnTo>
                    <a:pt x="333" y="543"/>
                  </a:lnTo>
                  <a:lnTo>
                    <a:pt x="330" y="549"/>
                  </a:lnTo>
                  <a:lnTo>
                    <a:pt x="327" y="553"/>
                  </a:lnTo>
                  <a:lnTo>
                    <a:pt x="324" y="559"/>
                  </a:lnTo>
                  <a:lnTo>
                    <a:pt x="320" y="565"/>
                  </a:lnTo>
                  <a:lnTo>
                    <a:pt x="317" y="571"/>
                  </a:lnTo>
                  <a:lnTo>
                    <a:pt x="314" y="578"/>
                  </a:lnTo>
                  <a:lnTo>
                    <a:pt x="308" y="581"/>
                  </a:lnTo>
                  <a:lnTo>
                    <a:pt x="305" y="587"/>
                  </a:lnTo>
                  <a:lnTo>
                    <a:pt x="302" y="593"/>
                  </a:lnTo>
                  <a:lnTo>
                    <a:pt x="298" y="597"/>
                  </a:lnTo>
                  <a:lnTo>
                    <a:pt x="295" y="603"/>
                  </a:lnTo>
                  <a:lnTo>
                    <a:pt x="289" y="609"/>
                  </a:lnTo>
                  <a:lnTo>
                    <a:pt x="286" y="612"/>
                  </a:lnTo>
                  <a:lnTo>
                    <a:pt x="283" y="619"/>
                  </a:lnTo>
                  <a:lnTo>
                    <a:pt x="276" y="622"/>
                  </a:lnTo>
                  <a:lnTo>
                    <a:pt x="273" y="628"/>
                  </a:lnTo>
                  <a:lnTo>
                    <a:pt x="267" y="631"/>
                  </a:lnTo>
                  <a:lnTo>
                    <a:pt x="264" y="637"/>
                  </a:lnTo>
                  <a:lnTo>
                    <a:pt x="261" y="640"/>
                  </a:lnTo>
                  <a:lnTo>
                    <a:pt x="254" y="647"/>
                  </a:lnTo>
                  <a:lnTo>
                    <a:pt x="251" y="650"/>
                  </a:lnTo>
                  <a:lnTo>
                    <a:pt x="245" y="656"/>
                  </a:lnTo>
                  <a:lnTo>
                    <a:pt x="239" y="659"/>
                  </a:lnTo>
                  <a:lnTo>
                    <a:pt x="236" y="662"/>
                  </a:lnTo>
                  <a:lnTo>
                    <a:pt x="229" y="669"/>
                  </a:lnTo>
                  <a:lnTo>
                    <a:pt x="226" y="672"/>
                  </a:lnTo>
                  <a:lnTo>
                    <a:pt x="220" y="675"/>
                  </a:lnTo>
                  <a:lnTo>
                    <a:pt x="214" y="678"/>
                  </a:lnTo>
                  <a:lnTo>
                    <a:pt x="210" y="681"/>
                  </a:lnTo>
                  <a:lnTo>
                    <a:pt x="204" y="688"/>
                  </a:lnTo>
                  <a:lnTo>
                    <a:pt x="198" y="691"/>
                  </a:lnTo>
                  <a:lnTo>
                    <a:pt x="192" y="694"/>
                  </a:lnTo>
                  <a:lnTo>
                    <a:pt x="188" y="697"/>
                  </a:lnTo>
                  <a:lnTo>
                    <a:pt x="182" y="700"/>
                  </a:lnTo>
                  <a:lnTo>
                    <a:pt x="176" y="703"/>
                  </a:lnTo>
                  <a:lnTo>
                    <a:pt x="170" y="706"/>
                  </a:lnTo>
                  <a:lnTo>
                    <a:pt x="163" y="710"/>
                  </a:lnTo>
                  <a:lnTo>
                    <a:pt x="157" y="713"/>
                  </a:lnTo>
                  <a:lnTo>
                    <a:pt x="151" y="713"/>
                  </a:lnTo>
                  <a:lnTo>
                    <a:pt x="148" y="716"/>
                  </a:lnTo>
                  <a:lnTo>
                    <a:pt x="141" y="719"/>
                  </a:lnTo>
                  <a:lnTo>
                    <a:pt x="135" y="722"/>
                  </a:lnTo>
                  <a:lnTo>
                    <a:pt x="129" y="725"/>
                  </a:lnTo>
                  <a:lnTo>
                    <a:pt x="122" y="725"/>
                  </a:lnTo>
                  <a:lnTo>
                    <a:pt x="116" y="728"/>
                  </a:lnTo>
                  <a:lnTo>
                    <a:pt x="110" y="732"/>
                  </a:lnTo>
                  <a:lnTo>
                    <a:pt x="104" y="732"/>
                  </a:lnTo>
                  <a:lnTo>
                    <a:pt x="97" y="735"/>
                  </a:lnTo>
                  <a:lnTo>
                    <a:pt x="91" y="735"/>
                  </a:lnTo>
                  <a:lnTo>
                    <a:pt x="85" y="738"/>
                  </a:lnTo>
                  <a:lnTo>
                    <a:pt x="78" y="738"/>
                  </a:lnTo>
                  <a:lnTo>
                    <a:pt x="72" y="741"/>
                  </a:lnTo>
                  <a:lnTo>
                    <a:pt x="66" y="741"/>
                  </a:lnTo>
                  <a:lnTo>
                    <a:pt x="60" y="741"/>
                  </a:lnTo>
                  <a:lnTo>
                    <a:pt x="53" y="744"/>
                  </a:lnTo>
                  <a:lnTo>
                    <a:pt x="47" y="744"/>
                  </a:lnTo>
                  <a:lnTo>
                    <a:pt x="41" y="744"/>
                  </a:lnTo>
                  <a:lnTo>
                    <a:pt x="34" y="744"/>
                  </a:lnTo>
                  <a:lnTo>
                    <a:pt x="28" y="744"/>
                  </a:lnTo>
                  <a:lnTo>
                    <a:pt x="19" y="747"/>
                  </a:lnTo>
                  <a:lnTo>
                    <a:pt x="13" y="747"/>
                  </a:lnTo>
                  <a:lnTo>
                    <a:pt x="6" y="747"/>
                  </a:lnTo>
                  <a:lnTo>
                    <a:pt x="0" y="747"/>
                  </a:lnTo>
                  <a:lnTo>
                    <a:pt x="0" y="653"/>
                  </a:lnTo>
                  <a:lnTo>
                    <a:pt x="6" y="653"/>
                  </a:lnTo>
                  <a:lnTo>
                    <a:pt x="9" y="653"/>
                  </a:lnTo>
                  <a:lnTo>
                    <a:pt x="16" y="653"/>
                  </a:lnTo>
                  <a:lnTo>
                    <a:pt x="19" y="653"/>
                  </a:lnTo>
                  <a:lnTo>
                    <a:pt x="25" y="650"/>
                  </a:lnTo>
                  <a:lnTo>
                    <a:pt x="31" y="650"/>
                  </a:lnTo>
                  <a:lnTo>
                    <a:pt x="34" y="650"/>
                  </a:lnTo>
                  <a:lnTo>
                    <a:pt x="41" y="650"/>
                  </a:lnTo>
                  <a:lnTo>
                    <a:pt x="44" y="650"/>
                  </a:lnTo>
                  <a:lnTo>
                    <a:pt x="50" y="647"/>
                  </a:lnTo>
                  <a:lnTo>
                    <a:pt x="53" y="647"/>
                  </a:lnTo>
                  <a:lnTo>
                    <a:pt x="60" y="647"/>
                  </a:lnTo>
                  <a:lnTo>
                    <a:pt x="63" y="644"/>
                  </a:lnTo>
                  <a:lnTo>
                    <a:pt x="69" y="644"/>
                  </a:lnTo>
                  <a:lnTo>
                    <a:pt x="72" y="644"/>
                  </a:lnTo>
                  <a:lnTo>
                    <a:pt x="78" y="640"/>
                  </a:lnTo>
                  <a:lnTo>
                    <a:pt x="82" y="640"/>
                  </a:lnTo>
                  <a:lnTo>
                    <a:pt x="88" y="637"/>
                  </a:lnTo>
                  <a:lnTo>
                    <a:pt x="91" y="637"/>
                  </a:lnTo>
                  <a:lnTo>
                    <a:pt x="97" y="634"/>
                  </a:lnTo>
                  <a:lnTo>
                    <a:pt x="100" y="634"/>
                  </a:lnTo>
                  <a:lnTo>
                    <a:pt x="104" y="631"/>
                  </a:lnTo>
                  <a:lnTo>
                    <a:pt x="110" y="631"/>
                  </a:lnTo>
                  <a:lnTo>
                    <a:pt x="113" y="628"/>
                  </a:lnTo>
                  <a:lnTo>
                    <a:pt x="119" y="625"/>
                  </a:lnTo>
                  <a:lnTo>
                    <a:pt x="122" y="625"/>
                  </a:lnTo>
                  <a:lnTo>
                    <a:pt x="126" y="622"/>
                  </a:lnTo>
                  <a:lnTo>
                    <a:pt x="132" y="619"/>
                  </a:lnTo>
                  <a:lnTo>
                    <a:pt x="135" y="619"/>
                  </a:lnTo>
                  <a:lnTo>
                    <a:pt x="141" y="615"/>
                  </a:lnTo>
                  <a:lnTo>
                    <a:pt x="144" y="612"/>
                  </a:lnTo>
                  <a:lnTo>
                    <a:pt x="148" y="609"/>
                  </a:lnTo>
                  <a:lnTo>
                    <a:pt x="151" y="606"/>
                  </a:lnTo>
                  <a:lnTo>
                    <a:pt x="157" y="606"/>
                  </a:lnTo>
                  <a:lnTo>
                    <a:pt x="160" y="603"/>
                  </a:lnTo>
                  <a:lnTo>
                    <a:pt x="163" y="600"/>
                  </a:lnTo>
                  <a:lnTo>
                    <a:pt x="170" y="597"/>
                  </a:lnTo>
                  <a:lnTo>
                    <a:pt x="173" y="593"/>
                  </a:lnTo>
                  <a:lnTo>
                    <a:pt x="176" y="590"/>
                  </a:lnTo>
                  <a:lnTo>
                    <a:pt x="179" y="587"/>
                  </a:lnTo>
                  <a:lnTo>
                    <a:pt x="182" y="584"/>
                  </a:lnTo>
                  <a:lnTo>
                    <a:pt x="185" y="581"/>
                  </a:lnTo>
                  <a:lnTo>
                    <a:pt x="192" y="578"/>
                  </a:lnTo>
                  <a:lnTo>
                    <a:pt x="195" y="575"/>
                  </a:lnTo>
                  <a:lnTo>
                    <a:pt x="198" y="571"/>
                  </a:lnTo>
                  <a:lnTo>
                    <a:pt x="201" y="568"/>
                  </a:lnTo>
                  <a:lnTo>
                    <a:pt x="204" y="562"/>
                  </a:lnTo>
                  <a:lnTo>
                    <a:pt x="207" y="559"/>
                  </a:lnTo>
                  <a:lnTo>
                    <a:pt x="210" y="556"/>
                  </a:lnTo>
                  <a:lnTo>
                    <a:pt x="214" y="553"/>
                  </a:lnTo>
                  <a:lnTo>
                    <a:pt x="217" y="549"/>
                  </a:lnTo>
                  <a:lnTo>
                    <a:pt x="220" y="546"/>
                  </a:lnTo>
                  <a:lnTo>
                    <a:pt x="223" y="540"/>
                  </a:lnTo>
                  <a:lnTo>
                    <a:pt x="226" y="537"/>
                  </a:lnTo>
                  <a:lnTo>
                    <a:pt x="229" y="534"/>
                  </a:lnTo>
                  <a:lnTo>
                    <a:pt x="232" y="531"/>
                  </a:lnTo>
                  <a:lnTo>
                    <a:pt x="232" y="524"/>
                  </a:lnTo>
                  <a:lnTo>
                    <a:pt x="236" y="521"/>
                  </a:lnTo>
                  <a:lnTo>
                    <a:pt x="239" y="518"/>
                  </a:lnTo>
                  <a:lnTo>
                    <a:pt x="242" y="512"/>
                  </a:lnTo>
                  <a:lnTo>
                    <a:pt x="245" y="509"/>
                  </a:lnTo>
                  <a:lnTo>
                    <a:pt x="245" y="505"/>
                  </a:lnTo>
                  <a:lnTo>
                    <a:pt x="248" y="499"/>
                  </a:lnTo>
                  <a:lnTo>
                    <a:pt x="251" y="496"/>
                  </a:lnTo>
                  <a:lnTo>
                    <a:pt x="251" y="490"/>
                  </a:lnTo>
                  <a:lnTo>
                    <a:pt x="254" y="487"/>
                  </a:lnTo>
                  <a:lnTo>
                    <a:pt x="258" y="483"/>
                  </a:lnTo>
                  <a:lnTo>
                    <a:pt x="258" y="477"/>
                  </a:lnTo>
                  <a:lnTo>
                    <a:pt x="261" y="474"/>
                  </a:lnTo>
                  <a:lnTo>
                    <a:pt x="261" y="468"/>
                  </a:lnTo>
                  <a:lnTo>
                    <a:pt x="264" y="465"/>
                  </a:lnTo>
                  <a:lnTo>
                    <a:pt x="264" y="458"/>
                  </a:lnTo>
                  <a:lnTo>
                    <a:pt x="267" y="455"/>
                  </a:lnTo>
                  <a:lnTo>
                    <a:pt x="267" y="449"/>
                  </a:lnTo>
                  <a:lnTo>
                    <a:pt x="270" y="446"/>
                  </a:lnTo>
                  <a:lnTo>
                    <a:pt x="270" y="439"/>
                  </a:lnTo>
                  <a:lnTo>
                    <a:pt x="270" y="436"/>
                  </a:lnTo>
                  <a:lnTo>
                    <a:pt x="273" y="430"/>
                  </a:lnTo>
                  <a:lnTo>
                    <a:pt x="273" y="427"/>
                  </a:lnTo>
                  <a:lnTo>
                    <a:pt x="273" y="421"/>
                  </a:lnTo>
                  <a:lnTo>
                    <a:pt x="276" y="417"/>
                  </a:lnTo>
                  <a:lnTo>
                    <a:pt x="276" y="411"/>
                  </a:lnTo>
                  <a:lnTo>
                    <a:pt x="276" y="408"/>
                  </a:lnTo>
                  <a:lnTo>
                    <a:pt x="276" y="402"/>
                  </a:lnTo>
                  <a:lnTo>
                    <a:pt x="276" y="399"/>
                  </a:lnTo>
                  <a:lnTo>
                    <a:pt x="280" y="392"/>
                  </a:lnTo>
                  <a:lnTo>
                    <a:pt x="280" y="386"/>
                  </a:lnTo>
                  <a:lnTo>
                    <a:pt x="280" y="383"/>
                  </a:lnTo>
                  <a:lnTo>
                    <a:pt x="280" y="377"/>
                  </a:lnTo>
                  <a:lnTo>
                    <a:pt x="280" y="373"/>
                  </a:lnTo>
                  <a:lnTo>
                    <a:pt x="280" y="367"/>
                  </a:lnTo>
                  <a:lnTo>
                    <a:pt x="280" y="364"/>
                  </a:lnTo>
                  <a:lnTo>
                    <a:pt x="280" y="358"/>
                  </a:lnTo>
                  <a:lnTo>
                    <a:pt x="280" y="355"/>
                  </a:lnTo>
                  <a:lnTo>
                    <a:pt x="276" y="348"/>
                  </a:lnTo>
                  <a:lnTo>
                    <a:pt x="276" y="342"/>
                  </a:lnTo>
                  <a:lnTo>
                    <a:pt x="276" y="339"/>
                  </a:lnTo>
                  <a:lnTo>
                    <a:pt x="276" y="333"/>
                  </a:lnTo>
                  <a:lnTo>
                    <a:pt x="276" y="330"/>
                  </a:lnTo>
                  <a:lnTo>
                    <a:pt x="273" y="323"/>
                  </a:lnTo>
                  <a:lnTo>
                    <a:pt x="273" y="320"/>
                  </a:lnTo>
                  <a:lnTo>
                    <a:pt x="273" y="314"/>
                  </a:lnTo>
                  <a:lnTo>
                    <a:pt x="270" y="311"/>
                  </a:lnTo>
                  <a:lnTo>
                    <a:pt x="270" y="304"/>
                  </a:lnTo>
                  <a:lnTo>
                    <a:pt x="270" y="301"/>
                  </a:lnTo>
                  <a:lnTo>
                    <a:pt x="267" y="295"/>
                  </a:lnTo>
                  <a:lnTo>
                    <a:pt x="267" y="292"/>
                  </a:lnTo>
                  <a:lnTo>
                    <a:pt x="264" y="286"/>
                  </a:lnTo>
                  <a:lnTo>
                    <a:pt x="264" y="282"/>
                  </a:lnTo>
                  <a:lnTo>
                    <a:pt x="261" y="276"/>
                  </a:lnTo>
                  <a:lnTo>
                    <a:pt x="261" y="273"/>
                  </a:lnTo>
                  <a:lnTo>
                    <a:pt x="258" y="267"/>
                  </a:lnTo>
                  <a:lnTo>
                    <a:pt x="258" y="264"/>
                  </a:lnTo>
                  <a:lnTo>
                    <a:pt x="254" y="260"/>
                  </a:lnTo>
                  <a:lnTo>
                    <a:pt x="251" y="254"/>
                  </a:lnTo>
                  <a:lnTo>
                    <a:pt x="251" y="251"/>
                  </a:lnTo>
                  <a:lnTo>
                    <a:pt x="248" y="245"/>
                  </a:lnTo>
                  <a:lnTo>
                    <a:pt x="245" y="242"/>
                  </a:lnTo>
                  <a:lnTo>
                    <a:pt x="245" y="238"/>
                  </a:lnTo>
                  <a:lnTo>
                    <a:pt x="242" y="232"/>
                  </a:lnTo>
                  <a:lnTo>
                    <a:pt x="239" y="229"/>
                  </a:lnTo>
                  <a:lnTo>
                    <a:pt x="236" y="226"/>
                  </a:lnTo>
                  <a:lnTo>
                    <a:pt x="232" y="220"/>
                  </a:lnTo>
                  <a:lnTo>
                    <a:pt x="232" y="216"/>
                  </a:lnTo>
                  <a:lnTo>
                    <a:pt x="229" y="213"/>
                  </a:lnTo>
                  <a:lnTo>
                    <a:pt x="226" y="207"/>
                  </a:lnTo>
                  <a:lnTo>
                    <a:pt x="223" y="204"/>
                  </a:lnTo>
                  <a:lnTo>
                    <a:pt x="220" y="201"/>
                  </a:lnTo>
                  <a:lnTo>
                    <a:pt x="217" y="198"/>
                  </a:lnTo>
                  <a:lnTo>
                    <a:pt x="214" y="194"/>
                  </a:lnTo>
                  <a:lnTo>
                    <a:pt x="210" y="188"/>
                  </a:lnTo>
                  <a:lnTo>
                    <a:pt x="207" y="185"/>
                  </a:lnTo>
                  <a:lnTo>
                    <a:pt x="204" y="182"/>
                  </a:lnTo>
                  <a:lnTo>
                    <a:pt x="201" y="179"/>
                  </a:lnTo>
                  <a:lnTo>
                    <a:pt x="198" y="176"/>
                  </a:lnTo>
                  <a:lnTo>
                    <a:pt x="195" y="172"/>
                  </a:lnTo>
                  <a:lnTo>
                    <a:pt x="192" y="169"/>
                  </a:lnTo>
                  <a:lnTo>
                    <a:pt x="185" y="166"/>
                  </a:lnTo>
                  <a:lnTo>
                    <a:pt x="182" y="163"/>
                  </a:lnTo>
                  <a:lnTo>
                    <a:pt x="179" y="160"/>
                  </a:lnTo>
                  <a:lnTo>
                    <a:pt x="176" y="157"/>
                  </a:lnTo>
                  <a:lnTo>
                    <a:pt x="173" y="154"/>
                  </a:lnTo>
                  <a:lnTo>
                    <a:pt x="170" y="150"/>
                  </a:lnTo>
                  <a:lnTo>
                    <a:pt x="163" y="147"/>
                  </a:lnTo>
                  <a:lnTo>
                    <a:pt x="160" y="144"/>
                  </a:lnTo>
                  <a:lnTo>
                    <a:pt x="157" y="141"/>
                  </a:lnTo>
                  <a:lnTo>
                    <a:pt x="151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1" y="132"/>
                  </a:lnTo>
                  <a:lnTo>
                    <a:pt x="135" y="128"/>
                  </a:lnTo>
                  <a:lnTo>
                    <a:pt x="132" y="125"/>
                  </a:lnTo>
                  <a:lnTo>
                    <a:pt x="126" y="122"/>
                  </a:lnTo>
                  <a:lnTo>
                    <a:pt x="122" y="122"/>
                  </a:lnTo>
                  <a:lnTo>
                    <a:pt x="119" y="119"/>
                  </a:lnTo>
                  <a:lnTo>
                    <a:pt x="113" y="116"/>
                  </a:lnTo>
                  <a:lnTo>
                    <a:pt x="110" y="116"/>
                  </a:lnTo>
                  <a:lnTo>
                    <a:pt x="104" y="113"/>
                  </a:lnTo>
                  <a:lnTo>
                    <a:pt x="100" y="113"/>
                  </a:lnTo>
                  <a:lnTo>
                    <a:pt x="97" y="110"/>
                  </a:lnTo>
                  <a:lnTo>
                    <a:pt x="91" y="110"/>
                  </a:lnTo>
                  <a:lnTo>
                    <a:pt x="88" y="107"/>
                  </a:lnTo>
                  <a:lnTo>
                    <a:pt x="82" y="107"/>
                  </a:lnTo>
                  <a:lnTo>
                    <a:pt x="78" y="103"/>
                  </a:lnTo>
                  <a:lnTo>
                    <a:pt x="72" y="103"/>
                  </a:lnTo>
                  <a:lnTo>
                    <a:pt x="69" y="100"/>
                  </a:lnTo>
                  <a:lnTo>
                    <a:pt x="63" y="100"/>
                  </a:lnTo>
                  <a:lnTo>
                    <a:pt x="60" y="100"/>
                  </a:lnTo>
                  <a:lnTo>
                    <a:pt x="53" y="97"/>
                  </a:lnTo>
                  <a:lnTo>
                    <a:pt x="50" y="97"/>
                  </a:lnTo>
                  <a:lnTo>
                    <a:pt x="44" y="97"/>
                  </a:lnTo>
                  <a:lnTo>
                    <a:pt x="41" y="97"/>
                  </a:lnTo>
                  <a:lnTo>
                    <a:pt x="34" y="94"/>
                  </a:lnTo>
                  <a:lnTo>
                    <a:pt x="31" y="94"/>
                  </a:lnTo>
                  <a:lnTo>
                    <a:pt x="25" y="94"/>
                  </a:lnTo>
                  <a:lnTo>
                    <a:pt x="19" y="94"/>
                  </a:lnTo>
                  <a:lnTo>
                    <a:pt x="16" y="94"/>
                  </a:lnTo>
                  <a:lnTo>
                    <a:pt x="9" y="94"/>
                  </a:lnTo>
                  <a:lnTo>
                    <a:pt x="6" y="94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454" y="1223"/>
              <a:ext cx="371" cy="747"/>
            </a:xfrm>
            <a:custGeom>
              <a:avLst/>
              <a:gdLst/>
              <a:ahLst/>
              <a:cxnLst>
                <a:cxn ang="0">
                  <a:pos x="340" y="744"/>
                </a:cxn>
                <a:cxn ang="0">
                  <a:pos x="302" y="741"/>
                </a:cxn>
                <a:cxn ang="0">
                  <a:pos x="264" y="732"/>
                </a:cxn>
                <a:cxn ang="0">
                  <a:pos x="226" y="716"/>
                </a:cxn>
                <a:cxn ang="0">
                  <a:pos x="192" y="700"/>
                </a:cxn>
                <a:cxn ang="0">
                  <a:pos x="157" y="678"/>
                </a:cxn>
                <a:cxn ang="0">
                  <a:pos x="129" y="656"/>
                </a:cxn>
                <a:cxn ang="0">
                  <a:pos x="101" y="628"/>
                </a:cxn>
                <a:cxn ang="0">
                  <a:pos x="76" y="597"/>
                </a:cxn>
                <a:cxn ang="0">
                  <a:pos x="54" y="565"/>
                </a:cxn>
                <a:cxn ang="0">
                  <a:pos x="35" y="531"/>
                </a:cxn>
                <a:cxn ang="0">
                  <a:pos x="19" y="493"/>
                </a:cxn>
                <a:cxn ang="0">
                  <a:pos x="10" y="458"/>
                </a:cxn>
                <a:cxn ang="0">
                  <a:pos x="3" y="417"/>
                </a:cxn>
                <a:cxn ang="0">
                  <a:pos x="0" y="380"/>
                </a:cxn>
                <a:cxn ang="0">
                  <a:pos x="0" y="339"/>
                </a:cxn>
                <a:cxn ang="0">
                  <a:pos x="6" y="301"/>
                </a:cxn>
                <a:cxn ang="0">
                  <a:pos x="16" y="264"/>
                </a:cxn>
                <a:cxn ang="0">
                  <a:pos x="28" y="226"/>
                </a:cxn>
                <a:cxn ang="0">
                  <a:pos x="47" y="191"/>
                </a:cxn>
                <a:cxn ang="0">
                  <a:pos x="66" y="157"/>
                </a:cxn>
                <a:cxn ang="0">
                  <a:pos x="91" y="128"/>
                </a:cxn>
                <a:cxn ang="0">
                  <a:pos x="116" y="100"/>
                </a:cxn>
                <a:cxn ang="0">
                  <a:pos x="148" y="75"/>
                </a:cxn>
                <a:cxn ang="0">
                  <a:pos x="179" y="53"/>
                </a:cxn>
                <a:cxn ang="0">
                  <a:pos x="214" y="34"/>
                </a:cxn>
                <a:cxn ang="0">
                  <a:pos x="252" y="19"/>
                </a:cxn>
                <a:cxn ang="0">
                  <a:pos x="289" y="9"/>
                </a:cxn>
                <a:cxn ang="0">
                  <a:pos x="327" y="3"/>
                </a:cxn>
                <a:cxn ang="0">
                  <a:pos x="365" y="0"/>
                </a:cxn>
                <a:cxn ang="0">
                  <a:pos x="352" y="94"/>
                </a:cxn>
                <a:cxn ang="0">
                  <a:pos x="324" y="97"/>
                </a:cxn>
                <a:cxn ang="0">
                  <a:pos x="296" y="103"/>
                </a:cxn>
                <a:cxn ang="0">
                  <a:pos x="267" y="113"/>
                </a:cxn>
                <a:cxn ang="0">
                  <a:pos x="242" y="125"/>
                </a:cxn>
                <a:cxn ang="0">
                  <a:pos x="217" y="141"/>
                </a:cxn>
                <a:cxn ang="0">
                  <a:pos x="192" y="160"/>
                </a:cxn>
                <a:cxn ang="0">
                  <a:pos x="173" y="179"/>
                </a:cxn>
                <a:cxn ang="0">
                  <a:pos x="154" y="201"/>
                </a:cxn>
                <a:cxn ang="0">
                  <a:pos x="135" y="226"/>
                </a:cxn>
                <a:cxn ang="0">
                  <a:pos x="123" y="251"/>
                </a:cxn>
                <a:cxn ang="0">
                  <a:pos x="110" y="276"/>
                </a:cxn>
                <a:cxn ang="0">
                  <a:pos x="101" y="304"/>
                </a:cxn>
                <a:cxn ang="0">
                  <a:pos x="98" y="333"/>
                </a:cxn>
                <a:cxn ang="0">
                  <a:pos x="94" y="364"/>
                </a:cxn>
                <a:cxn ang="0">
                  <a:pos x="94" y="392"/>
                </a:cxn>
                <a:cxn ang="0">
                  <a:pos x="98" y="421"/>
                </a:cxn>
                <a:cxn ang="0">
                  <a:pos x="104" y="449"/>
                </a:cxn>
                <a:cxn ang="0">
                  <a:pos x="113" y="477"/>
                </a:cxn>
                <a:cxn ang="0">
                  <a:pos x="126" y="505"/>
                </a:cxn>
                <a:cxn ang="0">
                  <a:pos x="142" y="531"/>
                </a:cxn>
                <a:cxn ang="0">
                  <a:pos x="157" y="553"/>
                </a:cxn>
                <a:cxn ang="0">
                  <a:pos x="179" y="575"/>
                </a:cxn>
                <a:cxn ang="0">
                  <a:pos x="201" y="593"/>
                </a:cxn>
                <a:cxn ang="0">
                  <a:pos x="223" y="609"/>
                </a:cxn>
                <a:cxn ang="0">
                  <a:pos x="248" y="625"/>
                </a:cxn>
                <a:cxn ang="0">
                  <a:pos x="277" y="634"/>
                </a:cxn>
                <a:cxn ang="0">
                  <a:pos x="305" y="644"/>
                </a:cxn>
                <a:cxn ang="0">
                  <a:pos x="333" y="650"/>
                </a:cxn>
                <a:cxn ang="0">
                  <a:pos x="362" y="653"/>
                </a:cxn>
              </a:cxnLst>
              <a:rect l="0" t="0" r="r" b="b"/>
              <a:pathLst>
                <a:path w="371" h="747">
                  <a:moveTo>
                    <a:pt x="371" y="747"/>
                  </a:moveTo>
                  <a:lnTo>
                    <a:pt x="365" y="747"/>
                  </a:lnTo>
                  <a:lnTo>
                    <a:pt x="358" y="747"/>
                  </a:lnTo>
                  <a:lnTo>
                    <a:pt x="352" y="747"/>
                  </a:lnTo>
                  <a:lnTo>
                    <a:pt x="346" y="744"/>
                  </a:lnTo>
                  <a:lnTo>
                    <a:pt x="340" y="744"/>
                  </a:lnTo>
                  <a:lnTo>
                    <a:pt x="333" y="744"/>
                  </a:lnTo>
                  <a:lnTo>
                    <a:pt x="327" y="744"/>
                  </a:lnTo>
                  <a:lnTo>
                    <a:pt x="321" y="744"/>
                  </a:lnTo>
                  <a:lnTo>
                    <a:pt x="314" y="741"/>
                  </a:lnTo>
                  <a:lnTo>
                    <a:pt x="308" y="741"/>
                  </a:lnTo>
                  <a:lnTo>
                    <a:pt x="302" y="741"/>
                  </a:lnTo>
                  <a:lnTo>
                    <a:pt x="296" y="738"/>
                  </a:lnTo>
                  <a:lnTo>
                    <a:pt x="289" y="738"/>
                  </a:lnTo>
                  <a:lnTo>
                    <a:pt x="283" y="735"/>
                  </a:lnTo>
                  <a:lnTo>
                    <a:pt x="277" y="735"/>
                  </a:lnTo>
                  <a:lnTo>
                    <a:pt x="270" y="732"/>
                  </a:lnTo>
                  <a:lnTo>
                    <a:pt x="264" y="732"/>
                  </a:lnTo>
                  <a:lnTo>
                    <a:pt x="258" y="728"/>
                  </a:lnTo>
                  <a:lnTo>
                    <a:pt x="252" y="725"/>
                  </a:lnTo>
                  <a:lnTo>
                    <a:pt x="245" y="725"/>
                  </a:lnTo>
                  <a:lnTo>
                    <a:pt x="239" y="722"/>
                  </a:lnTo>
                  <a:lnTo>
                    <a:pt x="233" y="719"/>
                  </a:lnTo>
                  <a:lnTo>
                    <a:pt x="226" y="716"/>
                  </a:lnTo>
                  <a:lnTo>
                    <a:pt x="220" y="713"/>
                  </a:lnTo>
                  <a:lnTo>
                    <a:pt x="214" y="713"/>
                  </a:lnTo>
                  <a:lnTo>
                    <a:pt x="208" y="710"/>
                  </a:lnTo>
                  <a:lnTo>
                    <a:pt x="201" y="706"/>
                  </a:lnTo>
                  <a:lnTo>
                    <a:pt x="198" y="703"/>
                  </a:lnTo>
                  <a:lnTo>
                    <a:pt x="192" y="700"/>
                  </a:lnTo>
                  <a:lnTo>
                    <a:pt x="186" y="697"/>
                  </a:lnTo>
                  <a:lnTo>
                    <a:pt x="179" y="694"/>
                  </a:lnTo>
                  <a:lnTo>
                    <a:pt x="173" y="691"/>
                  </a:lnTo>
                  <a:lnTo>
                    <a:pt x="170" y="688"/>
                  </a:lnTo>
                  <a:lnTo>
                    <a:pt x="164" y="681"/>
                  </a:lnTo>
                  <a:lnTo>
                    <a:pt x="157" y="678"/>
                  </a:lnTo>
                  <a:lnTo>
                    <a:pt x="154" y="675"/>
                  </a:lnTo>
                  <a:lnTo>
                    <a:pt x="148" y="672"/>
                  </a:lnTo>
                  <a:lnTo>
                    <a:pt x="142" y="669"/>
                  </a:lnTo>
                  <a:lnTo>
                    <a:pt x="138" y="662"/>
                  </a:lnTo>
                  <a:lnTo>
                    <a:pt x="132" y="659"/>
                  </a:lnTo>
                  <a:lnTo>
                    <a:pt x="129" y="656"/>
                  </a:lnTo>
                  <a:lnTo>
                    <a:pt x="123" y="650"/>
                  </a:lnTo>
                  <a:lnTo>
                    <a:pt x="116" y="647"/>
                  </a:lnTo>
                  <a:lnTo>
                    <a:pt x="113" y="640"/>
                  </a:lnTo>
                  <a:lnTo>
                    <a:pt x="107" y="637"/>
                  </a:lnTo>
                  <a:lnTo>
                    <a:pt x="104" y="631"/>
                  </a:lnTo>
                  <a:lnTo>
                    <a:pt x="101" y="628"/>
                  </a:lnTo>
                  <a:lnTo>
                    <a:pt x="94" y="622"/>
                  </a:lnTo>
                  <a:lnTo>
                    <a:pt x="91" y="619"/>
                  </a:lnTo>
                  <a:lnTo>
                    <a:pt x="85" y="612"/>
                  </a:lnTo>
                  <a:lnTo>
                    <a:pt x="82" y="609"/>
                  </a:lnTo>
                  <a:lnTo>
                    <a:pt x="79" y="603"/>
                  </a:lnTo>
                  <a:lnTo>
                    <a:pt x="76" y="597"/>
                  </a:lnTo>
                  <a:lnTo>
                    <a:pt x="69" y="593"/>
                  </a:lnTo>
                  <a:lnTo>
                    <a:pt x="66" y="587"/>
                  </a:lnTo>
                  <a:lnTo>
                    <a:pt x="63" y="581"/>
                  </a:lnTo>
                  <a:lnTo>
                    <a:pt x="60" y="578"/>
                  </a:lnTo>
                  <a:lnTo>
                    <a:pt x="57" y="571"/>
                  </a:lnTo>
                  <a:lnTo>
                    <a:pt x="54" y="565"/>
                  </a:lnTo>
                  <a:lnTo>
                    <a:pt x="50" y="559"/>
                  </a:lnTo>
                  <a:lnTo>
                    <a:pt x="47" y="553"/>
                  </a:lnTo>
                  <a:lnTo>
                    <a:pt x="44" y="549"/>
                  </a:lnTo>
                  <a:lnTo>
                    <a:pt x="41" y="543"/>
                  </a:lnTo>
                  <a:lnTo>
                    <a:pt x="38" y="537"/>
                  </a:lnTo>
                  <a:lnTo>
                    <a:pt x="35" y="531"/>
                  </a:lnTo>
                  <a:lnTo>
                    <a:pt x="32" y="524"/>
                  </a:lnTo>
                  <a:lnTo>
                    <a:pt x="28" y="518"/>
                  </a:lnTo>
                  <a:lnTo>
                    <a:pt x="25" y="512"/>
                  </a:lnTo>
                  <a:lnTo>
                    <a:pt x="25" y="505"/>
                  </a:lnTo>
                  <a:lnTo>
                    <a:pt x="22" y="499"/>
                  </a:lnTo>
                  <a:lnTo>
                    <a:pt x="19" y="493"/>
                  </a:lnTo>
                  <a:lnTo>
                    <a:pt x="19" y="490"/>
                  </a:lnTo>
                  <a:lnTo>
                    <a:pt x="16" y="483"/>
                  </a:lnTo>
                  <a:lnTo>
                    <a:pt x="13" y="477"/>
                  </a:lnTo>
                  <a:lnTo>
                    <a:pt x="13" y="471"/>
                  </a:lnTo>
                  <a:lnTo>
                    <a:pt x="10" y="465"/>
                  </a:lnTo>
                  <a:lnTo>
                    <a:pt x="10" y="458"/>
                  </a:lnTo>
                  <a:lnTo>
                    <a:pt x="6" y="449"/>
                  </a:lnTo>
                  <a:lnTo>
                    <a:pt x="6" y="443"/>
                  </a:lnTo>
                  <a:lnTo>
                    <a:pt x="6" y="436"/>
                  </a:lnTo>
                  <a:lnTo>
                    <a:pt x="3" y="430"/>
                  </a:lnTo>
                  <a:lnTo>
                    <a:pt x="3" y="424"/>
                  </a:lnTo>
                  <a:lnTo>
                    <a:pt x="3" y="417"/>
                  </a:lnTo>
                  <a:lnTo>
                    <a:pt x="0" y="411"/>
                  </a:lnTo>
                  <a:lnTo>
                    <a:pt x="0" y="405"/>
                  </a:lnTo>
                  <a:lnTo>
                    <a:pt x="0" y="399"/>
                  </a:lnTo>
                  <a:lnTo>
                    <a:pt x="0" y="392"/>
                  </a:lnTo>
                  <a:lnTo>
                    <a:pt x="0" y="386"/>
                  </a:lnTo>
                  <a:lnTo>
                    <a:pt x="0" y="380"/>
                  </a:lnTo>
                  <a:lnTo>
                    <a:pt x="0" y="373"/>
                  </a:lnTo>
                  <a:lnTo>
                    <a:pt x="0" y="367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0" y="345"/>
                  </a:lnTo>
                  <a:lnTo>
                    <a:pt x="0" y="339"/>
                  </a:lnTo>
                  <a:lnTo>
                    <a:pt x="0" y="333"/>
                  </a:lnTo>
                  <a:lnTo>
                    <a:pt x="3" y="326"/>
                  </a:lnTo>
                  <a:lnTo>
                    <a:pt x="3" y="320"/>
                  </a:lnTo>
                  <a:lnTo>
                    <a:pt x="3" y="314"/>
                  </a:lnTo>
                  <a:lnTo>
                    <a:pt x="6" y="308"/>
                  </a:lnTo>
                  <a:lnTo>
                    <a:pt x="6" y="301"/>
                  </a:lnTo>
                  <a:lnTo>
                    <a:pt x="6" y="295"/>
                  </a:lnTo>
                  <a:lnTo>
                    <a:pt x="10" y="289"/>
                  </a:lnTo>
                  <a:lnTo>
                    <a:pt x="10" y="282"/>
                  </a:lnTo>
                  <a:lnTo>
                    <a:pt x="13" y="276"/>
                  </a:lnTo>
                  <a:lnTo>
                    <a:pt x="13" y="270"/>
                  </a:lnTo>
                  <a:lnTo>
                    <a:pt x="16" y="264"/>
                  </a:lnTo>
                  <a:lnTo>
                    <a:pt x="19" y="257"/>
                  </a:lnTo>
                  <a:lnTo>
                    <a:pt x="19" y="251"/>
                  </a:lnTo>
                  <a:lnTo>
                    <a:pt x="22" y="245"/>
                  </a:lnTo>
                  <a:lnTo>
                    <a:pt x="25" y="238"/>
                  </a:lnTo>
                  <a:lnTo>
                    <a:pt x="25" y="232"/>
                  </a:lnTo>
                  <a:lnTo>
                    <a:pt x="28" y="226"/>
                  </a:lnTo>
                  <a:lnTo>
                    <a:pt x="32" y="220"/>
                  </a:lnTo>
                  <a:lnTo>
                    <a:pt x="35" y="213"/>
                  </a:lnTo>
                  <a:lnTo>
                    <a:pt x="38" y="210"/>
                  </a:lnTo>
                  <a:lnTo>
                    <a:pt x="41" y="204"/>
                  </a:lnTo>
                  <a:lnTo>
                    <a:pt x="44" y="198"/>
                  </a:lnTo>
                  <a:lnTo>
                    <a:pt x="47" y="191"/>
                  </a:lnTo>
                  <a:lnTo>
                    <a:pt x="50" y="185"/>
                  </a:lnTo>
                  <a:lnTo>
                    <a:pt x="54" y="179"/>
                  </a:lnTo>
                  <a:lnTo>
                    <a:pt x="57" y="176"/>
                  </a:lnTo>
                  <a:lnTo>
                    <a:pt x="60" y="169"/>
                  </a:lnTo>
                  <a:lnTo>
                    <a:pt x="63" y="163"/>
                  </a:lnTo>
                  <a:lnTo>
                    <a:pt x="66" y="157"/>
                  </a:lnTo>
                  <a:lnTo>
                    <a:pt x="69" y="154"/>
                  </a:lnTo>
                  <a:lnTo>
                    <a:pt x="76" y="147"/>
                  </a:lnTo>
                  <a:lnTo>
                    <a:pt x="79" y="141"/>
                  </a:lnTo>
                  <a:lnTo>
                    <a:pt x="82" y="138"/>
                  </a:lnTo>
                  <a:lnTo>
                    <a:pt x="85" y="132"/>
                  </a:lnTo>
                  <a:lnTo>
                    <a:pt x="91" y="128"/>
                  </a:lnTo>
                  <a:lnTo>
                    <a:pt x="94" y="122"/>
                  </a:lnTo>
                  <a:lnTo>
                    <a:pt x="101" y="119"/>
                  </a:lnTo>
                  <a:lnTo>
                    <a:pt x="104" y="113"/>
                  </a:lnTo>
                  <a:lnTo>
                    <a:pt x="107" y="110"/>
                  </a:lnTo>
                  <a:lnTo>
                    <a:pt x="113" y="103"/>
                  </a:lnTo>
                  <a:lnTo>
                    <a:pt x="116" y="100"/>
                  </a:lnTo>
                  <a:lnTo>
                    <a:pt x="123" y="94"/>
                  </a:lnTo>
                  <a:lnTo>
                    <a:pt x="129" y="91"/>
                  </a:lnTo>
                  <a:lnTo>
                    <a:pt x="132" y="88"/>
                  </a:lnTo>
                  <a:lnTo>
                    <a:pt x="138" y="81"/>
                  </a:lnTo>
                  <a:lnTo>
                    <a:pt x="142" y="78"/>
                  </a:lnTo>
                  <a:lnTo>
                    <a:pt x="148" y="75"/>
                  </a:lnTo>
                  <a:lnTo>
                    <a:pt x="154" y="69"/>
                  </a:lnTo>
                  <a:lnTo>
                    <a:pt x="157" y="66"/>
                  </a:lnTo>
                  <a:lnTo>
                    <a:pt x="164" y="63"/>
                  </a:lnTo>
                  <a:lnTo>
                    <a:pt x="170" y="59"/>
                  </a:lnTo>
                  <a:lnTo>
                    <a:pt x="173" y="56"/>
                  </a:lnTo>
                  <a:lnTo>
                    <a:pt x="179" y="53"/>
                  </a:lnTo>
                  <a:lnTo>
                    <a:pt x="186" y="50"/>
                  </a:lnTo>
                  <a:lnTo>
                    <a:pt x="192" y="47"/>
                  </a:lnTo>
                  <a:lnTo>
                    <a:pt x="198" y="44"/>
                  </a:lnTo>
                  <a:lnTo>
                    <a:pt x="201" y="41"/>
                  </a:lnTo>
                  <a:lnTo>
                    <a:pt x="208" y="37"/>
                  </a:lnTo>
                  <a:lnTo>
                    <a:pt x="214" y="34"/>
                  </a:lnTo>
                  <a:lnTo>
                    <a:pt x="220" y="31"/>
                  </a:lnTo>
                  <a:lnTo>
                    <a:pt x="226" y="28"/>
                  </a:lnTo>
                  <a:lnTo>
                    <a:pt x="233" y="25"/>
                  </a:lnTo>
                  <a:lnTo>
                    <a:pt x="239" y="25"/>
                  </a:lnTo>
                  <a:lnTo>
                    <a:pt x="245" y="22"/>
                  </a:lnTo>
                  <a:lnTo>
                    <a:pt x="252" y="19"/>
                  </a:lnTo>
                  <a:lnTo>
                    <a:pt x="258" y="19"/>
                  </a:lnTo>
                  <a:lnTo>
                    <a:pt x="264" y="15"/>
                  </a:lnTo>
                  <a:lnTo>
                    <a:pt x="270" y="12"/>
                  </a:lnTo>
                  <a:lnTo>
                    <a:pt x="277" y="12"/>
                  </a:lnTo>
                  <a:lnTo>
                    <a:pt x="283" y="9"/>
                  </a:lnTo>
                  <a:lnTo>
                    <a:pt x="289" y="9"/>
                  </a:lnTo>
                  <a:lnTo>
                    <a:pt x="296" y="6"/>
                  </a:lnTo>
                  <a:lnTo>
                    <a:pt x="302" y="6"/>
                  </a:lnTo>
                  <a:lnTo>
                    <a:pt x="308" y="6"/>
                  </a:lnTo>
                  <a:lnTo>
                    <a:pt x="314" y="3"/>
                  </a:lnTo>
                  <a:lnTo>
                    <a:pt x="321" y="3"/>
                  </a:lnTo>
                  <a:lnTo>
                    <a:pt x="327" y="3"/>
                  </a:lnTo>
                  <a:lnTo>
                    <a:pt x="333" y="0"/>
                  </a:lnTo>
                  <a:lnTo>
                    <a:pt x="340" y="0"/>
                  </a:lnTo>
                  <a:lnTo>
                    <a:pt x="346" y="0"/>
                  </a:lnTo>
                  <a:lnTo>
                    <a:pt x="352" y="0"/>
                  </a:lnTo>
                  <a:lnTo>
                    <a:pt x="358" y="0"/>
                  </a:lnTo>
                  <a:lnTo>
                    <a:pt x="365" y="0"/>
                  </a:lnTo>
                  <a:lnTo>
                    <a:pt x="371" y="0"/>
                  </a:lnTo>
                  <a:lnTo>
                    <a:pt x="371" y="94"/>
                  </a:lnTo>
                  <a:lnTo>
                    <a:pt x="368" y="94"/>
                  </a:lnTo>
                  <a:lnTo>
                    <a:pt x="362" y="94"/>
                  </a:lnTo>
                  <a:lnTo>
                    <a:pt x="358" y="94"/>
                  </a:lnTo>
                  <a:lnTo>
                    <a:pt x="352" y="94"/>
                  </a:lnTo>
                  <a:lnTo>
                    <a:pt x="349" y="94"/>
                  </a:lnTo>
                  <a:lnTo>
                    <a:pt x="343" y="94"/>
                  </a:lnTo>
                  <a:lnTo>
                    <a:pt x="336" y="94"/>
                  </a:lnTo>
                  <a:lnTo>
                    <a:pt x="333" y="97"/>
                  </a:lnTo>
                  <a:lnTo>
                    <a:pt x="327" y="97"/>
                  </a:lnTo>
                  <a:lnTo>
                    <a:pt x="324" y="97"/>
                  </a:lnTo>
                  <a:lnTo>
                    <a:pt x="318" y="97"/>
                  </a:lnTo>
                  <a:lnTo>
                    <a:pt x="314" y="100"/>
                  </a:lnTo>
                  <a:lnTo>
                    <a:pt x="308" y="100"/>
                  </a:lnTo>
                  <a:lnTo>
                    <a:pt x="305" y="100"/>
                  </a:lnTo>
                  <a:lnTo>
                    <a:pt x="299" y="103"/>
                  </a:lnTo>
                  <a:lnTo>
                    <a:pt x="296" y="103"/>
                  </a:lnTo>
                  <a:lnTo>
                    <a:pt x="289" y="107"/>
                  </a:lnTo>
                  <a:lnTo>
                    <a:pt x="286" y="107"/>
                  </a:lnTo>
                  <a:lnTo>
                    <a:pt x="280" y="110"/>
                  </a:lnTo>
                  <a:lnTo>
                    <a:pt x="277" y="110"/>
                  </a:lnTo>
                  <a:lnTo>
                    <a:pt x="274" y="113"/>
                  </a:lnTo>
                  <a:lnTo>
                    <a:pt x="267" y="113"/>
                  </a:lnTo>
                  <a:lnTo>
                    <a:pt x="264" y="116"/>
                  </a:lnTo>
                  <a:lnTo>
                    <a:pt x="258" y="116"/>
                  </a:lnTo>
                  <a:lnTo>
                    <a:pt x="255" y="119"/>
                  </a:lnTo>
                  <a:lnTo>
                    <a:pt x="248" y="122"/>
                  </a:lnTo>
                  <a:lnTo>
                    <a:pt x="245" y="122"/>
                  </a:lnTo>
                  <a:lnTo>
                    <a:pt x="242" y="125"/>
                  </a:lnTo>
                  <a:lnTo>
                    <a:pt x="236" y="128"/>
                  </a:lnTo>
                  <a:lnTo>
                    <a:pt x="233" y="132"/>
                  </a:lnTo>
                  <a:lnTo>
                    <a:pt x="230" y="132"/>
                  </a:lnTo>
                  <a:lnTo>
                    <a:pt x="223" y="135"/>
                  </a:lnTo>
                  <a:lnTo>
                    <a:pt x="220" y="138"/>
                  </a:lnTo>
                  <a:lnTo>
                    <a:pt x="217" y="141"/>
                  </a:lnTo>
                  <a:lnTo>
                    <a:pt x="211" y="144"/>
                  </a:lnTo>
                  <a:lnTo>
                    <a:pt x="208" y="147"/>
                  </a:lnTo>
                  <a:lnTo>
                    <a:pt x="204" y="150"/>
                  </a:lnTo>
                  <a:lnTo>
                    <a:pt x="201" y="154"/>
                  </a:lnTo>
                  <a:lnTo>
                    <a:pt x="198" y="157"/>
                  </a:lnTo>
                  <a:lnTo>
                    <a:pt x="192" y="160"/>
                  </a:lnTo>
                  <a:lnTo>
                    <a:pt x="189" y="163"/>
                  </a:lnTo>
                  <a:lnTo>
                    <a:pt x="186" y="166"/>
                  </a:lnTo>
                  <a:lnTo>
                    <a:pt x="182" y="169"/>
                  </a:lnTo>
                  <a:lnTo>
                    <a:pt x="179" y="172"/>
                  </a:lnTo>
                  <a:lnTo>
                    <a:pt x="176" y="176"/>
                  </a:lnTo>
                  <a:lnTo>
                    <a:pt x="173" y="179"/>
                  </a:lnTo>
                  <a:lnTo>
                    <a:pt x="170" y="182"/>
                  </a:lnTo>
                  <a:lnTo>
                    <a:pt x="164" y="185"/>
                  </a:lnTo>
                  <a:lnTo>
                    <a:pt x="160" y="188"/>
                  </a:lnTo>
                  <a:lnTo>
                    <a:pt x="157" y="194"/>
                  </a:lnTo>
                  <a:lnTo>
                    <a:pt x="154" y="198"/>
                  </a:lnTo>
                  <a:lnTo>
                    <a:pt x="154" y="201"/>
                  </a:lnTo>
                  <a:lnTo>
                    <a:pt x="151" y="204"/>
                  </a:lnTo>
                  <a:lnTo>
                    <a:pt x="148" y="207"/>
                  </a:lnTo>
                  <a:lnTo>
                    <a:pt x="145" y="213"/>
                  </a:lnTo>
                  <a:lnTo>
                    <a:pt x="142" y="216"/>
                  </a:lnTo>
                  <a:lnTo>
                    <a:pt x="138" y="220"/>
                  </a:lnTo>
                  <a:lnTo>
                    <a:pt x="135" y="226"/>
                  </a:lnTo>
                  <a:lnTo>
                    <a:pt x="132" y="229"/>
                  </a:lnTo>
                  <a:lnTo>
                    <a:pt x="132" y="232"/>
                  </a:lnTo>
                  <a:lnTo>
                    <a:pt x="129" y="238"/>
                  </a:lnTo>
                  <a:lnTo>
                    <a:pt x="126" y="242"/>
                  </a:lnTo>
                  <a:lnTo>
                    <a:pt x="123" y="245"/>
                  </a:lnTo>
                  <a:lnTo>
                    <a:pt x="123" y="251"/>
                  </a:lnTo>
                  <a:lnTo>
                    <a:pt x="120" y="254"/>
                  </a:lnTo>
                  <a:lnTo>
                    <a:pt x="116" y="260"/>
                  </a:lnTo>
                  <a:lnTo>
                    <a:pt x="116" y="264"/>
                  </a:lnTo>
                  <a:lnTo>
                    <a:pt x="113" y="267"/>
                  </a:lnTo>
                  <a:lnTo>
                    <a:pt x="113" y="273"/>
                  </a:lnTo>
                  <a:lnTo>
                    <a:pt x="110" y="276"/>
                  </a:lnTo>
                  <a:lnTo>
                    <a:pt x="110" y="282"/>
                  </a:lnTo>
                  <a:lnTo>
                    <a:pt x="107" y="286"/>
                  </a:lnTo>
                  <a:lnTo>
                    <a:pt x="107" y="292"/>
                  </a:lnTo>
                  <a:lnTo>
                    <a:pt x="104" y="295"/>
                  </a:lnTo>
                  <a:lnTo>
                    <a:pt x="104" y="301"/>
                  </a:lnTo>
                  <a:lnTo>
                    <a:pt x="101" y="304"/>
                  </a:lnTo>
                  <a:lnTo>
                    <a:pt x="101" y="311"/>
                  </a:lnTo>
                  <a:lnTo>
                    <a:pt x="101" y="314"/>
                  </a:lnTo>
                  <a:lnTo>
                    <a:pt x="98" y="320"/>
                  </a:lnTo>
                  <a:lnTo>
                    <a:pt x="98" y="323"/>
                  </a:lnTo>
                  <a:lnTo>
                    <a:pt x="98" y="330"/>
                  </a:lnTo>
                  <a:lnTo>
                    <a:pt x="98" y="333"/>
                  </a:lnTo>
                  <a:lnTo>
                    <a:pt x="94" y="339"/>
                  </a:lnTo>
                  <a:lnTo>
                    <a:pt x="94" y="342"/>
                  </a:lnTo>
                  <a:lnTo>
                    <a:pt x="94" y="348"/>
                  </a:lnTo>
                  <a:lnTo>
                    <a:pt x="94" y="355"/>
                  </a:lnTo>
                  <a:lnTo>
                    <a:pt x="94" y="358"/>
                  </a:lnTo>
                  <a:lnTo>
                    <a:pt x="94" y="364"/>
                  </a:lnTo>
                  <a:lnTo>
                    <a:pt x="94" y="367"/>
                  </a:lnTo>
                  <a:lnTo>
                    <a:pt x="94" y="373"/>
                  </a:lnTo>
                  <a:lnTo>
                    <a:pt x="94" y="377"/>
                  </a:lnTo>
                  <a:lnTo>
                    <a:pt x="94" y="383"/>
                  </a:lnTo>
                  <a:lnTo>
                    <a:pt x="94" y="386"/>
                  </a:lnTo>
                  <a:lnTo>
                    <a:pt x="94" y="392"/>
                  </a:lnTo>
                  <a:lnTo>
                    <a:pt x="94" y="399"/>
                  </a:lnTo>
                  <a:lnTo>
                    <a:pt x="94" y="402"/>
                  </a:lnTo>
                  <a:lnTo>
                    <a:pt x="94" y="408"/>
                  </a:lnTo>
                  <a:lnTo>
                    <a:pt x="98" y="411"/>
                  </a:lnTo>
                  <a:lnTo>
                    <a:pt x="98" y="417"/>
                  </a:lnTo>
                  <a:lnTo>
                    <a:pt x="98" y="421"/>
                  </a:lnTo>
                  <a:lnTo>
                    <a:pt x="98" y="427"/>
                  </a:lnTo>
                  <a:lnTo>
                    <a:pt x="101" y="430"/>
                  </a:lnTo>
                  <a:lnTo>
                    <a:pt x="101" y="436"/>
                  </a:lnTo>
                  <a:lnTo>
                    <a:pt x="101" y="439"/>
                  </a:lnTo>
                  <a:lnTo>
                    <a:pt x="104" y="446"/>
                  </a:lnTo>
                  <a:lnTo>
                    <a:pt x="104" y="449"/>
                  </a:lnTo>
                  <a:lnTo>
                    <a:pt x="107" y="455"/>
                  </a:lnTo>
                  <a:lnTo>
                    <a:pt x="107" y="458"/>
                  </a:lnTo>
                  <a:lnTo>
                    <a:pt x="110" y="465"/>
                  </a:lnTo>
                  <a:lnTo>
                    <a:pt x="110" y="468"/>
                  </a:lnTo>
                  <a:lnTo>
                    <a:pt x="113" y="474"/>
                  </a:lnTo>
                  <a:lnTo>
                    <a:pt x="113" y="477"/>
                  </a:lnTo>
                  <a:lnTo>
                    <a:pt x="116" y="483"/>
                  </a:lnTo>
                  <a:lnTo>
                    <a:pt x="116" y="487"/>
                  </a:lnTo>
                  <a:lnTo>
                    <a:pt x="120" y="490"/>
                  </a:lnTo>
                  <a:lnTo>
                    <a:pt x="123" y="496"/>
                  </a:lnTo>
                  <a:lnTo>
                    <a:pt x="123" y="499"/>
                  </a:lnTo>
                  <a:lnTo>
                    <a:pt x="126" y="505"/>
                  </a:lnTo>
                  <a:lnTo>
                    <a:pt x="129" y="509"/>
                  </a:lnTo>
                  <a:lnTo>
                    <a:pt x="132" y="512"/>
                  </a:lnTo>
                  <a:lnTo>
                    <a:pt x="132" y="518"/>
                  </a:lnTo>
                  <a:lnTo>
                    <a:pt x="135" y="521"/>
                  </a:lnTo>
                  <a:lnTo>
                    <a:pt x="138" y="524"/>
                  </a:lnTo>
                  <a:lnTo>
                    <a:pt x="142" y="531"/>
                  </a:lnTo>
                  <a:lnTo>
                    <a:pt x="145" y="534"/>
                  </a:lnTo>
                  <a:lnTo>
                    <a:pt x="148" y="537"/>
                  </a:lnTo>
                  <a:lnTo>
                    <a:pt x="151" y="540"/>
                  </a:lnTo>
                  <a:lnTo>
                    <a:pt x="154" y="546"/>
                  </a:lnTo>
                  <a:lnTo>
                    <a:pt x="154" y="549"/>
                  </a:lnTo>
                  <a:lnTo>
                    <a:pt x="157" y="553"/>
                  </a:lnTo>
                  <a:lnTo>
                    <a:pt x="160" y="556"/>
                  </a:lnTo>
                  <a:lnTo>
                    <a:pt x="164" y="559"/>
                  </a:lnTo>
                  <a:lnTo>
                    <a:pt x="170" y="562"/>
                  </a:lnTo>
                  <a:lnTo>
                    <a:pt x="173" y="568"/>
                  </a:lnTo>
                  <a:lnTo>
                    <a:pt x="176" y="571"/>
                  </a:lnTo>
                  <a:lnTo>
                    <a:pt x="179" y="575"/>
                  </a:lnTo>
                  <a:lnTo>
                    <a:pt x="182" y="578"/>
                  </a:lnTo>
                  <a:lnTo>
                    <a:pt x="186" y="581"/>
                  </a:lnTo>
                  <a:lnTo>
                    <a:pt x="189" y="584"/>
                  </a:lnTo>
                  <a:lnTo>
                    <a:pt x="192" y="587"/>
                  </a:lnTo>
                  <a:lnTo>
                    <a:pt x="198" y="590"/>
                  </a:lnTo>
                  <a:lnTo>
                    <a:pt x="201" y="593"/>
                  </a:lnTo>
                  <a:lnTo>
                    <a:pt x="204" y="597"/>
                  </a:lnTo>
                  <a:lnTo>
                    <a:pt x="208" y="600"/>
                  </a:lnTo>
                  <a:lnTo>
                    <a:pt x="211" y="603"/>
                  </a:lnTo>
                  <a:lnTo>
                    <a:pt x="217" y="606"/>
                  </a:lnTo>
                  <a:lnTo>
                    <a:pt x="220" y="606"/>
                  </a:lnTo>
                  <a:lnTo>
                    <a:pt x="223" y="609"/>
                  </a:lnTo>
                  <a:lnTo>
                    <a:pt x="230" y="612"/>
                  </a:lnTo>
                  <a:lnTo>
                    <a:pt x="233" y="615"/>
                  </a:lnTo>
                  <a:lnTo>
                    <a:pt x="236" y="619"/>
                  </a:lnTo>
                  <a:lnTo>
                    <a:pt x="242" y="619"/>
                  </a:lnTo>
                  <a:lnTo>
                    <a:pt x="245" y="622"/>
                  </a:lnTo>
                  <a:lnTo>
                    <a:pt x="248" y="625"/>
                  </a:lnTo>
                  <a:lnTo>
                    <a:pt x="255" y="625"/>
                  </a:lnTo>
                  <a:lnTo>
                    <a:pt x="258" y="628"/>
                  </a:lnTo>
                  <a:lnTo>
                    <a:pt x="264" y="631"/>
                  </a:lnTo>
                  <a:lnTo>
                    <a:pt x="267" y="631"/>
                  </a:lnTo>
                  <a:lnTo>
                    <a:pt x="274" y="634"/>
                  </a:lnTo>
                  <a:lnTo>
                    <a:pt x="277" y="634"/>
                  </a:lnTo>
                  <a:lnTo>
                    <a:pt x="280" y="637"/>
                  </a:lnTo>
                  <a:lnTo>
                    <a:pt x="286" y="637"/>
                  </a:lnTo>
                  <a:lnTo>
                    <a:pt x="289" y="640"/>
                  </a:lnTo>
                  <a:lnTo>
                    <a:pt x="296" y="640"/>
                  </a:lnTo>
                  <a:lnTo>
                    <a:pt x="299" y="644"/>
                  </a:lnTo>
                  <a:lnTo>
                    <a:pt x="305" y="644"/>
                  </a:lnTo>
                  <a:lnTo>
                    <a:pt x="308" y="644"/>
                  </a:lnTo>
                  <a:lnTo>
                    <a:pt x="314" y="647"/>
                  </a:lnTo>
                  <a:lnTo>
                    <a:pt x="318" y="647"/>
                  </a:lnTo>
                  <a:lnTo>
                    <a:pt x="324" y="647"/>
                  </a:lnTo>
                  <a:lnTo>
                    <a:pt x="327" y="650"/>
                  </a:lnTo>
                  <a:lnTo>
                    <a:pt x="333" y="650"/>
                  </a:lnTo>
                  <a:lnTo>
                    <a:pt x="336" y="650"/>
                  </a:lnTo>
                  <a:lnTo>
                    <a:pt x="343" y="650"/>
                  </a:lnTo>
                  <a:lnTo>
                    <a:pt x="349" y="650"/>
                  </a:lnTo>
                  <a:lnTo>
                    <a:pt x="352" y="653"/>
                  </a:lnTo>
                  <a:lnTo>
                    <a:pt x="358" y="653"/>
                  </a:lnTo>
                  <a:lnTo>
                    <a:pt x="362" y="653"/>
                  </a:lnTo>
                  <a:lnTo>
                    <a:pt x="368" y="653"/>
                  </a:lnTo>
                  <a:lnTo>
                    <a:pt x="371" y="653"/>
                  </a:lnTo>
                  <a:lnTo>
                    <a:pt x="371" y="74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048" y="1471"/>
              <a:ext cx="1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sz="800"/>
                <a:t>47%</a:t>
              </a:r>
              <a:endParaRPr lang="en-US" sz="1400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1032" y="1763"/>
              <a:ext cx="1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sz="800"/>
                <a:t>52%</a:t>
              </a:r>
              <a:endParaRPr lang="en-US" sz="1400"/>
            </a:p>
          </p:txBody>
        </p:sp>
      </p:grp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93961" y="1754212"/>
            <a:ext cx="461665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CN" altLang="en-US" sz="1200" dirty="0"/>
              <a:t>无</a:t>
            </a:r>
            <a:r>
              <a:rPr lang="zh-CN" altLang="en-US" sz="1200" dirty="0" smtClean="0"/>
              <a:t>贷</a:t>
            </a:r>
            <a:r>
              <a:rPr lang="zh-CN" altLang="en-US" sz="1200" dirty="0"/>
              <a:t>户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865386" y="3575074"/>
            <a:ext cx="2279650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tIns="0" bIns="0">
            <a:spAutoFit/>
          </a:bodyPr>
          <a:lstStyle/>
          <a:p>
            <a:r>
              <a:rPr lang="zh-CN" altLang="en-US" sz="1200" dirty="0" smtClean="0"/>
              <a:t>贷款额度余额</a:t>
            </a:r>
            <a:endParaRPr lang="zh-CN" altLang="en-US" sz="1200" dirty="0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65336" y="3790974"/>
            <a:ext cx="2879725" cy="2728913"/>
            <a:chOff x="248" y="2458"/>
            <a:chExt cx="1814" cy="1719"/>
          </a:xfrm>
        </p:grpSpPr>
        <p:sp>
          <p:nvSpPr>
            <p:cNvPr id="104" name="AutoShape 105"/>
            <p:cNvSpPr>
              <a:spLocks noChangeAspect="1" noChangeArrowheads="1" noTextEdit="1"/>
            </p:cNvSpPr>
            <p:nvPr/>
          </p:nvSpPr>
          <p:spPr bwMode="auto">
            <a:xfrm>
              <a:off x="248" y="2458"/>
              <a:ext cx="1814" cy="1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06"/>
            <p:cNvSpPr>
              <a:spLocks noChangeArrowheads="1"/>
            </p:cNvSpPr>
            <p:nvPr/>
          </p:nvSpPr>
          <p:spPr bwMode="auto">
            <a:xfrm>
              <a:off x="580" y="2760"/>
              <a:ext cx="326" cy="1073"/>
            </a:xfrm>
            <a:prstGeom prst="rect">
              <a:avLst/>
            </a:prstGeom>
            <a:solidFill>
              <a:srgbClr val="08C47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1398" y="3317"/>
              <a:ext cx="326" cy="51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337" y="3833"/>
              <a:ext cx="1636" cy="0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auto">
            <a:xfrm>
              <a:off x="704" y="2606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sz="1200" dirty="0" smtClean="0">
                  <a:solidFill>
                    <a:srgbClr val="000000"/>
                  </a:solidFill>
                </a:rPr>
                <a:t>75</a:t>
              </a:r>
              <a:endParaRPr lang="en-US" sz="1400" dirty="0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1523" y="3163"/>
              <a:ext cx="1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altLang="zh-CN" sz="1200" dirty="0" smtClean="0">
                  <a:solidFill>
                    <a:srgbClr val="000000"/>
                  </a:solidFill>
                </a:rPr>
                <a:t>50</a:t>
              </a:r>
              <a:endParaRPr lang="en-US" sz="1400" dirty="0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614" y="3892"/>
              <a:ext cx="19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sz="1200">
                  <a:solidFill>
                    <a:srgbClr val="000000"/>
                  </a:solidFill>
                  <a:latin typeface="华文楷体" pitchFamily="2" charset="-122"/>
                </a:rPr>
                <a:t>本群</a:t>
              </a:r>
              <a:endParaRPr lang="en-US" sz="1400"/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auto">
            <a:xfrm>
              <a:off x="1492" y="3900"/>
              <a:ext cx="19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SzPct val="100000"/>
                <a:buFont typeface="Wingdings" pitchFamily="2" charset="2"/>
                <a:buNone/>
              </a:pPr>
              <a:r>
                <a:rPr lang="en-US" sz="1200" dirty="0" err="1" smtClean="0">
                  <a:solidFill>
                    <a:srgbClr val="000000"/>
                  </a:solidFill>
                  <a:latin typeface="华文楷体" pitchFamily="2" charset="-122"/>
                </a:rPr>
                <a:t>全体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7367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(5/8)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针对客户群特征刻画，形成客户策略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8002731"/>
              </p:ext>
            </p:extLst>
          </p:nvPr>
        </p:nvGraphicFramePr>
        <p:xfrm>
          <a:off x="611982" y="2668371"/>
          <a:ext cx="8162329" cy="4044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895"/>
                <a:gridCol w="2164686"/>
                <a:gridCol w="2559374"/>
                <a:gridCol w="2559374"/>
              </a:tblGrid>
              <a:tr h="328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</a:rPr>
                        <a:t>群体</a:t>
                      </a:r>
                      <a:r>
                        <a:rPr lang="zh-CN" altLang="en-US" sz="1400" dirty="0" smtClean="0">
                          <a:effectLst/>
                        </a:rPr>
                        <a:t>名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烟草行业衰退群</a:t>
                      </a:r>
                      <a:r>
                        <a:rPr lang="en-US" altLang="zh-C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2(</a:t>
                      </a: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新客户波动群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群体特征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altLang="en-US" sz="1600" dirty="0" smtClean="0">
                          <a:effectLst/>
                        </a:rPr>
                        <a:t>烟草行业，衰退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新客户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开户市长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，存款余额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(100-500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，波动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28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选择原因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根据数据分析，本分行烟草行业最近的衰退客户占比特别高，，特别是存款余额相对较低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5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</a:rPr>
                        <a:t>客户</a:t>
                      </a:r>
                      <a:r>
                        <a:rPr lang="zh-CN" sz="1400" dirty="0" smtClean="0">
                          <a:effectLst/>
                        </a:rPr>
                        <a:t>策略</a:t>
                      </a:r>
                      <a:r>
                        <a:rPr lang="zh-CN" sz="1400" dirty="0">
                          <a:effectLst/>
                        </a:rPr>
                        <a:t>及要点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应防止该群体的衰退，根据该群体客户特征，应该提升存款余额。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1030729" y="1313830"/>
            <a:ext cx="1090615" cy="1035050"/>
            <a:chOff x="352" y="1261"/>
            <a:chExt cx="687" cy="652"/>
          </a:xfrm>
        </p:grpSpPr>
        <p:graphicFrame>
          <p:nvGraphicFramePr>
            <p:cNvPr id="8" name="Object 123"/>
            <p:cNvGraphicFramePr>
              <a:graphicFrameLocks noChangeAspect="1"/>
            </p:cNvGraphicFramePr>
            <p:nvPr/>
          </p:nvGraphicFramePr>
          <p:xfrm>
            <a:off x="459" y="1538"/>
            <a:ext cx="580" cy="375"/>
          </p:xfrm>
          <a:graphic>
            <a:graphicData uri="http://schemas.openxmlformats.org/presentationml/2006/ole">
              <p:oleObj spid="_x0000_s15432" name="CorelDRAW" r:id="rId3" imgW="5676900" imgH="3971925" progId="">
                <p:embed/>
              </p:oleObj>
            </a:graphicData>
          </a:graphic>
        </p:graphicFrame>
        <p:sp>
          <p:nvSpPr>
            <p:cNvPr id="9" name="Text Box 124"/>
            <p:cNvSpPr txBox="1">
              <a:spLocks noChangeArrowheads="1"/>
            </p:cNvSpPr>
            <p:nvPr/>
          </p:nvSpPr>
          <p:spPr bwMode="auto">
            <a:xfrm>
              <a:off x="352" y="1261"/>
              <a:ext cx="53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分析</a:t>
              </a:r>
              <a:r>
                <a:rPr lang="zh-CN" altLang="en-US" b="1" dirty="0" smtClean="0">
                  <a:ea typeface="宋体" panose="02010600030101010101" pitchFamily="2" charset="-122"/>
                </a:rPr>
                <a:t>师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583061" y="1424596"/>
            <a:ext cx="288032" cy="331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4516" y="1753071"/>
            <a:ext cx="604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分析师针对客户提质主题形成基本分析结论，并作为营销规划的输入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84365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(6/8)</a:t>
            </a:r>
            <a:endParaRPr lang="en-GB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370112" y="1583701"/>
          <a:ext cx="8522367" cy="62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2636912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分析客户产品购买行为，找出客户在产品购买方面的行为特征（比如产品再购买：直接重购、修正重购、新任务购买、不做购买等） ，从而针对性的制定营销策略。</a:t>
            </a: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 marL="171450" indent="-17145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760" y="2636912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2538340" y="5301208"/>
            <a:ext cx="1691056" cy="1440012"/>
            <a:chOff x="-392" y="1025"/>
            <a:chExt cx="1957" cy="3040"/>
          </a:xfrm>
        </p:grpSpPr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-392" y="2269"/>
              <a:ext cx="868" cy="7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客户及行为数据</a:t>
              </a:r>
              <a:endParaRPr lang="en-US" altLang="zh-CN" sz="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021" y="1025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客户属性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021" y="1569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关系属性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21" y="2114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资金流动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021" y="2658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资金能力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021" y="3203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交易历史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021" y="3702"/>
              <a:ext cx="544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融资行为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703" y="1207"/>
              <a:ext cx="0" cy="2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703" y="388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703" y="343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703" y="284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703" y="2296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703" y="1752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703" y="120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476" y="25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80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827" y="2688158"/>
            <a:ext cx="1771663" cy="247759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9552" y="1786120"/>
            <a:ext cx="227044" cy="22479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36" name="矩形 35"/>
          <p:cNvSpPr/>
          <p:nvPr/>
        </p:nvSpPr>
        <p:spPr>
          <a:xfrm>
            <a:off x="4425223" y="2636912"/>
            <a:ext cx="1944216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38686" y="2636912"/>
            <a:ext cx="2165762" cy="4320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50000"/>
              </a:spcBef>
              <a:buClr>
                <a:schemeClr val="tx1"/>
              </a:buClr>
              <a:defRPr/>
            </a:pPr>
            <a:endParaRPr lang="en-US" altLang="zh-CN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2447" y="2708005"/>
            <a:ext cx="1896992" cy="2457744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4860032" y="1774545"/>
            <a:ext cx="227044" cy="22479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3</a:t>
            </a:r>
            <a:endParaRPr lang="zh-CN" altLang="en-US" sz="1200" b="1" dirty="0"/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418" y="5236842"/>
            <a:ext cx="1778631" cy="157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6526946" y="2688159"/>
            <a:ext cx="2005494" cy="2397025"/>
            <a:chOff x="204" y="799"/>
            <a:chExt cx="3084" cy="3282"/>
          </a:xfrm>
        </p:grpSpPr>
        <p:pic>
          <p:nvPicPr>
            <p:cNvPr id="41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799"/>
              <a:ext cx="3084" cy="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04" y="799"/>
              <a:ext cx="3084" cy="3266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9787" y="5146778"/>
            <a:ext cx="2052653" cy="1133483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6762733" y="1787095"/>
            <a:ext cx="227044" cy="22479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4</a:t>
            </a:r>
            <a:endParaRPr lang="zh-CN" altLang="en-US" sz="1200" b="1" dirty="0"/>
          </a:p>
        </p:txBody>
      </p:sp>
      <p:sp>
        <p:nvSpPr>
          <p:cNvPr id="48" name="椭圆 47"/>
          <p:cNvSpPr/>
          <p:nvPr/>
        </p:nvSpPr>
        <p:spPr>
          <a:xfrm>
            <a:off x="2627784" y="1779799"/>
            <a:ext cx="227044" cy="22479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  <p:sp>
        <p:nvSpPr>
          <p:cNvPr id="49" name="椭圆 48"/>
          <p:cNvSpPr/>
          <p:nvPr/>
        </p:nvSpPr>
        <p:spPr>
          <a:xfrm>
            <a:off x="2552021" y="2750698"/>
            <a:ext cx="255272" cy="2574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sp>
        <p:nvSpPr>
          <p:cNvPr id="51" name="椭圆 50"/>
          <p:cNvSpPr/>
          <p:nvPr/>
        </p:nvSpPr>
        <p:spPr>
          <a:xfrm>
            <a:off x="4472447" y="2750698"/>
            <a:ext cx="255272" cy="2574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3"/>
          </p:nvPr>
        </p:nvSpPr>
        <p:spPr>
          <a:xfrm>
            <a:off x="370113" y="1512164"/>
            <a:ext cx="8388000" cy="969282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23528" y="228487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业务专家主导，头脑风暴并筛选确定业务目标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411760" y="2274164"/>
            <a:ext cx="190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采取专家打分初步确定相关指标范围并准备数据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285405" y="2278613"/>
            <a:ext cx="220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数据建模选取相关性指标，</a:t>
            </a:r>
            <a:r>
              <a:rPr lang="zh-CN" altLang="en-US" sz="1200" dirty="0" smtClean="0">
                <a:solidFill>
                  <a:srgbClr val="00B0F0"/>
                </a:solidFill>
              </a:rPr>
              <a:t>建立逻辑回归模型分析</a:t>
            </a:r>
            <a:r>
              <a:rPr lang="zh-CN" altLang="en-US" sz="1200" dirty="0">
                <a:solidFill>
                  <a:srgbClr val="00B0F0"/>
                </a:solidFill>
              </a:rPr>
              <a:t>客户行为特征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431172" y="2286962"/>
            <a:ext cx="238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确定分析模型并与业务应用衔接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110" y="836712"/>
            <a:ext cx="8773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根据客户群策略，选择烟草衰退群中易于利用存款提质的客户进行专项活动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利用大数据分析，找到偏好存款产品的客户；</a:t>
            </a:r>
            <a:r>
              <a:rPr lang="en-GB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GB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0545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客户细分应用场景一：营销规划客群选择与策略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(7/8)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业务人员通过配置、点选特定的分群维度，选出特定客群，制定相应营销规划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Shape 750"/>
          <p:cNvSpPr/>
          <p:nvPr/>
        </p:nvSpPr>
        <p:spPr>
          <a:xfrm>
            <a:off x="250825" y="5118522"/>
            <a:ext cx="98512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客户数18000</a:t>
            </a:r>
          </a:p>
        </p:txBody>
      </p:sp>
      <p:grpSp>
        <p:nvGrpSpPr>
          <p:cNvPr id="8" name="Group 753"/>
          <p:cNvGrpSpPr/>
          <p:nvPr/>
        </p:nvGrpSpPr>
        <p:grpSpPr>
          <a:xfrm>
            <a:off x="327025" y="1772816"/>
            <a:ext cx="1511300" cy="312738"/>
            <a:chOff x="0" y="0"/>
            <a:chExt cx="1511300" cy="312737"/>
          </a:xfrm>
        </p:grpSpPr>
        <p:sp>
          <p:nvSpPr>
            <p:cNvPr id="9" name="Shape 751"/>
            <p:cNvSpPr/>
            <p:nvPr/>
          </p:nvSpPr>
          <p:spPr>
            <a:xfrm>
              <a:off x="0" y="0"/>
              <a:ext cx="1511300" cy="312738"/>
            </a:xfrm>
            <a:prstGeom prst="rect">
              <a:avLst/>
            </a:prstGeom>
            <a:gradFill flip="none" rotWithShape="1">
              <a:gsLst>
                <a:gs pos="0">
                  <a:srgbClr val="EFF1FF"/>
                </a:gs>
                <a:gs pos="65000">
                  <a:srgbClr val="D7DBFF"/>
                </a:gs>
                <a:gs pos="100000">
                  <a:srgbClr val="C7CCFF"/>
                </a:gs>
              </a:gsLst>
              <a:lin ang="16200000" scaled="0"/>
            </a:gra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0" name="Shape 752"/>
            <p:cNvSpPr/>
            <p:nvPr/>
          </p:nvSpPr>
          <p:spPr>
            <a:xfrm>
              <a:off x="0" y="48418"/>
              <a:ext cx="151130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客户群</a:t>
              </a:r>
            </a:p>
          </p:txBody>
        </p:sp>
      </p:grpSp>
      <p:sp>
        <p:nvSpPr>
          <p:cNvPr id="11" name="Shape 754"/>
          <p:cNvSpPr/>
          <p:nvPr/>
        </p:nvSpPr>
        <p:spPr>
          <a:xfrm>
            <a:off x="1042987" y="2142704"/>
            <a:ext cx="315914" cy="317500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Shape 755"/>
          <p:cNvSpPr/>
          <p:nvPr/>
        </p:nvSpPr>
        <p:spPr>
          <a:xfrm>
            <a:off x="1044575" y="2142704"/>
            <a:ext cx="70788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公司客户</a:t>
            </a:r>
            <a:endParaRPr dirty="0"/>
          </a:p>
        </p:txBody>
      </p:sp>
      <p:grpSp>
        <p:nvGrpSpPr>
          <p:cNvPr id="13" name="Group 758"/>
          <p:cNvGrpSpPr/>
          <p:nvPr/>
        </p:nvGrpSpPr>
        <p:grpSpPr>
          <a:xfrm>
            <a:off x="944562" y="2491954"/>
            <a:ext cx="862014" cy="314326"/>
            <a:chOff x="0" y="0"/>
            <a:chExt cx="862013" cy="314325"/>
          </a:xfrm>
        </p:grpSpPr>
        <p:sp>
          <p:nvSpPr>
            <p:cNvPr id="14" name="Shape 756"/>
            <p:cNvSpPr/>
            <p:nvPr/>
          </p:nvSpPr>
          <p:spPr>
            <a:xfrm>
              <a:off x="0" y="0"/>
              <a:ext cx="862013" cy="314325"/>
            </a:xfrm>
            <a:prstGeom prst="rect">
              <a:avLst/>
            </a:prstGeom>
            <a:gradFill flip="none" rotWithShape="1">
              <a:gsLst>
                <a:gs pos="0">
                  <a:srgbClr val="EFF1FF"/>
                </a:gs>
                <a:gs pos="65000">
                  <a:srgbClr val="D7DBFF"/>
                </a:gs>
                <a:gs pos="100000">
                  <a:srgbClr val="C7CCFF"/>
                </a:gs>
              </a:gsLst>
              <a:lin ang="16200000" scaled="0"/>
            </a:gra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5" name="Shape 757"/>
            <p:cNvSpPr/>
            <p:nvPr/>
          </p:nvSpPr>
          <p:spPr>
            <a:xfrm>
              <a:off x="0" y="64830"/>
              <a:ext cx="862013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地域</a:t>
              </a:r>
              <a:endParaRPr dirty="0"/>
            </a:p>
          </p:txBody>
        </p:sp>
      </p:grpSp>
      <p:sp>
        <p:nvSpPr>
          <p:cNvPr id="16" name="Shape 759"/>
          <p:cNvSpPr/>
          <p:nvPr/>
        </p:nvSpPr>
        <p:spPr>
          <a:xfrm>
            <a:off x="1374775" y="2806278"/>
            <a:ext cx="55563" cy="292102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" name="Group 762"/>
          <p:cNvGrpSpPr/>
          <p:nvPr/>
        </p:nvGrpSpPr>
        <p:grpSpPr>
          <a:xfrm>
            <a:off x="944562" y="3717032"/>
            <a:ext cx="1081089" cy="314326"/>
            <a:chOff x="0" y="0"/>
            <a:chExt cx="1081088" cy="314325"/>
          </a:xfrm>
        </p:grpSpPr>
        <p:sp>
          <p:nvSpPr>
            <p:cNvPr id="18" name="Shape 760"/>
            <p:cNvSpPr/>
            <p:nvPr/>
          </p:nvSpPr>
          <p:spPr>
            <a:xfrm>
              <a:off x="0" y="0"/>
              <a:ext cx="1081088" cy="314325"/>
            </a:xfrm>
            <a:prstGeom prst="rect">
              <a:avLst/>
            </a:prstGeom>
            <a:gradFill flip="none" rotWithShape="1">
              <a:gsLst>
                <a:gs pos="0">
                  <a:srgbClr val="EFF1FF"/>
                </a:gs>
                <a:gs pos="65000">
                  <a:srgbClr val="D7DBFF"/>
                </a:gs>
                <a:gs pos="100000">
                  <a:srgbClr val="C7CCFF"/>
                </a:gs>
              </a:gsLst>
              <a:lin ang="16200000" scaled="0"/>
            </a:gra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9" name="Shape 761"/>
            <p:cNvSpPr/>
            <p:nvPr/>
          </p:nvSpPr>
          <p:spPr>
            <a:xfrm>
              <a:off x="0" y="64830"/>
              <a:ext cx="108108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存款余额</a:t>
              </a:r>
              <a:endParaRPr dirty="0"/>
            </a:p>
          </p:txBody>
        </p:sp>
      </p:grpSp>
      <p:grpSp>
        <p:nvGrpSpPr>
          <p:cNvPr id="21" name="Group 766"/>
          <p:cNvGrpSpPr/>
          <p:nvPr/>
        </p:nvGrpSpPr>
        <p:grpSpPr>
          <a:xfrm>
            <a:off x="1425573" y="5124872"/>
            <a:ext cx="760416" cy="269875"/>
            <a:chOff x="-1" y="0"/>
            <a:chExt cx="760414" cy="269875"/>
          </a:xfrm>
        </p:grpSpPr>
        <p:sp>
          <p:nvSpPr>
            <p:cNvPr id="22" name="Shape 764"/>
            <p:cNvSpPr/>
            <p:nvPr/>
          </p:nvSpPr>
          <p:spPr>
            <a:xfrm>
              <a:off x="-1" y="0"/>
              <a:ext cx="760414" cy="269875"/>
            </a:xfrm>
            <a:prstGeom prst="rect">
              <a:avLst/>
            </a:prstGeom>
            <a:solidFill>
              <a:srgbClr val="7889FB"/>
            </a:solidFill>
            <a:ln w="25400" cap="flat">
              <a:solidFill>
                <a:srgbClr val="5764B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3" name="Shape 765"/>
            <p:cNvSpPr/>
            <p:nvPr/>
          </p:nvSpPr>
          <p:spPr>
            <a:xfrm>
              <a:off x="-1" y="42604"/>
              <a:ext cx="76041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客户</a:t>
              </a:r>
              <a:r>
                <a:rPr dirty="0" err="1" smtClean="0"/>
                <a:t>名单</a:t>
              </a:r>
              <a:endParaRPr dirty="0"/>
            </a:p>
          </p:txBody>
        </p:sp>
      </p:grpSp>
      <p:sp>
        <p:nvSpPr>
          <p:cNvPr id="24" name="Shape 767"/>
          <p:cNvSpPr/>
          <p:nvPr/>
        </p:nvSpPr>
        <p:spPr>
          <a:xfrm>
            <a:off x="1277937" y="2820566"/>
            <a:ext cx="70788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山东分行</a:t>
            </a:r>
            <a:endParaRPr dirty="0"/>
          </a:p>
        </p:txBody>
      </p:sp>
      <p:sp>
        <p:nvSpPr>
          <p:cNvPr id="25" name="Shape 831"/>
          <p:cNvSpPr/>
          <p:nvPr/>
        </p:nvSpPr>
        <p:spPr>
          <a:xfrm>
            <a:off x="1509747" y="4036119"/>
            <a:ext cx="56288" cy="36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" name="Shape 769"/>
          <p:cNvSpPr/>
          <p:nvPr/>
        </p:nvSpPr>
        <p:spPr>
          <a:xfrm>
            <a:off x="1376362" y="4110330"/>
            <a:ext cx="74154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smtClean="0"/>
              <a:t>&gt;2000</a:t>
            </a:r>
            <a:r>
              <a:rPr lang="zh-CN" altLang="en-US" dirty="0" smtClean="0"/>
              <a:t>万</a:t>
            </a:r>
            <a:endParaRPr dirty="0"/>
          </a:p>
        </p:txBody>
      </p:sp>
      <p:grpSp>
        <p:nvGrpSpPr>
          <p:cNvPr id="27" name="Group 772"/>
          <p:cNvGrpSpPr/>
          <p:nvPr/>
        </p:nvGrpSpPr>
        <p:grpSpPr>
          <a:xfrm>
            <a:off x="1050925" y="4410769"/>
            <a:ext cx="1079500" cy="314327"/>
            <a:chOff x="0" y="0"/>
            <a:chExt cx="1079500" cy="314325"/>
          </a:xfrm>
        </p:grpSpPr>
        <p:sp>
          <p:nvSpPr>
            <p:cNvPr id="28" name="Shape 770"/>
            <p:cNvSpPr/>
            <p:nvPr/>
          </p:nvSpPr>
          <p:spPr>
            <a:xfrm>
              <a:off x="0" y="0"/>
              <a:ext cx="1079500" cy="314325"/>
            </a:xfrm>
            <a:prstGeom prst="rect">
              <a:avLst/>
            </a:prstGeom>
            <a:gradFill flip="none" rotWithShape="1">
              <a:gsLst>
                <a:gs pos="0">
                  <a:srgbClr val="EFF1FF"/>
                </a:gs>
                <a:gs pos="65000">
                  <a:srgbClr val="D7DBFF"/>
                </a:gs>
                <a:gs pos="100000">
                  <a:srgbClr val="C7CCFF"/>
                </a:gs>
              </a:gsLst>
              <a:lin ang="16200000" scaled="0"/>
            </a:gra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29" name="Shape 771"/>
            <p:cNvSpPr/>
            <p:nvPr/>
          </p:nvSpPr>
          <p:spPr>
            <a:xfrm>
              <a:off x="0" y="64830"/>
              <a:ext cx="107950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行业</a:t>
              </a:r>
              <a:endParaRPr dirty="0"/>
            </a:p>
          </p:txBody>
        </p:sp>
      </p:grpSp>
      <p:sp>
        <p:nvSpPr>
          <p:cNvPr id="30" name="Shape 773"/>
          <p:cNvSpPr/>
          <p:nvPr/>
        </p:nvSpPr>
        <p:spPr>
          <a:xfrm>
            <a:off x="1590675" y="4725094"/>
            <a:ext cx="53975" cy="404814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Shape 774"/>
          <p:cNvSpPr/>
          <p:nvPr/>
        </p:nvSpPr>
        <p:spPr>
          <a:xfrm>
            <a:off x="1495425" y="4796532"/>
            <a:ext cx="4001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烟草</a:t>
            </a:r>
            <a:endParaRPr dirty="0"/>
          </a:p>
        </p:txBody>
      </p:sp>
      <p:sp>
        <p:nvSpPr>
          <p:cNvPr id="35" name="Shape 778"/>
          <p:cNvSpPr/>
          <p:nvPr/>
        </p:nvSpPr>
        <p:spPr>
          <a:xfrm flipH="1">
            <a:off x="1806574" y="5982716"/>
            <a:ext cx="841376" cy="265683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hape 779"/>
          <p:cNvSpPr/>
          <p:nvPr/>
        </p:nvSpPr>
        <p:spPr>
          <a:xfrm>
            <a:off x="1537891" y="5960313"/>
            <a:ext cx="11695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 smtClean="0"/>
              <a:t>下发至</a:t>
            </a:r>
            <a:r>
              <a:rPr lang="zh-CN" altLang="en-US" dirty="0" smtClean="0"/>
              <a:t>客户经理</a:t>
            </a:r>
            <a:endParaRPr dirty="0"/>
          </a:p>
        </p:txBody>
      </p:sp>
      <p:pic>
        <p:nvPicPr>
          <p:cNvPr id="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350" y="6226175"/>
            <a:ext cx="955675" cy="5746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Group 783"/>
          <p:cNvGrpSpPr/>
          <p:nvPr/>
        </p:nvGrpSpPr>
        <p:grpSpPr>
          <a:xfrm>
            <a:off x="5940154" y="1772816"/>
            <a:ext cx="898525" cy="271464"/>
            <a:chOff x="0" y="0"/>
            <a:chExt cx="898525" cy="271463"/>
          </a:xfrm>
        </p:grpSpPr>
        <p:sp>
          <p:nvSpPr>
            <p:cNvPr id="39" name="Shape 781"/>
            <p:cNvSpPr/>
            <p:nvPr/>
          </p:nvSpPr>
          <p:spPr>
            <a:xfrm>
              <a:off x="0" y="0"/>
              <a:ext cx="898525" cy="271463"/>
            </a:xfrm>
            <a:prstGeom prst="rect">
              <a:avLst/>
            </a:prstGeom>
            <a:solidFill>
              <a:srgbClr val="7889FB"/>
            </a:soli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40" name="Shape 782"/>
            <p:cNvSpPr/>
            <p:nvPr/>
          </p:nvSpPr>
          <p:spPr>
            <a:xfrm>
              <a:off x="0" y="35704"/>
              <a:ext cx="898525" cy="200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3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 smtClean="0"/>
                <a:t>客户</a:t>
              </a:r>
              <a:r>
                <a:rPr lang="zh-CN" altLang="en-US" dirty="0"/>
                <a:t>标签</a:t>
              </a:r>
              <a:endParaRPr dirty="0"/>
            </a:p>
          </p:txBody>
        </p:sp>
      </p:grpSp>
      <p:grpSp>
        <p:nvGrpSpPr>
          <p:cNvPr id="41" name="Group 790"/>
          <p:cNvGrpSpPr/>
          <p:nvPr/>
        </p:nvGrpSpPr>
        <p:grpSpPr>
          <a:xfrm>
            <a:off x="5940152" y="3495253"/>
            <a:ext cx="1876428" cy="288926"/>
            <a:chOff x="-1" y="0"/>
            <a:chExt cx="1876427" cy="288925"/>
          </a:xfrm>
        </p:grpSpPr>
        <p:grpSp>
          <p:nvGrpSpPr>
            <p:cNvPr id="42" name="Group 786"/>
            <p:cNvGrpSpPr/>
            <p:nvPr/>
          </p:nvGrpSpPr>
          <p:grpSpPr>
            <a:xfrm>
              <a:off x="940903" y="0"/>
              <a:ext cx="935523" cy="288925"/>
              <a:chOff x="0" y="0"/>
              <a:chExt cx="935522" cy="288925"/>
            </a:xfrm>
          </p:grpSpPr>
          <p:sp>
            <p:nvSpPr>
              <p:cNvPr id="46" name="Shape 784"/>
              <p:cNvSpPr/>
              <p:nvPr/>
            </p:nvSpPr>
            <p:spPr>
              <a:xfrm>
                <a:off x="0" y="0"/>
                <a:ext cx="935522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5FAFA"/>
                  </a:gs>
                  <a:gs pos="65000">
                    <a:srgbClr val="BDF1F1"/>
                  </a:gs>
                  <a:gs pos="100000">
                    <a:srgbClr val="A1EDED"/>
                  </a:gs>
                </a:gsLst>
                <a:lin ang="16200000" scaled="0"/>
              </a:gradFill>
              <a:ln w="9525" cap="flat">
                <a:solidFill>
                  <a:srgbClr val="00959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7" name="Shape 785"/>
              <p:cNvSpPr/>
              <p:nvPr/>
            </p:nvSpPr>
            <p:spPr>
              <a:xfrm>
                <a:off x="0" y="52130"/>
                <a:ext cx="935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烟草行业</a:t>
                </a:r>
                <a:endParaRPr dirty="0"/>
              </a:p>
            </p:txBody>
          </p:sp>
        </p:grpSp>
        <p:grpSp>
          <p:nvGrpSpPr>
            <p:cNvPr id="43" name="Group 789"/>
            <p:cNvGrpSpPr/>
            <p:nvPr/>
          </p:nvGrpSpPr>
          <p:grpSpPr>
            <a:xfrm>
              <a:off x="-1" y="0"/>
              <a:ext cx="899865" cy="288925"/>
              <a:chOff x="0" y="0"/>
              <a:chExt cx="899863" cy="288925"/>
            </a:xfrm>
          </p:grpSpPr>
          <p:sp>
            <p:nvSpPr>
              <p:cNvPr id="44" name="Shape 787"/>
              <p:cNvSpPr/>
              <p:nvPr/>
            </p:nvSpPr>
            <p:spPr>
              <a:xfrm>
                <a:off x="0" y="0"/>
                <a:ext cx="899863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FF1FF"/>
                  </a:gs>
                  <a:gs pos="65000">
                    <a:srgbClr val="D7DBFF"/>
                  </a:gs>
                  <a:gs pos="100000">
                    <a:srgbClr val="C7CCFF"/>
                  </a:gs>
                </a:gsLst>
                <a:lin ang="16200000" scaled="0"/>
              </a:gradFill>
              <a:ln w="9525" cap="flat">
                <a:solidFill>
                  <a:srgbClr val="7182F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5" name="Shape 788"/>
              <p:cNvSpPr/>
              <p:nvPr/>
            </p:nvSpPr>
            <p:spPr>
              <a:xfrm>
                <a:off x="0" y="52130"/>
                <a:ext cx="899863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行业</a:t>
                </a:r>
                <a:endParaRPr dirty="0"/>
              </a:p>
            </p:txBody>
          </p:sp>
        </p:grpSp>
      </p:grpSp>
      <p:grpSp>
        <p:nvGrpSpPr>
          <p:cNvPr id="48" name="Group 797"/>
          <p:cNvGrpSpPr/>
          <p:nvPr/>
        </p:nvGrpSpPr>
        <p:grpSpPr>
          <a:xfrm>
            <a:off x="5940152" y="2145878"/>
            <a:ext cx="1876428" cy="271465"/>
            <a:chOff x="-1" y="0"/>
            <a:chExt cx="1876427" cy="271464"/>
          </a:xfrm>
        </p:grpSpPr>
        <p:grpSp>
          <p:nvGrpSpPr>
            <p:cNvPr id="49" name="Group 793"/>
            <p:cNvGrpSpPr/>
            <p:nvPr/>
          </p:nvGrpSpPr>
          <p:grpSpPr>
            <a:xfrm>
              <a:off x="-1" y="0"/>
              <a:ext cx="899865" cy="271464"/>
              <a:chOff x="0" y="0"/>
              <a:chExt cx="899863" cy="271463"/>
            </a:xfrm>
          </p:grpSpPr>
          <p:sp>
            <p:nvSpPr>
              <p:cNvPr id="53" name="Shape 791"/>
              <p:cNvSpPr/>
              <p:nvPr/>
            </p:nvSpPr>
            <p:spPr>
              <a:xfrm>
                <a:off x="0" y="0"/>
                <a:ext cx="899863" cy="271463"/>
              </a:xfrm>
              <a:prstGeom prst="rect">
                <a:avLst/>
              </a:prstGeom>
              <a:gradFill flip="none" rotWithShape="1">
                <a:gsLst>
                  <a:gs pos="0">
                    <a:srgbClr val="EFF1FF"/>
                  </a:gs>
                  <a:gs pos="65000">
                    <a:srgbClr val="D7DBFF"/>
                  </a:gs>
                  <a:gs pos="100000">
                    <a:srgbClr val="C7CCFF"/>
                  </a:gs>
                </a:gsLst>
                <a:lin ang="16200000" scaled="0"/>
              </a:gradFill>
              <a:ln w="9525" cap="flat">
                <a:solidFill>
                  <a:srgbClr val="7182F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4" name="Shape 792"/>
              <p:cNvSpPr/>
              <p:nvPr/>
            </p:nvSpPr>
            <p:spPr>
              <a:xfrm>
                <a:off x="0" y="43397"/>
                <a:ext cx="899863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管理条线</a:t>
                </a:r>
                <a:endParaRPr dirty="0"/>
              </a:p>
            </p:txBody>
          </p:sp>
        </p:grpSp>
        <p:grpSp>
          <p:nvGrpSpPr>
            <p:cNvPr id="50" name="Group 796"/>
            <p:cNvGrpSpPr/>
            <p:nvPr/>
          </p:nvGrpSpPr>
          <p:grpSpPr>
            <a:xfrm>
              <a:off x="940902" y="0"/>
              <a:ext cx="935524" cy="271464"/>
              <a:chOff x="0" y="0"/>
              <a:chExt cx="935523" cy="271463"/>
            </a:xfrm>
          </p:grpSpPr>
          <p:sp>
            <p:nvSpPr>
              <p:cNvPr id="51" name="Shape 794"/>
              <p:cNvSpPr/>
              <p:nvPr/>
            </p:nvSpPr>
            <p:spPr>
              <a:xfrm>
                <a:off x="0" y="0"/>
                <a:ext cx="935523" cy="271463"/>
              </a:xfrm>
              <a:prstGeom prst="rect">
                <a:avLst/>
              </a:prstGeom>
              <a:gradFill flip="none" rotWithShape="1">
                <a:gsLst>
                  <a:gs pos="0">
                    <a:srgbClr val="E5FAFA"/>
                  </a:gs>
                  <a:gs pos="65000">
                    <a:srgbClr val="BDF1F1"/>
                  </a:gs>
                  <a:gs pos="100000">
                    <a:srgbClr val="A1EDED"/>
                  </a:gs>
                </a:gsLst>
                <a:lin ang="16200000" scaled="0"/>
              </a:gradFill>
              <a:ln w="9525" cap="flat">
                <a:solidFill>
                  <a:srgbClr val="00959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2" name="Shape 795"/>
              <p:cNvSpPr/>
              <p:nvPr/>
            </p:nvSpPr>
            <p:spPr>
              <a:xfrm>
                <a:off x="0" y="43398"/>
                <a:ext cx="935523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/>
                  <a:t>公司</a:t>
                </a:r>
                <a:r>
                  <a:rPr lang="zh-CN" altLang="en-US" dirty="0" smtClean="0"/>
                  <a:t>客户</a:t>
                </a:r>
                <a:endParaRPr dirty="0"/>
              </a:p>
            </p:txBody>
          </p:sp>
        </p:grpSp>
      </p:grpSp>
      <p:grpSp>
        <p:nvGrpSpPr>
          <p:cNvPr id="55" name="Group 804"/>
          <p:cNvGrpSpPr/>
          <p:nvPr/>
        </p:nvGrpSpPr>
        <p:grpSpPr>
          <a:xfrm>
            <a:off x="5940152" y="3039641"/>
            <a:ext cx="1876428" cy="288925"/>
            <a:chOff x="-1" y="0"/>
            <a:chExt cx="1876427" cy="288925"/>
          </a:xfrm>
        </p:grpSpPr>
        <p:grpSp>
          <p:nvGrpSpPr>
            <p:cNvPr id="56" name="Group 800"/>
            <p:cNvGrpSpPr/>
            <p:nvPr/>
          </p:nvGrpSpPr>
          <p:grpSpPr>
            <a:xfrm>
              <a:off x="-1" y="0"/>
              <a:ext cx="899865" cy="288925"/>
              <a:chOff x="0" y="0"/>
              <a:chExt cx="899863" cy="288925"/>
            </a:xfrm>
          </p:grpSpPr>
          <p:sp>
            <p:nvSpPr>
              <p:cNvPr id="60" name="Shape 798"/>
              <p:cNvSpPr/>
              <p:nvPr/>
            </p:nvSpPr>
            <p:spPr>
              <a:xfrm>
                <a:off x="0" y="0"/>
                <a:ext cx="899863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FF1FF"/>
                  </a:gs>
                  <a:gs pos="65000">
                    <a:srgbClr val="D7DBFF"/>
                  </a:gs>
                  <a:gs pos="100000">
                    <a:srgbClr val="C7CCFF"/>
                  </a:gs>
                </a:gsLst>
                <a:lin ang="16200000" scaled="0"/>
              </a:gradFill>
              <a:ln w="9525" cap="flat">
                <a:solidFill>
                  <a:srgbClr val="7182F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61" name="Shape 799"/>
              <p:cNvSpPr/>
              <p:nvPr/>
            </p:nvSpPr>
            <p:spPr>
              <a:xfrm>
                <a:off x="0" y="52129"/>
                <a:ext cx="899863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存款余额</a:t>
                </a:r>
                <a:endParaRPr dirty="0"/>
              </a:p>
            </p:txBody>
          </p:sp>
        </p:grpSp>
        <p:grpSp>
          <p:nvGrpSpPr>
            <p:cNvPr id="57" name="Group 803"/>
            <p:cNvGrpSpPr/>
            <p:nvPr/>
          </p:nvGrpSpPr>
          <p:grpSpPr>
            <a:xfrm>
              <a:off x="940903" y="0"/>
              <a:ext cx="935523" cy="288925"/>
              <a:chOff x="0" y="0"/>
              <a:chExt cx="935522" cy="288925"/>
            </a:xfrm>
          </p:grpSpPr>
          <p:sp>
            <p:nvSpPr>
              <p:cNvPr id="58" name="Shape 801"/>
              <p:cNvSpPr/>
              <p:nvPr/>
            </p:nvSpPr>
            <p:spPr>
              <a:xfrm>
                <a:off x="0" y="0"/>
                <a:ext cx="935522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5FAFA"/>
                  </a:gs>
                  <a:gs pos="65000">
                    <a:srgbClr val="BDF1F1"/>
                  </a:gs>
                  <a:gs pos="100000">
                    <a:srgbClr val="A1EDED"/>
                  </a:gs>
                </a:gsLst>
                <a:lin ang="16200000" scaled="0"/>
              </a:gradFill>
              <a:ln w="9525" cap="flat">
                <a:solidFill>
                  <a:srgbClr val="00959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9" name="Shape 802"/>
              <p:cNvSpPr/>
              <p:nvPr/>
            </p:nvSpPr>
            <p:spPr>
              <a:xfrm>
                <a:off x="0" y="52129"/>
                <a:ext cx="935522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en-US" dirty="0" smtClean="0"/>
                  <a:t>&gt;2000</a:t>
                </a:r>
                <a:r>
                  <a:rPr lang="zh-CN" altLang="en-US" dirty="0" smtClean="0"/>
                  <a:t>万</a:t>
                </a:r>
                <a:endParaRPr dirty="0"/>
              </a:p>
            </p:txBody>
          </p:sp>
        </p:grpSp>
      </p:grpSp>
      <p:grpSp>
        <p:nvGrpSpPr>
          <p:cNvPr id="62" name="Group 811"/>
          <p:cNvGrpSpPr/>
          <p:nvPr/>
        </p:nvGrpSpPr>
        <p:grpSpPr>
          <a:xfrm>
            <a:off x="5940152" y="2584028"/>
            <a:ext cx="1876428" cy="288926"/>
            <a:chOff x="-1" y="0"/>
            <a:chExt cx="1876427" cy="288925"/>
          </a:xfrm>
        </p:grpSpPr>
        <p:grpSp>
          <p:nvGrpSpPr>
            <p:cNvPr id="63" name="Group 807"/>
            <p:cNvGrpSpPr/>
            <p:nvPr/>
          </p:nvGrpSpPr>
          <p:grpSpPr>
            <a:xfrm>
              <a:off x="-1" y="0"/>
              <a:ext cx="899865" cy="288925"/>
              <a:chOff x="0" y="0"/>
              <a:chExt cx="899863" cy="288925"/>
            </a:xfrm>
          </p:grpSpPr>
          <p:sp>
            <p:nvSpPr>
              <p:cNvPr id="67" name="Shape 805"/>
              <p:cNvSpPr/>
              <p:nvPr/>
            </p:nvSpPr>
            <p:spPr>
              <a:xfrm>
                <a:off x="0" y="0"/>
                <a:ext cx="899863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FF1FF"/>
                  </a:gs>
                  <a:gs pos="65000">
                    <a:srgbClr val="D7DBFF"/>
                  </a:gs>
                  <a:gs pos="100000">
                    <a:srgbClr val="C7CCFF"/>
                  </a:gs>
                </a:gsLst>
                <a:lin ang="16200000" scaled="0"/>
              </a:gradFill>
              <a:ln w="9525" cap="flat">
                <a:solidFill>
                  <a:srgbClr val="7182F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68" name="Shape 806"/>
              <p:cNvSpPr/>
              <p:nvPr/>
            </p:nvSpPr>
            <p:spPr>
              <a:xfrm>
                <a:off x="0" y="52130"/>
                <a:ext cx="899863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归属行</a:t>
                </a:r>
                <a:endParaRPr dirty="0"/>
              </a:p>
            </p:txBody>
          </p:sp>
        </p:grpSp>
        <p:grpSp>
          <p:nvGrpSpPr>
            <p:cNvPr id="64" name="Group 810"/>
            <p:cNvGrpSpPr/>
            <p:nvPr/>
          </p:nvGrpSpPr>
          <p:grpSpPr>
            <a:xfrm>
              <a:off x="940903" y="0"/>
              <a:ext cx="935523" cy="288925"/>
              <a:chOff x="0" y="0"/>
              <a:chExt cx="935522" cy="288925"/>
            </a:xfrm>
          </p:grpSpPr>
          <p:sp>
            <p:nvSpPr>
              <p:cNvPr id="65" name="Shape 808"/>
              <p:cNvSpPr/>
              <p:nvPr/>
            </p:nvSpPr>
            <p:spPr>
              <a:xfrm>
                <a:off x="0" y="0"/>
                <a:ext cx="935522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5FAFA"/>
                  </a:gs>
                  <a:gs pos="65000">
                    <a:srgbClr val="BDF1F1"/>
                  </a:gs>
                  <a:gs pos="100000">
                    <a:srgbClr val="A1EDED"/>
                  </a:gs>
                </a:gsLst>
                <a:lin ang="16200000" scaled="0"/>
              </a:gradFill>
              <a:ln w="9525" cap="flat">
                <a:solidFill>
                  <a:srgbClr val="00959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66" name="Shape 809"/>
              <p:cNvSpPr/>
              <p:nvPr/>
            </p:nvSpPr>
            <p:spPr>
              <a:xfrm>
                <a:off x="0" y="52130"/>
                <a:ext cx="935522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山东分行</a:t>
                </a:r>
                <a:endParaRPr dirty="0"/>
              </a:p>
            </p:txBody>
          </p:sp>
        </p:grpSp>
      </p:grpSp>
      <p:grpSp>
        <p:nvGrpSpPr>
          <p:cNvPr id="69" name="Group 814"/>
          <p:cNvGrpSpPr/>
          <p:nvPr/>
        </p:nvGrpSpPr>
        <p:grpSpPr>
          <a:xfrm>
            <a:off x="6906941" y="1772816"/>
            <a:ext cx="898526" cy="271463"/>
            <a:chOff x="0" y="0"/>
            <a:chExt cx="898525" cy="271462"/>
          </a:xfrm>
        </p:grpSpPr>
        <p:sp>
          <p:nvSpPr>
            <p:cNvPr id="70" name="Shape 812"/>
            <p:cNvSpPr/>
            <p:nvPr/>
          </p:nvSpPr>
          <p:spPr>
            <a:xfrm>
              <a:off x="0" y="0"/>
              <a:ext cx="898525" cy="271463"/>
            </a:xfrm>
            <a:prstGeom prst="rect">
              <a:avLst/>
            </a:prstGeom>
            <a:solidFill>
              <a:srgbClr val="7889FB"/>
            </a:soli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71" name="Shape 813"/>
            <p:cNvSpPr/>
            <p:nvPr/>
          </p:nvSpPr>
          <p:spPr>
            <a:xfrm>
              <a:off x="0" y="21431"/>
              <a:ext cx="89852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3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标签取值</a:t>
              </a:r>
            </a:p>
          </p:txBody>
        </p:sp>
      </p:grpSp>
      <p:sp>
        <p:nvSpPr>
          <p:cNvPr id="72" name="Shape 815"/>
          <p:cNvSpPr/>
          <p:nvPr/>
        </p:nvSpPr>
        <p:spPr>
          <a:xfrm>
            <a:off x="5940154" y="1290246"/>
            <a:ext cx="166052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客群</a:t>
            </a:r>
            <a:r>
              <a:rPr dirty="0" err="1" smtClean="0"/>
              <a:t>选择</a:t>
            </a:r>
            <a:endParaRPr dirty="0"/>
          </a:p>
        </p:txBody>
      </p:sp>
      <p:sp>
        <p:nvSpPr>
          <p:cNvPr id="74" name="Shape 817"/>
          <p:cNvSpPr/>
          <p:nvPr/>
        </p:nvSpPr>
        <p:spPr>
          <a:xfrm>
            <a:off x="-33338" y="1340768"/>
            <a:ext cx="22193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客群</a:t>
            </a:r>
            <a:r>
              <a:rPr dirty="0" err="1" smtClean="0"/>
              <a:t>规则</a:t>
            </a:r>
            <a:endParaRPr dirty="0"/>
          </a:p>
        </p:txBody>
      </p:sp>
      <p:grpSp>
        <p:nvGrpSpPr>
          <p:cNvPr id="80" name="Group 825"/>
          <p:cNvGrpSpPr/>
          <p:nvPr/>
        </p:nvGrpSpPr>
        <p:grpSpPr>
          <a:xfrm>
            <a:off x="2267744" y="5679405"/>
            <a:ext cx="760414" cy="269875"/>
            <a:chOff x="0" y="0"/>
            <a:chExt cx="760412" cy="269875"/>
          </a:xfrm>
        </p:grpSpPr>
        <p:sp>
          <p:nvSpPr>
            <p:cNvPr id="81" name="Shape 823"/>
            <p:cNvSpPr/>
            <p:nvPr/>
          </p:nvSpPr>
          <p:spPr>
            <a:xfrm>
              <a:off x="-1" y="0"/>
              <a:ext cx="760414" cy="269875"/>
            </a:xfrm>
            <a:prstGeom prst="rect">
              <a:avLst/>
            </a:prstGeom>
            <a:solidFill>
              <a:srgbClr val="7889FB"/>
            </a:solidFill>
            <a:ln w="25400" cap="flat">
              <a:solidFill>
                <a:srgbClr val="5764B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82" name="Shape 824"/>
            <p:cNvSpPr/>
            <p:nvPr/>
          </p:nvSpPr>
          <p:spPr>
            <a:xfrm>
              <a:off x="-1" y="26987"/>
              <a:ext cx="76041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营销方案</a:t>
              </a:r>
            </a:p>
          </p:txBody>
        </p:sp>
      </p:grpSp>
      <p:sp>
        <p:nvSpPr>
          <p:cNvPr id="84" name="Shape 832"/>
          <p:cNvSpPr/>
          <p:nvPr/>
        </p:nvSpPr>
        <p:spPr>
          <a:xfrm>
            <a:off x="2198687" y="5258549"/>
            <a:ext cx="242688" cy="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969696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88" name="Group 766"/>
          <p:cNvGrpSpPr/>
          <p:nvPr/>
        </p:nvGrpSpPr>
        <p:grpSpPr>
          <a:xfrm>
            <a:off x="2459830" y="5106218"/>
            <a:ext cx="760416" cy="269875"/>
            <a:chOff x="-1" y="0"/>
            <a:chExt cx="760414" cy="269875"/>
          </a:xfrm>
        </p:grpSpPr>
        <p:sp>
          <p:nvSpPr>
            <p:cNvPr id="89" name="Shape 764"/>
            <p:cNvSpPr/>
            <p:nvPr/>
          </p:nvSpPr>
          <p:spPr>
            <a:xfrm>
              <a:off x="-1" y="0"/>
              <a:ext cx="760414" cy="269875"/>
            </a:xfrm>
            <a:prstGeom prst="rect">
              <a:avLst/>
            </a:prstGeom>
            <a:solidFill>
              <a:srgbClr val="7889FB"/>
            </a:solidFill>
            <a:ln w="25400" cap="flat">
              <a:solidFill>
                <a:srgbClr val="5764B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90" name="Shape 765"/>
            <p:cNvSpPr/>
            <p:nvPr/>
          </p:nvSpPr>
          <p:spPr>
            <a:xfrm>
              <a:off x="-1" y="42604"/>
              <a:ext cx="76041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营销规划</a:t>
              </a:r>
              <a:endParaRPr dirty="0"/>
            </a:p>
          </p:txBody>
        </p:sp>
      </p:grpSp>
      <p:cxnSp>
        <p:nvCxnSpPr>
          <p:cNvPr id="93" name="Straight Arrow Connector 92"/>
          <p:cNvCxnSpPr>
            <a:stCxn id="89" idx="2"/>
            <a:endCxn id="81" idx="0"/>
          </p:cNvCxnSpPr>
          <p:nvPr/>
        </p:nvCxnSpPr>
        <p:spPr>
          <a:xfrm flipH="1">
            <a:off x="2647951" y="5376093"/>
            <a:ext cx="192087" cy="30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hape 774"/>
          <p:cNvSpPr/>
          <p:nvPr/>
        </p:nvSpPr>
        <p:spPr>
          <a:xfrm>
            <a:off x="2720082" y="5389249"/>
            <a:ext cx="4001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引用</a:t>
            </a:r>
            <a:endParaRPr dirty="0"/>
          </a:p>
        </p:txBody>
      </p:sp>
      <p:grpSp>
        <p:nvGrpSpPr>
          <p:cNvPr id="77" name="Group 790"/>
          <p:cNvGrpSpPr/>
          <p:nvPr/>
        </p:nvGrpSpPr>
        <p:grpSpPr>
          <a:xfrm>
            <a:off x="5942842" y="3954784"/>
            <a:ext cx="1876428" cy="288926"/>
            <a:chOff x="-1" y="0"/>
            <a:chExt cx="1876427" cy="288925"/>
          </a:xfrm>
        </p:grpSpPr>
        <p:grpSp>
          <p:nvGrpSpPr>
            <p:cNvPr id="78" name="Group 786"/>
            <p:cNvGrpSpPr/>
            <p:nvPr/>
          </p:nvGrpSpPr>
          <p:grpSpPr>
            <a:xfrm>
              <a:off x="940903" y="0"/>
              <a:ext cx="935523" cy="288925"/>
              <a:chOff x="0" y="0"/>
              <a:chExt cx="935522" cy="288925"/>
            </a:xfrm>
          </p:grpSpPr>
          <p:sp>
            <p:nvSpPr>
              <p:cNvPr id="86" name="Shape 784"/>
              <p:cNvSpPr/>
              <p:nvPr/>
            </p:nvSpPr>
            <p:spPr>
              <a:xfrm>
                <a:off x="0" y="0"/>
                <a:ext cx="935522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5FAFA"/>
                  </a:gs>
                  <a:gs pos="65000">
                    <a:srgbClr val="BDF1F1"/>
                  </a:gs>
                  <a:gs pos="100000">
                    <a:srgbClr val="A1EDED"/>
                  </a:gs>
                </a:gsLst>
                <a:lin ang="16200000" scaled="0"/>
              </a:gradFill>
              <a:ln w="9525" cap="flat">
                <a:solidFill>
                  <a:srgbClr val="009594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87" name="Shape 785"/>
              <p:cNvSpPr/>
              <p:nvPr/>
            </p:nvSpPr>
            <p:spPr>
              <a:xfrm>
                <a:off x="0" y="52130"/>
                <a:ext cx="935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衰退</a:t>
                </a:r>
                <a:endParaRPr dirty="0"/>
              </a:p>
            </p:txBody>
          </p:sp>
        </p:grpSp>
        <p:grpSp>
          <p:nvGrpSpPr>
            <p:cNvPr id="79" name="Group 789"/>
            <p:cNvGrpSpPr/>
            <p:nvPr/>
          </p:nvGrpSpPr>
          <p:grpSpPr>
            <a:xfrm>
              <a:off x="-1" y="0"/>
              <a:ext cx="899865" cy="288925"/>
              <a:chOff x="0" y="0"/>
              <a:chExt cx="899863" cy="288925"/>
            </a:xfrm>
          </p:grpSpPr>
          <p:sp>
            <p:nvSpPr>
              <p:cNvPr id="83" name="Shape 787"/>
              <p:cNvSpPr/>
              <p:nvPr/>
            </p:nvSpPr>
            <p:spPr>
              <a:xfrm>
                <a:off x="0" y="0"/>
                <a:ext cx="899863" cy="288925"/>
              </a:xfrm>
              <a:prstGeom prst="rect">
                <a:avLst/>
              </a:prstGeom>
              <a:gradFill flip="none" rotWithShape="1">
                <a:gsLst>
                  <a:gs pos="0">
                    <a:srgbClr val="EFF1FF"/>
                  </a:gs>
                  <a:gs pos="65000">
                    <a:srgbClr val="D7DBFF"/>
                  </a:gs>
                  <a:gs pos="100000">
                    <a:srgbClr val="C7CCFF"/>
                  </a:gs>
                </a:gsLst>
                <a:lin ang="16200000" scaled="0"/>
              </a:gradFill>
              <a:ln w="9525" cap="flat">
                <a:solidFill>
                  <a:srgbClr val="7182F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 b="1" i="1"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85" name="Shape 788"/>
              <p:cNvSpPr/>
              <p:nvPr/>
            </p:nvSpPr>
            <p:spPr>
              <a:xfrm>
                <a:off x="0" y="52131"/>
                <a:ext cx="899863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/>
                  <a:t>收入趋势</a:t>
                </a:r>
                <a:endParaRPr dirty="0"/>
              </a:p>
            </p:txBody>
          </p:sp>
        </p:grpSp>
      </p:grpSp>
      <p:grpSp>
        <p:nvGrpSpPr>
          <p:cNvPr id="92" name="Group 758"/>
          <p:cNvGrpSpPr/>
          <p:nvPr/>
        </p:nvGrpSpPr>
        <p:grpSpPr>
          <a:xfrm>
            <a:off x="972343" y="3091926"/>
            <a:ext cx="862014" cy="314326"/>
            <a:chOff x="0" y="0"/>
            <a:chExt cx="862013" cy="314325"/>
          </a:xfrm>
        </p:grpSpPr>
        <p:sp>
          <p:nvSpPr>
            <p:cNvPr id="95" name="Shape 756"/>
            <p:cNvSpPr/>
            <p:nvPr/>
          </p:nvSpPr>
          <p:spPr>
            <a:xfrm>
              <a:off x="0" y="0"/>
              <a:ext cx="862013" cy="314325"/>
            </a:xfrm>
            <a:prstGeom prst="rect">
              <a:avLst/>
            </a:prstGeom>
            <a:gradFill flip="none" rotWithShape="1">
              <a:gsLst>
                <a:gs pos="0">
                  <a:srgbClr val="EFF1FF"/>
                </a:gs>
                <a:gs pos="65000">
                  <a:srgbClr val="D7DBFF"/>
                </a:gs>
                <a:gs pos="100000">
                  <a:srgbClr val="C7CCFF"/>
                </a:gs>
              </a:gsLst>
              <a:lin ang="16200000" scaled="0"/>
            </a:gradFill>
            <a:ln w="9525" cap="flat">
              <a:solidFill>
                <a:srgbClr val="7182F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96" name="Shape 757"/>
            <p:cNvSpPr/>
            <p:nvPr/>
          </p:nvSpPr>
          <p:spPr>
            <a:xfrm>
              <a:off x="0" y="64830"/>
              <a:ext cx="862013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 b="1" i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 smtClean="0"/>
                <a:t>收入趋势</a:t>
              </a:r>
              <a:endParaRPr dirty="0"/>
            </a:p>
          </p:txBody>
        </p:sp>
      </p:grpSp>
      <p:sp>
        <p:nvSpPr>
          <p:cNvPr id="97" name="Shape 759"/>
          <p:cNvSpPr/>
          <p:nvPr/>
        </p:nvSpPr>
        <p:spPr>
          <a:xfrm>
            <a:off x="1402556" y="3406250"/>
            <a:ext cx="55563" cy="292102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hape 767"/>
          <p:cNvSpPr/>
          <p:nvPr/>
        </p:nvSpPr>
        <p:spPr>
          <a:xfrm>
            <a:off x="1435588" y="3420538"/>
            <a:ext cx="40010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衰退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9660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(8/8)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2" y="1226829"/>
            <a:ext cx="7920880" cy="220217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0677"/>
            <a:ext cx="4346358" cy="1762125"/>
          </a:xfrm>
          <a:prstGeom prst="rect">
            <a:avLst/>
          </a:prstGeom>
        </p:spPr>
      </p:pic>
      <p:sp>
        <p:nvSpPr>
          <p:cNvPr id="89" name="Shape 816"/>
          <p:cNvSpPr/>
          <p:nvPr/>
        </p:nvSpPr>
        <p:spPr>
          <a:xfrm>
            <a:off x="3339969" y="905152"/>
            <a:ext cx="205921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第一步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选择客户分类</a:t>
            </a:r>
            <a:endParaRPr dirty="0"/>
          </a:p>
        </p:txBody>
      </p:sp>
      <p:sp>
        <p:nvSpPr>
          <p:cNvPr id="90" name="Shape 816"/>
          <p:cNvSpPr/>
          <p:nvPr/>
        </p:nvSpPr>
        <p:spPr>
          <a:xfrm>
            <a:off x="1625255" y="3412123"/>
            <a:ext cx="214064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第二步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选择客户分层</a:t>
            </a:r>
            <a:endParaRPr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747" y="3722258"/>
            <a:ext cx="4198886" cy="2490236"/>
          </a:xfrm>
          <a:prstGeom prst="rect">
            <a:avLst/>
          </a:prstGeom>
        </p:spPr>
      </p:pic>
      <p:sp>
        <p:nvSpPr>
          <p:cNvPr id="92" name="Shape 816"/>
          <p:cNvSpPr/>
          <p:nvPr/>
        </p:nvSpPr>
        <p:spPr>
          <a:xfrm>
            <a:off x="5125603" y="3406352"/>
            <a:ext cx="205921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第三步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营销规划生成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620688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分析师点选特定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客群，制定相应营销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规划，后期为营销策划人员与客户经理使用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63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场景二：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对资产负债系统的支持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(1/3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7" name="矩形 104"/>
          <p:cNvSpPr/>
          <p:nvPr/>
        </p:nvSpPr>
        <p:spPr>
          <a:xfrm>
            <a:off x="304652" y="750696"/>
            <a:ext cx="7782108" cy="648072"/>
          </a:xfrm>
          <a:prstGeom prst="rect">
            <a:avLst/>
          </a:prstGeom>
          <a:ln w="9525"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提供客户价值类属性分群标签及客户价值类计量结果，为定价部门差异化定价提供价值分群及价值计量的数据支持</a:t>
            </a:r>
            <a:r>
              <a:rPr lang="zh-CN" altLang="en-US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370113" y="1812183"/>
            <a:ext cx="261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客户价值</a:t>
            </a:r>
            <a:r>
              <a:rPr lang="en-US" altLang="zh-CN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忠诚度模型得分</a:t>
            </a:r>
            <a:endParaRPr 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矩形 1"/>
          <p:cNvSpPr/>
          <p:nvPr/>
        </p:nvSpPr>
        <p:spPr>
          <a:xfrm>
            <a:off x="3433328" y="2780928"/>
            <a:ext cx="2196429" cy="116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提供客户价值计量</a:t>
            </a:r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及其他细分结果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比如客户行业属性、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客户价值标签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</a:t>
            </a:r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度标签、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客户业务量余额信息等</a:t>
            </a:r>
            <a:endParaRPr lang="zh-CN" altLang="en-US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gray">
          <a:xfrm>
            <a:off x="6987484" y="2911978"/>
            <a:ext cx="1684399" cy="922624"/>
          </a:xfrm>
          <a:prstGeom prst="rect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46800" rIns="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资产负债部</a:t>
            </a:r>
            <a:endParaRPr lang="en-US" altLang="zh-CN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差异化定价</a:t>
            </a:r>
            <a:endParaRPr lang="en-US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389484" y="3241546"/>
            <a:ext cx="432048" cy="3576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943168" y="3349057"/>
            <a:ext cx="432048" cy="3576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25"/>
          <p:cNvGraphicFramePr>
            <a:graphicFrameLocks noGrp="1"/>
          </p:cNvGraphicFramePr>
          <p:nvPr>
            <p:extLst/>
          </p:nvPr>
        </p:nvGraphicFramePr>
        <p:xfrm>
          <a:off x="3433328" y="4211063"/>
          <a:ext cx="2290800" cy="20216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6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9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984">
                <a:tc>
                  <a:txBody>
                    <a:bodyPr/>
                    <a:lstStyle/>
                    <a:p>
                      <a:endParaRPr lang="en-US" sz="12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示例</a:t>
                      </a:r>
                      <a:endParaRPr lang="en-US" sz="12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客户</a:t>
                      </a:r>
                      <a:r>
                        <a:rPr lang="en-US" altLang="zh-CN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</a:t>
                      </a:r>
                      <a:endParaRPr lang="en-US" sz="12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价值：</a:t>
                      </a:r>
                      <a:r>
                        <a:rPr lang="en-US" altLang="zh-CN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90</a:t>
                      </a: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忠诚度：</a:t>
                      </a:r>
                      <a:r>
                        <a:rPr lang="en-US" altLang="zh-CN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</a:t>
                      </a: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所属行业：烟草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存款余额：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万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客户</a:t>
                      </a:r>
                      <a:r>
                        <a:rPr lang="en-US" altLang="zh-CN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</a:t>
                      </a:r>
                      <a:endParaRPr lang="en-US" sz="12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价值：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忠诚度：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所属行业：钢铁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存款余额：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万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9" name="AutoShape 11"/>
          <p:cNvSpPr>
            <a:spLocks noChangeArrowheads="1"/>
          </p:cNvSpPr>
          <p:nvPr/>
        </p:nvSpPr>
        <p:spPr bwMode="auto">
          <a:xfrm>
            <a:off x="498457" y="2110667"/>
            <a:ext cx="2443852" cy="306287"/>
          </a:xfrm>
          <a:prstGeom prst="homePlate">
            <a:avLst>
              <a:gd name="adj" fmla="val 22839"/>
            </a:avLst>
          </a:prstGeom>
          <a:solidFill>
            <a:srgbClr val="000000">
              <a:lumMod val="50000"/>
              <a:lumOff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细分模型象限划分</a:t>
            </a:r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498457" y="2418429"/>
            <a:ext cx="2373060" cy="4277980"/>
          </a:xfrm>
          <a:prstGeom prst="rect">
            <a:avLst/>
          </a:prstGeom>
          <a:solidFill>
            <a:srgbClr val="C0C0C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000">
              <a:solidFill>
                <a:srgbClr val="000000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638501" y="2749998"/>
            <a:ext cx="1954466" cy="234014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847798" y="4622995"/>
            <a:ext cx="153587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1057095" y="4155852"/>
            <a:ext cx="111727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1266392" y="3620920"/>
            <a:ext cx="69868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475689" y="3220089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1197140" y="3755021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</a:t>
            </a: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1615734" y="3620920"/>
            <a:ext cx="0" cy="5349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684986" y="3755021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1475689" y="4222165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475689" y="4690783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07754" y="5218346"/>
            <a:ext cx="181596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非活跃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休眠客户</a:t>
            </a:r>
          </a:p>
        </p:txBody>
      </p:sp>
    </p:spTree>
    <p:extLst>
      <p:ext uri="{BB962C8B-B14F-4D97-AF65-F5344CB8AC3E}">
        <p14:creationId xmlns:p14="http://schemas.microsoft.com/office/powerpoint/2010/main" xmlns="" val="3971953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客户细分应用场景二：对资产负债系统的支持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/3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85838" y="2081213"/>
            <a:ext cx="2428550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所有客群适用标准价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完全相同的价值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需求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完全相同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的定价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0263" y="2119313"/>
            <a:ext cx="4351337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对每个客户使用不同的方法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一个人就是一个客户群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)”</a:t>
            </a: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不同的价值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需求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完全个性化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的定价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9020000">
            <a:off x="2730500" y="4079875"/>
            <a:ext cx="1184275" cy="642938"/>
          </a:xfrm>
          <a:prstGeom prst="downArrow">
            <a:avLst>
              <a:gd name="adj1" fmla="val 50000"/>
              <a:gd name="adj2" fmla="val 50282"/>
            </a:avLst>
          </a:prstGeom>
          <a:solidFill>
            <a:srgbClr val="969696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2820000">
            <a:off x="5401469" y="4066382"/>
            <a:ext cx="1184275" cy="642937"/>
          </a:xfrm>
          <a:prstGeom prst="downArrow">
            <a:avLst>
              <a:gd name="adj1" fmla="val 50000"/>
              <a:gd name="adj2" fmla="val 50282"/>
            </a:avLst>
          </a:prstGeom>
          <a:solidFill>
            <a:srgbClr val="969696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162425" y="4189413"/>
            <a:ext cx="820738" cy="820737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986338" y="4806950"/>
            <a:ext cx="727075" cy="727075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253038" y="5221288"/>
            <a:ext cx="69850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422900" y="5151438"/>
            <a:ext cx="68263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127625" y="5075238"/>
            <a:ext cx="69850" cy="69850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259388" y="4899025"/>
            <a:ext cx="68262" cy="682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476875" y="4987925"/>
            <a:ext cx="68263" cy="682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183188" y="5360988"/>
            <a:ext cx="68262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381625" y="5386388"/>
            <a:ext cx="68263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3762375" y="4979988"/>
            <a:ext cx="635000" cy="6350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260600" y="5661025"/>
            <a:ext cx="3452813" cy="739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zh-CN" altLang="en-US" sz="1400" b="1" i="1" dirty="0">
                <a:latin typeface="Arial" panose="020B0604020202020204" pitchFamily="34" charset="0"/>
                <a:ea typeface="MS PGothic" panose="020B0600070205080204" pitchFamily="34" charset="-128"/>
              </a:rPr>
              <a:t>对一个客户群内的客户</a:t>
            </a:r>
            <a:r>
              <a:rPr lang="zh-CN" altLang="en-US" sz="1400" b="1" i="1" dirty="0" smtClean="0">
                <a:latin typeface="Arial" panose="020B0604020202020204" pitchFamily="34" charset="0"/>
                <a:ea typeface="MS PGothic" panose="020B0600070205080204" pitchFamily="34" charset="-128"/>
              </a:rPr>
              <a:t>使用特定定价</a:t>
            </a:r>
            <a:r>
              <a:rPr lang="en-US" altLang="zh-CN" sz="1400" b="1" i="1" dirty="0" smtClean="0">
                <a:latin typeface="Arial" panose="020B0604020202020204" pitchFamily="34" charset="0"/>
                <a:ea typeface="MS PGothic" panose="020B0600070205080204" pitchFamily="34" charset="-128"/>
              </a:rPr>
              <a:t>"</a:t>
            </a:r>
            <a:endParaRPr lang="en-US" altLang="zh-CN" sz="1400" b="1" i="1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同类的客户具有相似的价值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需求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同类客户给定特定的客户群标准价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585913" y="2879725"/>
            <a:ext cx="1528762" cy="1528763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27250" y="3336925"/>
            <a:ext cx="157163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312988" y="3749675"/>
            <a:ext cx="157162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1743075" y="3640138"/>
            <a:ext cx="242888" cy="242887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2633663" y="3571875"/>
            <a:ext cx="157162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2438400" y="3248025"/>
            <a:ext cx="157163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119313" y="3668713"/>
            <a:ext cx="68262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2178050" y="4014788"/>
            <a:ext cx="233363" cy="2333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2649538" y="3878263"/>
            <a:ext cx="242887" cy="242887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1817688" y="3128963"/>
            <a:ext cx="242887" cy="242887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2233613" y="2968625"/>
            <a:ext cx="242887" cy="2428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2698750" y="3251200"/>
            <a:ext cx="242888" cy="2428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2016125" y="3983038"/>
            <a:ext cx="68263" cy="682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397125" y="3543300"/>
            <a:ext cx="68263" cy="682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6489700" y="2998788"/>
            <a:ext cx="1198563" cy="1279525"/>
            <a:chOff x="4088" y="1803"/>
            <a:chExt cx="755" cy="806"/>
          </a:xfrm>
        </p:grpSpPr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4330" y="2035"/>
              <a:ext cx="99" cy="99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4447" y="2295"/>
              <a:ext cx="99" cy="99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088" y="2210"/>
              <a:ext cx="153" cy="15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4649" y="2183"/>
              <a:ext cx="99" cy="99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4526" y="1979"/>
              <a:ext cx="99" cy="99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4325" y="2244"/>
              <a:ext cx="43" cy="4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4362" y="2462"/>
              <a:ext cx="147" cy="147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4659" y="2376"/>
              <a:ext cx="153" cy="15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>
              <a:off x="4135" y="1904"/>
              <a:ext cx="153" cy="15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4397" y="1803"/>
              <a:ext cx="153" cy="15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4690" y="1973"/>
              <a:ext cx="153" cy="15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4260" y="2442"/>
              <a:ext cx="43" cy="4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4500" y="2165"/>
              <a:ext cx="43" cy="43"/>
            </a:xfrm>
            <a:prstGeom prst="ellipse">
              <a:avLst/>
            </a:prstGeom>
            <a:solidFill>
              <a:srgbClr val="DADADA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4294188" y="4292600"/>
            <a:ext cx="242887" cy="2428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4211638" y="4556125"/>
            <a:ext cx="242887" cy="2428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4573588" y="4259263"/>
            <a:ext cx="242887" cy="242887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4457700" y="4741863"/>
            <a:ext cx="242888" cy="242887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3856038" y="5130800"/>
            <a:ext cx="157162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4095750" y="5067300"/>
            <a:ext cx="157163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5" name="Oval 51"/>
          <p:cNvSpPr>
            <a:spLocks noChangeArrowheads="1"/>
          </p:cNvSpPr>
          <p:nvPr/>
        </p:nvSpPr>
        <p:spPr bwMode="auto">
          <a:xfrm>
            <a:off x="3925888" y="5367338"/>
            <a:ext cx="157162" cy="157162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4683125" y="4538663"/>
            <a:ext cx="242888" cy="231775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7" name="Oval 53"/>
          <p:cNvSpPr>
            <a:spLocks noChangeArrowheads="1"/>
          </p:cNvSpPr>
          <p:nvPr/>
        </p:nvSpPr>
        <p:spPr bwMode="auto">
          <a:xfrm>
            <a:off x="4164013" y="5289550"/>
            <a:ext cx="157162" cy="157163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1733550" y="3435350"/>
            <a:ext cx="52388" cy="523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>
            <a:off x="2584450" y="3092450"/>
            <a:ext cx="52388" cy="523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61" name="Oval 57"/>
          <p:cNvSpPr>
            <a:spLocks noChangeArrowheads="1"/>
          </p:cNvSpPr>
          <p:nvPr/>
        </p:nvSpPr>
        <p:spPr bwMode="auto">
          <a:xfrm>
            <a:off x="2901950" y="3778250"/>
            <a:ext cx="52388" cy="523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2495550" y="4197350"/>
            <a:ext cx="52388" cy="523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grpSp>
        <p:nvGrpSpPr>
          <p:cNvPr id="63" name="Group 59"/>
          <p:cNvGrpSpPr>
            <a:grpSpLocks/>
          </p:cNvGrpSpPr>
          <p:nvPr/>
        </p:nvGrpSpPr>
        <p:grpSpPr bwMode="auto">
          <a:xfrm>
            <a:off x="6496050" y="3130550"/>
            <a:ext cx="1220788" cy="1157288"/>
            <a:chOff x="4092" y="1886"/>
            <a:chExt cx="769" cy="729"/>
          </a:xfrm>
        </p:grpSpPr>
        <p:sp>
          <p:nvSpPr>
            <p:cNvPr id="64" name="Oval 60"/>
            <p:cNvSpPr>
              <a:spLocks noChangeArrowheads="1"/>
            </p:cNvSpPr>
            <p:nvPr/>
          </p:nvSpPr>
          <p:spPr bwMode="auto">
            <a:xfrm>
              <a:off x="4092" y="2102"/>
              <a:ext cx="33" cy="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4628" y="1886"/>
              <a:ext cx="33" cy="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4828" y="2318"/>
              <a:ext cx="33" cy="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4572" y="2582"/>
              <a:ext cx="33" cy="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AutoShape 21"/>
          <p:cNvSpPr>
            <a:spLocks noChangeArrowheads="1"/>
          </p:cNvSpPr>
          <p:nvPr/>
        </p:nvSpPr>
        <p:spPr bwMode="auto">
          <a:xfrm>
            <a:off x="274626" y="1982495"/>
            <a:ext cx="565150" cy="2397125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有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定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价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模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式</a:t>
            </a:r>
            <a:endParaRPr lang="en-US" sz="1400" dirty="0"/>
          </a:p>
        </p:txBody>
      </p:sp>
      <p:sp>
        <p:nvSpPr>
          <p:cNvPr id="70" name="矩形 9"/>
          <p:cNvSpPr/>
          <p:nvPr/>
        </p:nvSpPr>
        <p:spPr bwMode="auto">
          <a:xfrm>
            <a:off x="875745" y="4422765"/>
            <a:ext cx="2008935" cy="528358"/>
          </a:xfrm>
          <a:prstGeom prst="rect">
            <a:avLst/>
          </a:prstGeom>
          <a:solidFill>
            <a:schemeClr val="bg1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177800" lvl="1" indent="-177800" algn="just" defTabSz="266700" eaLnBrk="0" hangingPunct="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无需客户数据，依据国家政策</a:t>
            </a:r>
            <a:r>
              <a:rPr lang="en-US" altLang="zh-CN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+</a:t>
            </a:r>
            <a:r>
              <a:rPr lang="zh-CN" altLang="en-US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整体</a:t>
            </a:r>
            <a:r>
              <a:rPr lang="zh-CN" altLang="en-US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定价战略</a:t>
            </a:r>
            <a:endParaRPr lang="en-US" altLang="zh-CN" sz="1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1" name="矩形 9"/>
          <p:cNvSpPr/>
          <p:nvPr/>
        </p:nvSpPr>
        <p:spPr bwMode="auto">
          <a:xfrm>
            <a:off x="75793" y="4422765"/>
            <a:ext cx="947107" cy="528358"/>
          </a:xfrm>
          <a:prstGeom prst="rect">
            <a:avLst/>
          </a:prstGeom>
          <a:solidFill>
            <a:schemeClr val="accent2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0" lvl="1" algn="ctr" defTabSz="266700" eaLnBrk="0" hangingPunct="0">
              <a:spcBef>
                <a:spcPts val="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数据支持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4" name="矩形 9"/>
          <p:cNvSpPr/>
          <p:nvPr/>
        </p:nvSpPr>
        <p:spPr bwMode="auto">
          <a:xfrm>
            <a:off x="6726719" y="5760209"/>
            <a:ext cx="2008935" cy="528358"/>
          </a:xfrm>
          <a:prstGeom prst="rect">
            <a:avLst/>
          </a:prstGeom>
          <a:solidFill>
            <a:schemeClr val="bg1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177800" lvl="1" indent="-177800" algn="just" defTabSz="266700" eaLnBrk="0" hangingPunct="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客户价值细分、忠诚度细分、提质类细分、行业细分、是否有贷户细分、客户分层模型等</a:t>
            </a:r>
            <a:endParaRPr lang="en-US" altLang="zh-CN" sz="11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5" name="矩形 9"/>
          <p:cNvSpPr/>
          <p:nvPr/>
        </p:nvSpPr>
        <p:spPr bwMode="auto">
          <a:xfrm>
            <a:off x="5926768" y="5760209"/>
            <a:ext cx="947107" cy="528358"/>
          </a:xfrm>
          <a:prstGeom prst="rect">
            <a:avLst/>
          </a:prstGeom>
          <a:solidFill>
            <a:schemeClr val="accent2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0" lvl="1" algn="ctr" defTabSz="266700" eaLnBrk="0" hangingPunct="0">
              <a:spcBef>
                <a:spcPts val="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数据支持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6" name="Oval 58"/>
          <p:cNvSpPr>
            <a:spLocks noChangeArrowheads="1"/>
          </p:cNvSpPr>
          <p:nvPr/>
        </p:nvSpPr>
        <p:spPr bwMode="auto">
          <a:xfrm>
            <a:off x="8804830" y="4181691"/>
            <a:ext cx="52388" cy="52388"/>
          </a:xfrm>
          <a:prstGeom prst="ellipse">
            <a:avLst/>
          </a:prstGeom>
          <a:solidFill>
            <a:srgbClr val="DADADA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140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77" name="矩形 9"/>
          <p:cNvSpPr/>
          <p:nvPr/>
        </p:nvSpPr>
        <p:spPr bwMode="auto">
          <a:xfrm>
            <a:off x="7185025" y="4407106"/>
            <a:ext cx="1806575" cy="528358"/>
          </a:xfrm>
          <a:prstGeom prst="rect">
            <a:avLst/>
          </a:prstGeom>
          <a:solidFill>
            <a:schemeClr val="bg1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177800" lvl="1" indent="-177800" algn="just" defTabSz="266700" eaLnBrk="0" hangingPunct="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zh-CN" altLang="en-US" sz="11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客户条线、客户价值信息、行业信息、业务量信息、核心客户等级等</a:t>
            </a:r>
            <a:endParaRPr lang="en-US" altLang="zh-CN" sz="1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8" name="矩形 9"/>
          <p:cNvSpPr/>
          <p:nvPr/>
        </p:nvSpPr>
        <p:spPr bwMode="auto">
          <a:xfrm>
            <a:off x="6385073" y="4407106"/>
            <a:ext cx="947107" cy="528358"/>
          </a:xfrm>
          <a:prstGeom prst="rect">
            <a:avLst/>
          </a:prstGeom>
          <a:solidFill>
            <a:schemeClr val="accent2"/>
          </a:solidFill>
          <a:ln w="9525"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72000" rIns="72000" bIns="72000" rtlCol="0" anchor="ctr" anchorCtr="0">
            <a:noAutofit/>
          </a:bodyPr>
          <a:lstStyle/>
          <a:p>
            <a:pPr marL="0" lvl="1" algn="ctr" defTabSz="266700" eaLnBrk="0" hangingPunct="0">
              <a:spcBef>
                <a:spcPts val="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itchFamily="34" charset="0"/>
              </a:rPr>
              <a:t>数据支持</a:t>
            </a:r>
            <a:endParaRPr lang="en-US" altLang="zh-CN" sz="1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itchFamily="34" charset="0"/>
            </a:endParaRPr>
          </a:p>
        </p:txBody>
      </p:sp>
      <p:sp>
        <p:nvSpPr>
          <p:cNvPr id="79" name="矩形 104"/>
          <p:cNvSpPr/>
          <p:nvPr/>
        </p:nvSpPr>
        <p:spPr>
          <a:xfrm>
            <a:off x="304652" y="750696"/>
            <a:ext cx="7782108" cy="648072"/>
          </a:xfrm>
          <a:prstGeom prst="rect">
            <a:avLst/>
          </a:prstGeom>
          <a:ln w="9525"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从</a:t>
            </a: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标准价</a:t>
            </a:r>
            <a:r>
              <a:rPr lang="en-US" altLang="zh-CN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  <a:r>
              <a:rPr lang="zh-CN" altLang="en-US" sz="20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一客一</a:t>
            </a: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议的客户定价到基于客群的定价</a:t>
            </a:r>
          </a:p>
          <a:p>
            <a:endParaRPr lang="zh-CN" altLang="en-US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63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场景二：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对资产负债系统的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支持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/3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对公客户数据集市的客群标签，按照资产负债定价系统的要求，按月传至资产负债定价系统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31394" y="6206677"/>
            <a:ext cx="792088" cy="252000"/>
          </a:xfrm>
        </p:spPr>
        <p:txBody>
          <a:bodyPr/>
          <a:lstStyle/>
          <a:p>
            <a:fld id="{95CC1D26-A9BD-4BDE-BDD9-08EDBAE9686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4" name="Shape 817"/>
          <p:cNvSpPr/>
          <p:nvPr/>
        </p:nvSpPr>
        <p:spPr>
          <a:xfrm>
            <a:off x="1719444" y="2780928"/>
            <a:ext cx="22193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客</a:t>
            </a:r>
            <a:r>
              <a:rPr lang="zh-CN" altLang="en-US" dirty="0" smtClean="0"/>
              <a:t>群简单分类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63761" y="3229679"/>
          <a:ext cx="35682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51"/>
                <a:gridCol w="554256"/>
                <a:gridCol w="864096"/>
                <a:gridCol w="576064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CIF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号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行业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存款余额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万元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业务条线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核心客户等级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6617455588999999</a:t>
                      </a:r>
                      <a:endParaRPr lang="en-US" sz="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烟草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总行核心客户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6617455588999999</a:t>
                      </a:r>
                      <a:endParaRPr 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电信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非核心客户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Can 77"/>
          <p:cNvSpPr/>
          <p:nvPr/>
        </p:nvSpPr>
        <p:spPr>
          <a:xfrm>
            <a:off x="2249731" y="4338818"/>
            <a:ext cx="1158752" cy="4702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对公客户数据集市</a:t>
            </a:r>
            <a:endParaRPr kumimoji="1" lang="en-US" altLang="zh-CN" sz="800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24973" y="3585126"/>
            <a:ext cx="931360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按月传递</a:t>
            </a:r>
            <a:endParaRPr kumimoji="1" lang="en-US" altLang="zh-CN" sz="12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Can 82"/>
          <p:cNvSpPr/>
          <p:nvPr/>
        </p:nvSpPr>
        <p:spPr>
          <a:xfrm>
            <a:off x="6501751" y="3241475"/>
            <a:ext cx="1158752" cy="1242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资负定价系统数据库</a:t>
            </a:r>
            <a:endParaRPr kumimoji="1" lang="zh-CN" altLang="en-US" sz="1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5" name="Group 122"/>
          <p:cNvGrpSpPr>
            <a:grpSpLocks/>
          </p:cNvGrpSpPr>
          <p:nvPr/>
        </p:nvGrpSpPr>
        <p:grpSpPr bwMode="auto">
          <a:xfrm>
            <a:off x="7556536" y="2849109"/>
            <a:ext cx="1357314" cy="1035050"/>
            <a:chOff x="352" y="1261"/>
            <a:chExt cx="855" cy="652"/>
          </a:xfrm>
        </p:grpSpPr>
        <p:graphicFrame>
          <p:nvGraphicFramePr>
            <p:cNvPr id="86" name="Object 123"/>
            <p:cNvGraphicFramePr>
              <a:graphicFrameLocks noChangeAspect="1"/>
            </p:cNvGraphicFramePr>
            <p:nvPr/>
          </p:nvGraphicFramePr>
          <p:xfrm>
            <a:off x="459" y="1538"/>
            <a:ext cx="580" cy="375"/>
          </p:xfrm>
          <a:graphic>
            <a:graphicData uri="http://schemas.openxmlformats.org/presentationml/2006/ole">
              <p:oleObj spid="_x0000_s16596" name="CorelDRAW" r:id="rId3" imgW="5676900" imgH="3971925" progId="">
                <p:embed/>
              </p:oleObj>
            </a:graphicData>
          </a:graphic>
        </p:graphicFrame>
        <p:sp>
          <p:nvSpPr>
            <p:cNvPr id="87" name="Text Box 124"/>
            <p:cNvSpPr txBox="1">
              <a:spLocks noChangeArrowheads="1"/>
            </p:cNvSpPr>
            <p:nvPr/>
          </p:nvSpPr>
          <p:spPr bwMode="auto">
            <a:xfrm>
              <a:off x="352" y="1261"/>
              <a:ext cx="85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 smtClean="0">
                  <a:ea typeface="宋体" panose="02010600030101010101" pitchFamily="2" charset="-122"/>
                </a:rPr>
                <a:t>资产负债部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91" name="Text Box 125"/>
          <p:cNvSpPr txBox="1">
            <a:spLocks noChangeArrowheads="1"/>
          </p:cNvSpPr>
          <p:nvPr/>
        </p:nvSpPr>
        <p:spPr bwMode="auto">
          <a:xfrm>
            <a:off x="7573999" y="3904797"/>
            <a:ext cx="1460500" cy="69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pPr algn="l"/>
            <a:r>
              <a:rPr lang="zh-CN" altLang="en-US" sz="1200" b="1" dirty="0" smtClean="0">
                <a:ea typeface="宋体" panose="02010600030101010101" pitchFamily="2" charset="-122"/>
              </a:rPr>
              <a:t>在定价系统利用客户分类信息进行利率价格计算</a:t>
            </a:r>
            <a:endParaRPr lang="zh-CN" altLang="en-US" sz="1200" b="1" dirty="0">
              <a:ea typeface="宋体" panose="02010600030101010101" pitchFamily="2" charset="-122"/>
            </a:endParaRPr>
          </a:p>
        </p:txBody>
      </p:sp>
      <p:sp>
        <p:nvSpPr>
          <p:cNvPr id="14" name="Shape 817"/>
          <p:cNvSpPr/>
          <p:nvPr/>
        </p:nvSpPr>
        <p:spPr>
          <a:xfrm>
            <a:off x="1648730" y="4864087"/>
            <a:ext cx="221932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客</a:t>
            </a:r>
            <a:r>
              <a:rPr lang="zh-CN" altLang="en-US" dirty="0" smtClean="0"/>
              <a:t>群标签表</a:t>
            </a:r>
            <a:endParaRPr dirty="0"/>
          </a:p>
        </p:txBody>
      </p:sp>
      <p:sp>
        <p:nvSpPr>
          <p:cNvPr id="125" name="Can 124"/>
          <p:cNvSpPr/>
          <p:nvPr/>
        </p:nvSpPr>
        <p:spPr>
          <a:xfrm>
            <a:off x="2627784" y="1367601"/>
            <a:ext cx="1158752" cy="1242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资负定价系统数据库</a:t>
            </a:r>
            <a:endParaRPr kumimoji="1" lang="zh-CN" altLang="en-US" sz="1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6" name="Group 122"/>
          <p:cNvGrpSpPr>
            <a:grpSpLocks/>
          </p:cNvGrpSpPr>
          <p:nvPr/>
        </p:nvGrpSpPr>
        <p:grpSpPr bwMode="auto">
          <a:xfrm>
            <a:off x="4115272" y="1145866"/>
            <a:ext cx="1357314" cy="920750"/>
            <a:chOff x="1300" y="2140"/>
            <a:chExt cx="855" cy="580"/>
          </a:xfrm>
        </p:grpSpPr>
        <p:graphicFrame>
          <p:nvGraphicFramePr>
            <p:cNvPr id="127" name="Object 123"/>
            <p:cNvGraphicFramePr>
              <a:graphicFrameLocks noChangeAspect="1"/>
            </p:cNvGraphicFramePr>
            <p:nvPr/>
          </p:nvGraphicFramePr>
          <p:xfrm>
            <a:off x="1438" y="2345"/>
            <a:ext cx="580" cy="375"/>
          </p:xfrm>
          <a:graphic>
            <a:graphicData uri="http://schemas.openxmlformats.org/presentationml/2006/ole">
              <p:oleObj spid="_x0000_s16597" name="CorelDRAW" r:id="rId4" imgW="5676900" imgH="3971925" progId="">
                <p:embed/>
              </p:oleObj>
            </a:graphicData>
          </a:graphic>
        </p:graphicFrame>
        <p:sp>
          <p:nvSpPr>
            <p:cNvPr id="128" name="Text Box 124"/>
            <p:cNvSpPr txBox="1">
              <a:spLocks noChangeArrowheads="1"/>
            </p:cNvSpPr>
            <p:nvPr/>
          </p:nvSpPr>
          <p:spPr bwMode="auto">
            <a:xfrm>
              <a:off x="1300" y="2140"/>
              <a:ext cx="85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 smtClean="0">
                  <a:ea typeface="宋体" panose="02010600030101010101" pitchFamily="2" charset="-122"/>
                </a:rPr>
                <a:t>资产负债部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29" name="Text Box 125"/>
          <p:cNvSpPr txBox="1">
            <a:spLocks noChangeArrowheads="1"/>
          </p:cNvSpPr>
          <p:nvPr/>
        </p:nvSpPr>
        <p:spPr bwMode="auto">
          <a:xfrm>
            <a:off x="4064473" y="2081524"/>
            <a:ext cx="1460500" cy="69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r>
              <a:rPr lang="zh-CN" altLang="en-US" sz="1200" b="1" dirty="0">
                <a:ea typeface="宋体" panose="02010600030101010101" pitchFamily="2" charset="-122"/>
              </a:rPr>
              <a:t>利用资产负债部的利率模型进行利率价格计算</a:t>
            </a:r>
          </a:p>
        </p:txBody>
      </p:sp>
      <p:sp>
        <p:nvSpPr>
          <p:cNvPr id="130" name="AutoShape 21"/>
          <p:cNvSpPr>
            <a:spLocks noChangeArrowheads="1"/>
          </p:cNvSpPr>
          <p:nvPr/>
        </p:nvSpPr>
        <p:spPr bwMode="auto">
          <a:xfrm>
            <a:off x="659643" y="1421579"/>
            <a:ext cx="565150" cy="1188774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前</a:t>
            </a:r>
            <a:endParaRPr lang="en-US" altLang="zh-CN" sz="1400" dirty="0" smtClean="0"/>
          </a:p>
        </p:txBody>
      </p:sp>
      <p:sp>
        <p:nvSpPr>
          <p:cNvPr id="131" name="AutoShape 21"/>
          <p:cNvSpPr>
            <a:spLocks noChangeArrowheads="1"/>
          </p:cNvSpPr>
          <p:nvPr/>
        </p:nvSpPr>
        <p:spPr bwMode="auto">
          <a:xfrm>
            <a:off x="626902" y="3085722"/>
            <a:ext cx="565150" cy="1188774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细分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模型上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线前</a:t>
            </a:r>
            <a:endParaRPr lang="en-US" altLang="zh-CN" sz="1400" dirty="0" smtClean="0"/>
          </a:p>
        </p:txBody>
      </p:sp>
      <p:sp>
        <p:nvSpPr>
          <p:cNvPr id="132" name="AutoShape 21"/>
          <p:cNvSpPr>
            <a:spLocks noChangeArrowheads="1"/>
          </p:cNvSpPr>
          <p:nvPr/>
        </p:nvSpPr>
        <p:spPr bwMode="auto">
          <a:xfrm>
            <a:off x="623246" y="5110448"/>
            <a:ext cx="565150" cy="1188774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dirty="0" smtClean="0"/>
              <a:t>细分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模型上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线前</a:t>
            </a:r>
            <a:endParaRPr lang="en-US" altLang="zh-CN" sz="1400" dirty="0" smtClean="0"/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/>
          </p:nvPr>
        </p:nvGraphicFramePr>
        <p:xfrm>
          <a:off x="1403648" y="5177722"/>
          <a:ext cx="3888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4"/>
                <a:gridCol w="384449"/>
                <a:gridCol w="421857"/>
                <a:gridCol w="449523"/>
                <a:gridCol w="449523"/>
                <a:gridCol w="449523"/>
                <a:gridCol w="826821"/>
                <a:gridCol w="514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CIF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号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行业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忠诚度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客户价值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收入趋势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业务条线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核心客户等级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是否自贸区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6617455588999999</a:t>
                      </a:r>
                      <a:endParaRPr lang="en-US" sz="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烟草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成长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总行核心客户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否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6617455588999999</a:t>
                      </a:r>
                      <a:endParaRPr lang="en-US" sz="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电信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衰退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公司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非核心客户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" name="Can 134"/>
          <p:cNvSpPr/>
          <p:nvPr/>
        </p:nvSpPr>
        <p:spPr>
          <a:xfrm>
            <a:off x="2289618" y="6487095"/>
            <a:ext cx="1158752" cy="4702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对公客户数据集市</a:t>
            </a:r>
            <a:endParaRPr kumimoji="1" lang="en-US" altLang="zh-CN" sz="800" b="1" dirty="0" smtClean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6" name="Right Arrow 135"/>
          <p:cNvSpPr/>
          <p:nvPr/>
        </p:nvSpPr>
        <p:spPr>
          <a:xfrm>
            <a:off x="5524973" y="5533169"/>
            <a:ext cx="971247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按月传递</a:t>
            </a:r>
            <a:endParaRPr kumimoji="1" lang="en-US" altLang="zh-CN" sz="12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7" name="Can 136"/>
          <p:cNvSpPr/>
          <p:nvPr/>
        </p:nvSpPr>
        <p:spPr>
          <a:xfrm>
            <a:off x="6541638" y="5189518"/>
            <a:ext cx="1158752" cy="124275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资负定价系统数据库</a:t>
            </a:r>
            <a:endParaRPr kumimoji="1" lang="zh-CN" altLang="en-US" sz="1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8" name="Group 122"/>
          <p:cNvGrpSpPr>
            <a:grpSpLocks/>
          </p:cNvGrpSpPr>
          <p:nvPr/>
        </p:nvGrpSpPr>
        <p:grpSpPr bwMode="auto">
          <a:xfrm>
            <a:off x="7596423" y="4797152"/>
            <a:ext cx="1357314" cy="1035050"/>
            <a:chOff x="352" y="1261"/>
            <a:chExt cx="855" cy="652"/>
          </a:xfrm>
        </p:grpSpPr>
        <p:graphicFrame>
          <p:nvGraphicFramePr>
            <p:cNvPr id="139" name="Object 123"/>
            <p:cNvGraphicFramePr>
              <a:graphicFrameLocks noChangeAspect="1"/>
            </p:cNvGraphicFramePr>
            <p:nvPr/>
          </p:nvGraphicFramePr>
          <p:xfrm>
            <a:off x="459" y="1538"/>
            <a:ext cx="580" cy="375"/>
          </p:xfrm>
          <a:graphic>
            <a:graphicData uri="http://schemas.openxmlformats.org/presentationml/2006/ole">
              <p:oleObj spid="_x0000_s16598" name="CorelDRAW" r:id="rId5" imgW="5676900" imgH="3971925" progId="">
                <p:embed/>
              </p:oleObj>
            </a:graphicData>
          </a:graphic>
        </p:graphicFrame>
        <p:sp>
          <p:nvSpPr>
            <p:cNvPr id="140" name="Text Box 124"/>
            <p:cNvSpPr txBox="1">
              <a:spLocks noChangeArrowheads="1"/>
            </p:cNvSpPr>
            <p:nvPr/>
          </p:nvSpPr>
          <p:spPr bwMode="auto">
            <a:xfrm>
              <a:off x="352" y="1261"/>
              <a:ext cx="85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 smtClean="0">
                  <a:ea typeface="宋体" panose="02010600030101010101" pitchFamily="2" charset="-122"/>
                </a:rPr>
                <a:t>资产负债部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41" name="Text Box 125"/>
          <p:cNvSpPr txBox="1">
            <a:spLocks noChangeArrowheads="1"/>
          </p:cNvSpPr>
          <p:nvPr/>
        </p:nvSpPr>
        <p:spPr bwMode="auto">
          <a:xfrm>
            <a:off x="7613886" y="5852840"/>
            <a:ext cx="1460500" cy="69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pPr algn="l"/>
            <a:r>
              <a:rPr lang="zh-CN" altLang="en-US" sz="1200" b="1" dirty="0" smtClean="0">
                <a:ea typeface="宋体" panose="02010600030101010101" pitchFamily="2" charset="-122"/>
              </a:rPr>
              <a:t>在定价系统利用客群标签，进行客户群定价</a:t>
            </a:r>
            <a:endParaRPr lang="zh-CN" altLang="en-US" sz="1200" b="1" dirty="0">
              <a:ea typeface="宋体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2780928"/>
            <a:ext cx="84463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46174" y="4869160"/>
            <a:ext cx="844630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778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客户细分的层次与应用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客户细分按照细分的数量与目的不同，分为以下各类层次</a:t>
            </a:r>
            <a:endParaRPr lang="en-US" altLang="zh-CN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9749" y="764253"/>
            <a:ext cx="9560321" cy="7445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635" y="2840050"/>
            <a:ext cx="1268412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b="1" dirty="0" smtClean="0"/>
              <a:t>粗犷分群</a:t>
            </a:r>
            <a:endParaRPr lang="en-US" altLang="zh-CN" sz="16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19472" y="2840051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/>
              <a:t>分群数量少</a:t>
            </a:r>
            <a:r>
              <a:rPr lang="zh-CN" altLang="en-US" sz="1200" b="0" dirty="0" smtClean="0"/>
              <a:t>，通常基于行业常识进行分群，作为企业部门划分的基础</a:t>
            </a:r>
            <a:endParaRPr lang="en-US" altLang="zh-CN" sz="1200" b="0" dirty="0"/>
          </a:p>
        </p:txBody>
      </p:sp>
      <p:grpSp>
        <p:nvGrpSpPr>
          <p:cNvPr id="9" name="Group 5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322635" y="1800238"/>
            <a:ext cx="2576512" cy="914400"/>
            <a:chOff x="877" y="720"/>
            <a:chExt cx="1623" cy="576"/>
          </a:xfrm>
          <a:solidFill>
            <a:schemeClr val="accent2"/>
          </a:solidFill>
        </p:grpSpPr>
        <p:sp>
          <p:nvSpPr>
            <p:cNvPr id="10" name="Freeform 6"/>
            <p:cNvSpPr>
              <a:spLocks/>
            </p:cNvSpPr>
            <p:nvPr>
              <p:custDataLst>
                <p:tags r:id="rId8"/>
              </p:custDataLst>
            </p:nvPr>
          </p:nvSpPr>
          <p:spPr bwMode="blackWhite">
            <a:xfrm>
              <a:off x="877" y="720"/>
              <a:ext cx="1623" cy="576"/>
            </a:xfrm>
            <a:custGeom>
              <a:avLst/>
              <a:gdLst>
                <a:gd name="T0" fmla="*/ 0 w 1623"/>
                <a:gd name="T1" fmla="*/ 0 h 576"/>
                <a:gd name="T2" fmla="*/ 1519 w 1623"/>
                <a:gd name="T3" fmla="*/ 0 h 576"/>
                <a:gd name="T4" fmla="*/ 1623 w 1623"/>
                <a:gd name="T5" fmla="*/ 288 h 576"/>
                <a:gd name="T6" fmla="*/ 1519 w 1623"/>
                <a:gd name="T7" fmla="*/ 576 h 576"/>
                <a:gd name="T8" fmla="*/ 0 w 1623"/>
                <a:gd name="T9" fmla="*/ 576 h 576"/>
                <a:gd name="T10" fmla="*/ 0 w 1623"/>
                <a:gd name="T11" fmla="*/ 288 h 576"/>
                <a:gd name="T12" fmla="*/ 0 w 1623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3" h="576">
                  <a:moveTo>
                    <a:pt x="0" y="0"/>
                  </a:moveTo>
                  <a:lnTo>
                    <a:pt x="1519" y="0"/>
                  </a:lnTo>
                  <a:lnTo>
                    <a:pt x="1623" y="288"/>
                  </a:lnTo>
                  <a:lnTo>
                    <a:pt x="1519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blackWhite">
            <a:xfrm>
              <a:off x="909" y="752"/>
              <a:ext cx="1487" cy="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/>
            <a:p>
              <a:pPr algn="ctr" defTabSz="895350">
                <a:buSzPct val="120000"/>
              </a:pPr>
              <a:r>
                <a:rPr lang="zh-CN" altLang="en-US" sz="1600" b="1" dirty="0" smtClean="0"/>
                <a:t>分群的方法</a:t>
              </a:r>
              <a:endParaRPr lang="en-US" altLang="zh-CN" sz="1600" b="1" dirty="0"/>
            </a:p>
          </p:txBody>
        </p:sp>
      </p:grpSp>
      <p:grpSp>
        <p:nvGrpSpPr>
          <p:cNvPr id="12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732460" y="1800238"/>
            <a:ext cx="2576512" cy="914400"/>
            <a:chOff x="2395" y="720"/>
            <a:chExt cx="1623" cy="576"/>
          </a:xfrm>
          <a:solidFill>
            <a:schemeClr val="accent2"/>
          </a:solidFill>
        </p:grpSpPr>
        <p:sp>
          <p:nvSpPr>
            <p:cNvPr id="13" name="Freeform 9"/>
            <p:cNvSpPr>
              <a:spLocks/>
            </p:cNvSpPr>
            <p:nvPr>
              <p:custDataLst>
                <p:tags r:id="rId6"/>
              </p:custDataLst>
            </p:nvPr>
          </p:nvSpPr>
          <p:spPr bwMode="blackWhite">
            <a:xfrm>
              <a:off x="2395" y="720"/>
              <a:ext cx="1623" cy="576"/>
            </a:xfrm>
            <a:custGeom>
              <a:avLst/>
              <a:gdLst>
                <a:gd name="T0" fmla="*/ 0 w 1623"/>
                <a:gd name="T1" fmla="*/ 0 h 576"/>
                <a:gd name="T2" fmla="*/ 1519 w 1623"/>
                <a:gd name="T3" fmla="*/ 0 h 576"/>
                <a:gd name="T4" fmla="*/ 1623 w 1623"/>
                <a:gd name="T5" fmla="*/ 288 h 576"/>
                <a:gd name="T6" fmla="*/ 1519 w 1623"/>
                <a:gd name="T7" fmla="*/ 576 h 576"/>
                <a:gd name="T8" fmla="*/ 0 w 1623"/>
                <a:gd name="T9" fmla="*/ 576 h 576"/>
                <a:gd name="T10" fmla="*/ 104 w 1623"/>
                <a:gd name="T11" fmla="*/ 288 h 576"/>
                <a:gd name="T12" fmla="*/ 0 w 1623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3" h="576">
                  <a:moveTo>
                    <a:pt x="0" y="0"/>
                  </a:moveTo>
                  <a:lnTo>
                    <a:pt x="1519" y="0"/>
                  </a:lnTo>
                  <a:lnTo>
                    <a:pt x="1623" y="288"/>
                  </a:lnTo>
                  <a:lnTo>
                    <a:pt x="1519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blackWhite">
            <a:xfrm>
              <a:off x="2531" y="752"/>
              <a:ext cx="1384" cy="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/>
            <a:p>
              <a:pPr algn="ctr" defTabSz="895350">
                <a:buSzPct val="120000"/>
              </a:pPr>
              <a:r>
                <a:rPr lang="zh-CN" altLang="en-US" sz="1600" b="1" dirty="0" smtClean="0"/>
                <a:t>典型应用</a:t>
              </a:r>
              <a:endParaRPr lang="en-US" altLang="zh-CN" sz="1600" b="1" dirty="0"/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000747" y="2840050"/>
            <a:ext cx="2366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/>
              <a:t>公司战略</a:t>
            </a:r>
            <a:endParaRPr lang="en-US" altLang="zh-CN" sz="1200" b="0" dirty="0" smtClean="0"/>
          </a:p>
          <a:p>
            <a:pPr defTabSz="787400">
              <a:buSzPct val="120000"/>
            </a:pPr>
            <a:r>
              <a:rPr lang="zh-CN" altLang="en-US" sz="1200" b="0" dirty="0"/>
              <a:t>品牌宣传</a:t>
            </a:r>
            <a:r>
              <a:rPr lang="en-US" altLang="zh-CN" sz="1200" b="0" dirty="0"/>
              <a:t>/</a:t>
            </a:r>
            <a:r>
              <a:rPr lang="zh-CN" altLang="en-US" sz="1200" b="0" dirty="0"/>
              <a:t>大众</a:t>
            </a:r>
            <a:r>
              <a:rPr lang="zh-CN" altLang="en-US" sz="1200" b="0" dirty="0" smtClean="0"/>
              <a:t>营销</a:t>
            </a:r>
            <a:endParaRPr lang="en-US" altLang="zh-CN" sz="1200" b="0" dirty="0" smtClean="0"/>
          </a:p>
        </p:txBody>
      </p:sp>
      <p:grpSp>
        <p:nvGrpSpPr>
          <p:cNvPr id="16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139110" y="1800238"/>
            <a:ext cx="2574925" cy="914400"/>
            <a:chOff x="3917" y="720"/>
            <a:chExt cx="1622" cy="576"/>
          </a:xfrm>
          <a:solidFill>
            <a:schemeClr val="accent2"/>
          </a:solidFill>
        </p:grpSpPr>
        <p:sp>
          <p:nvSpPr>
            <p:cNvPr id="17" name="Freeform 13"/>
            <p:cNvSpPr>
              <a:spLocks/>
            </p:cNvSpPr>
            <p:nvPr>
              <p:custDataLst>
                <p:tags r:id="rId4"/>
              </p:custDataLst>
            </p:nvPr>
          </p:nvSpPr>
          <p:spPr bwMode="blackWhite">
            <a:xfrm>
              <a:off x="3917" y="720"/>
              <a:ext cx="1622" cy="576"/>
            </a:xfrm>
            <a:custGeom>
              <a:avLst/>
              <a:gdLst>
                <a:gd name="T0" fmla="*/ 0 w 1622"/>
                <a:gd name="T1" fmla="*/ 0 h 576"/>
                <a:gd name="T2" fmla="*/ 1518 w 1622"/>
                <a:gd name="T3" fmla="*/ 0 h 576"/>
                <a:gd name="T4" fmla="*/ 1622 w 1622"/>
                <a:gd name="T5" fmla="*/ 288 h 576"/>
                <a:gd name="T6" fmla="*/ 1518 w 1622"/>
                <a:gd name="T7" fmla="*/ 576 h 576"/>
                <a:gd name="T8" fmla="*/ 0 w 1622"/>
                <a:gd name="T9" fmla="*/ 576 h 576"/>
                <a:gd name="T10" fmla="*/ 104 w 1622"/>
                <a:gd name="T11" fmla="*/ 288 h 576"/>
                <a:gd name="T12" fmla="*/ 0 w 1622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2" h="576">
                  <a:moveTo>
                    <a:pt x="0" y="0"/>
                  </a:moveTo>
                  <a:lnTo>
                    <a:pt x="1518" y="0"/>
                  </a:lnTo>
                  <a:lnTo>
                    <a:pt x="1622" y="288"/>
                  </a:lnTo>
                  <a:lnTo>
                    <a:pt x="1518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blackWhite">
            <a:xfrm>
              <a:off x="4053" y="752"/>
              <a:ext cx="1383" cy="4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0" rIns="45720" bIns="0" anchor="ctr"/>
            <a:lstStyle/>
            <a:p>
              <a:pPr algn="ctr" defTabSz="895350">
                <a:buSzPct val="120000"/>
              </a:pPr>
              <a:r>
                <a:rPr lang="zh-CN" altLang="en-US" sz="1600" b="1" dirty="0" smtClean="0"/>
                <a:t>示例</a:t>
              </a:r>
              <a:endParaRPr lang="en-US" altLang="zh-CN" sz="1600" b="1" dirty="0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397872" y="2840050"/>
            <a:ext cx="2365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/>
              <a:t>机构</a:t>
            </a:r>
            <a:r>
              <a:rPr lang="en-US" altLang="zh-CN" sz="1200" b="0" dirty="0" smtClean="0"/>
              <a:t>/</a:t>
            </a:r>
            <a:r>
              <a:rPr lang="zh-CN" altLang="en-US" sz="1200" b="0" dirty="0" smtClean="0"/>
              <a:t>对</a:t>
            </a:r>
            <a:r>
              <a:rPr lang="zh-CN" altLang="en-US" sz="1200" b="0" dirty="0"/>
              <a:t>公</a:t>
            </a:r>
            <a:r>
              <a:rPr lang="en-US" altLang="zh-CN" sz="1200" b="0" dirty="0"/>
              <a:t>/</a:t>
            </a:r>
            <a:r>
              <a:rPr lang="zh-CN" altLang="en-US" sz="1200" b="0" dirty="0" smtClean="0"/>
              <a:t>零售</a:t>
            </a:r>
            <a:endParaRPr lang="en-US" altLang="zh-CN" sz="1200" b="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/>
              <a:t>大客户</a:t>
            </a:r>
            <a:r>
              <a:rPr lang="en-US" altLang="zh-CN" sz="1200" b="0" dirty="0" smtClean="0"/>
              <a:t>/</a:t>
            </a:r>
            <a:r>
              <a:rPr lang="zh-CN" altLang="en-US" sz="1200" dirty="0" smtClean="0"/>
              <a:t>公司客户</a:t>
            </a:r>
            <a:r>
              <a:rPr lang="en-US" altLang="zh-CN" sz="1200" b="0" dirty="0" smtClean="0"/>
              <a:t>/</a:t>
            </a:r>
            <a:r>
              <a:rPr lang="zh-CN" altLang="en-US" sz="1200" b="0" dirty="0" smtClean="0"/>
              <a:t>小微客户</a:t>
            </a:r>
            <a:endParaRPr lang="en-US" altLang="zh-CN" sz="1200" b="0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8652" y="4027129"/>
            <a:ext cx="12684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dirty="0"/>
              <a:t>战略</a:t>
            </a:r>
            <a:r>
              <a:rPr lang="zh-CN" altLang="en-US" sz="1600" b="1" dirty="0" smtClean="0"/>
              <a:t>分群</a:t>
            </a:r>
            <a:endParaRPr lang="en-US" altLang="zh-CN" sz="1600" b="1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25489" y="402713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/>
              <a:t>分群数量通常在</a:t>
            </a:r>
            <a:r>
              <a:rPr lang="en-US" altLang="zh-CN" sz="1200" b="0" dirty="0" smtClean="0"/>
              <a:t>5-20</a:t>
            </a:r>
            <a:r>
              <a:rPr lang="zh-CN" altLang="en-US" sz="1200" b="0" dirty="0" smtClean="0"/>
              <a:t>个之间，通常利用价值、风险等多维度交叉分析产生；</a:t>
            </a:r>
            <a:endParaRPr lang="en-US" altLang="zh-CN" sz="1200" b="0" dirty="0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006764" y="4027129"/>
            <a:ext cx="23669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dirty="0"/>
              <a:t>客户策略、营销</a:t>
            </a:r>
            <a:r>
              <a:rPr lang="zh-CN" altLang="en-US" sz="1200" dirty="0" smtClean="0"/>
              <a:t>计划</a:t>
            </a:r>
            <a:endParaRPr lang="en-US" altLang="zh-CN" sz="1200" dirty="0"/>
          </a:p>
          <a:p>
            <a:pPr defTabSz="787400">
              <a:buSzPct val="120000"/>
            </a:pPr>
            <a:r>
              <a:rPr lang="zh-CN" altLang="en-US" sz="1200" dirty="0" smtClean="0"/>
              <a:t>客户</a:t>
            </a:r>
            <a:r>
              <a:rPr lang="zh-CN" altLang="en-US" sz="1200" dirty="0"/>
              <a:t>群预算制定</a:t>
            </a:r>
            <a:endParaRPr lang="en-US" altLang="zh-CN" sz="1200" dirty="0"/>
          </a:p>
          <a:p>
            <a:pPr defTabSz="787400">
              <a:buSzPct val="120000"/>
            </a:pPr>
            <a:r>
              <a:rPr lang="zh-CN" altLang="en-US" sz="1200" dirty="0" smtClean="0"/>
              <a:t>客户构成管理</a:t>
            </a:r>
            <a:endParaRPr lang="en-US" altLang="zh-CN" sz="1200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6403889" y="4027129"/>
            <a:ext cx="274011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/>
              <a:t>高价值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低价值</a:t>
            </a:r>
            <a:endParaRPr lang="en-US" altLang="zh-CN" sz="120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/>
              <a:t>高风险</a:t>
            </a:r>
            <a:r>
              <a:rPr lang="en-US" altLang="zh-CN" sz="1200" b="0" dirty="0" smtClean="0"/>
              <a:t>/</a:t>
            </a:r>
            <a:r>
              <a:rPr lang="zh-CN" altLang="en-US" sz="1200" b="0" dirty="0" smtClean="0"/>
              <a:t>低风险</a:t>
            </a:r>
            <a:endParaRPr lang="en-US" altLang="zh-CN" sz="1200" b="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 smtClean="0"/>
              <a:t>高忠诚度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低忠诚度</a:t>
            </a:r>
            <a:endParaRPr lang="en-US" altLang="zh-CN" sz="1200" b="0" dirty="0" smtClean="0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0686" y="5373216"/>
            <a:ext cx="12684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600" b="1" dirty="0" smtClean="0"/>
              <a:t>战术分群</a:t>
            </a:r>
            <a:endParaRPr lang="en-US" altLang="zh-CN" sz="1600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437523" y="5373217"/>
            <a:ext cx="22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en-US" altLang="zh-CN" sz="1200" b="0" dirty="0" smtClean="0"/>
              <a:t>100</a:t>
            </a:r>
            <a:r>
              <a:rPr lang="zh-CN" altLang="en-US" sz="1200" b="0" dirty="0" smtClean="0"/>
              <a:t>个以上，</a:t>
            </a:r>
            <a:r>
              <a:rPr lang="zh-CN" altLang="en-US" sz="1200" b="0" dirty="0"/>
              <a:t>基于客户标签</a:t>
            </a:r>
            <a:r>
              <a:rPr lang="zh-CN" altLang="en-US" sz="1200" b="0" dirty="0" smtClean="0"/>
              <a:t>库，通常针对特定的主题专门划分</a:t>
            </a:r>
            <a:endParaRPr lang="en-US" altLang="zh-CN" sz="1200" b="0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4018798" y="5373216"/>
            <a:ext cx="23669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7400">
              <a:buSzPct val="120000"/>
            </a:pPr>
            <a:r>
              <a:rPr lang="zh-CN" altLang="en-US" sz="1200" b="0" dirty="0" smtClean="0"/>
              <a:t>产品组合设计</a:t>
            </a:r>
            <a:endParaRPr lang="en-US" altLang="zh-CN" sz="1200" b="0" dirty="0" smtClean="0"/>
          </a:p>
          <a:p>
            <a:pPr defTabSz="787400">
              <a:buSzPct val="120000"/>
            </a:pPr>
            <a:r>
              <a:rPr lang="zh-CN" altLang="en-US" sz="1200" dirty="0" smtClean="0"/>
              <a:t>营销活动设计</a:t>
            </a:r>
            <a:endParaRPr lang="en-US" altLang="zh-CN" sz="1200" dirty="0" smtClean="0"/>
          </a:p>
          <a:p>
            <a:pPr defTabSz="787400">
              <a:buSzPct val="120000"/>
            </a:pPr>
            <a:r>
              <a:rPr lang="zh-CN" altLang="en-US" sz="1200" b="0" dirty="0"/>
              <a:t>客</a:t>
            </a:r>
            <a:r>
              <a:rPr lang="zh-CN" altLang="en-US" sz="1200" b="0" dirty="0" smtClean="0"/>
              <a:t>群专项分析</a:t>
            </a:r>
            <a:endParaRPr lang="en-US" altLang="zh-CN" sz="1200" b="0" dirty="0" smtClean="0"/>
          </a:p>
          <a:p>
            <a:pPr defTabSz="787400">
              <a:buSzPct val="120000"/>
            </a:pPr>
            <a:r>
              <a:rPr lang="zh-CN" altLang="en-US" sz="1200" dirty="0"/>
              <a:t>客户</a:t>
            </a:r>
            <a:r>
              <a:rPr lang="zh-CN" altLang="en-US" sz="1200" dirty="0" smtClean="0"/>
              <a:t>群定价管理</a:t>
            </a:r>
            <a:endParaRPr lang="en-US" altLang="zh-CN" sz="1200" b="0" dirty="0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6415923" y="5373216"/>
            <a:ext cx="23653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dirty="0"/>
              <a:t>地区</a:t>
            </a:r>
            <a:r>
              <a:rPr lang="en-US" altLang="zh-CN" sz="1200" dirty="0"/>
              <a:t>/</a:t>
            </a:r>
            <a:r>
              <a:rPr lang="zh-CN" altLang="en-US" sz="1200" dirty="0"/>
              <a:t>行业</a:t>
            </a:r>
            <a:r>
              <a:rPr lang="en-US" altLang="zh-CN" sz="1200" dirty="0"/>
              <a:t>/</a:t>
            </a:r>
            <a:r>
              <a:rPr lang="zh-CN" altLang="en-US" sz="1200" dirty="0" smtClean="0"/>
              <a:t>规模</a:t>
            </a:r>
            <a:endParaRPr lang="en-US" altLang="zh-CN" sz="1200" b="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/>
              <a:t>产品拥有</a:t>
            </a:r>
            <a:endParaRPr lang="en-US" altLang="zh-CN" sz="1200" b="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r>
              <a:rPr lang="zh-CN" altLang="en-US" sz="1200" b="0" dirty="0" smtClean="0"/>
              <a:t>行为特征</a:t>
            </a:r>
            <a:endParaRPr lang="en-US" altLang="zh-CN" sz="1200" b="0" dirty="0" smtClean="0"/>
          </a:p>
          <a:p>
            <a:pPr marL="285750" indent="-285750" defTabSz="787400">
              <a:buSzPct val="120000"/>
              <a:buFont typeface="Arial" pitchFamily="34" charset="0"/>
              <a:buChar char="•"/>
            </a:pPr>
            <a:endParaRPr lang="en-US" altLang="zh-CN" sz="1200" b="0" dirty="0"/>
          </a:p>
        </p:txBody>
      </p:sp>
      <p:sp>
        <p:nvSpPr>
          <p:cNvPr id="2" name="5-Point Star 1"/>
          <p:cNvSpPr/>
          <p:nvPr/>
        </p:nvSpPr>
        <p:spPr>
          <a:xfrm>
            <a:off x="971600" y="3789040"/>
            <a:ext cx="349447" cy="36004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703" y="5136286"/>
            <a:ext cx="349447" cy="36004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21047" y="6093296"/>
            <a:ext cx="181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项目重点</a:t>
            </a:r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>
            <a:off x="1057426" y="5997106"/>
            <a:ext cx="349447" cy="36004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245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客户细分应用场景三：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特定客户群的产品组合设计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(1/2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Rectangle 1031"/>
          <p:cNvSpPr>
            <a:spLocks noChangeArrowheads="1"/>
          </p:cNvSpPr>
          <p:nvPr/>
        </p:nvSpPr>
        <p:spPr bwMode="auto">
          <a:xfrm>
            <a:off x="1423497" y="1558629"/>
            <a:ext cx="2149245" cy="464726"/>
          </a:xfrm>
          <a:prstGeom prst="rect">
            <a:avLst/>
          </a:prstGeom>
          <a:solidFill>
            <a:schemeClr val="accent2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wrap="none" tIns="1800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已流失客户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3675993" y="1556792"/>
            <a:ext cx="2149245" cy="464726"/>
          </a:xfrm>
          <a:prstGeom prst="rect">
            <a:avLst/>
          </a:prstGeom>
          <a:solidFill>
            <a:schemeClr val="accent2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wrap="none" tIns="18000" anchor="ctr"/>
          <a:lstStyle/>
          <a:p>
            <a:pPr algn="ctr" eaLnBrk="0" hangingPunct="0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有贷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户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1423497" y="2070981"/>
            <a:ext cx="2149245" cy="159543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以历史交易特征和历史偏好为抓手，关注客户历史交易情况，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对存款余额大幅下降客户，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激活产品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套餐营销方案赢回客户</a:t>
            </a:r>
            <a:endParaRPr lang="zh-CN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035"/>
          <p:cNvSpPr>
            <a:spLocks noChangeArrowheads="1"/>
          </p:cNvSpPr>
          <p:nvPr/>
        </p:nvSpPr>
        <p:spPr bwMode="auto">
          <a:xfrm>
            <a:off x="3675993" y="2069144"/>
            <a:ext cx="2149245" cy="159543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1200" b="0" dirty="0">
                <a:latin typeface="微软雅黑" pitchFamily="34" charset="-122"/>
                <a:ea typeface="微软雅黑" pitchFamily="34" charset="-122"/>
              </a:rPr>
              <a:t>低风险、高价值、高增长潜力的客群。针对该部分客户群体，进行产品偏好分析，定义每一部分客户群体偏好的产品组合，据此进行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产品组合营销设计和交叉销售</a:t>
            </a:r>
            <a:r>
              <a:rPr lang="zh-CN" altLang="zh-CN" sz="1200" b="0" dirty="0">
                <a:latin typeface="微软雅黑" pitchFamily="34" charset="-122"/>
                <a:ea typeface="微软雅黑" pitchFamily="34" charset="-122"/>
              </a:rPr>
              <a:t>，提升客户价值。</a:t>
            </a:r>
          </a:p>
        </p:txBody>
      </p:sp>
      <p:sp>
        <p:nvSpPr>
          <p:cNvPr id="13" name="Rectangle 1032"/>
          <p:cNvSpPr>
            <a:spLocks noChangeArrowheads="1"/>
          </p:cNvSpPr>
          <p:nvPr/>
        </p:nvSpPr>
        <p:spPr bwMode="auto">
          <a:xfrm>
            <a:off x="5871879" y="1558629"/>
            <a:ext cx="2149245" cy="464726"/>
          </a:xfrm>
          <a:prstGeom prst="rect">
            <a:avLst/>
          </a:prstGeom>
          <a:solidFill>
            <a:schemeClr val="accent2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wrap="none" tIns="1800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特定产品持有客户</a:t>
            </a:r>
            <a:endParaRPr lang="zh-CN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035"/>
          <p:cNvSpPr>
            <a:spLocks noChangeArrowheads="1"/>
          </p:cNvSpPr>
          <p:nvPr/>
        </p:nvSpPr>
        <p:spPr bwMode="auto">
          <a:xfrm>
            <a:off x="5871879" y="2070981"/>
            <a:ext cx="2149245" cy="159543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识别持续产品数据较少的客户群体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交叉销售和升级销售机会</a:t>
            </a:r>
            <a:r>
              <a:rPr lang="zh-CN" altLang="zh-CN" sz="1200" b="0" dirty="0">
                <a:latin typeface="微软雅黑" pitchFamily="34" charset="-122"/>
                <a:ea typeface="微软雅黑" pitchFamily="34" charset="-122"/>
              </a:rPr>
              <a:t>；识别持有产品但产品使用活跃度不高的产品使用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激活机会</a:t>
            </a:r>
            <a:r>
              <a:rPr lang="zh-CN" altLang="zh-CN" sz="1200" b="0" dirty="0">
                <a:latin typeface="微软雅黑" pitchFamily="34" charset="-122"/>
                <a:ea typeface="微软雅黑" pitchFamily="34" charset="-122"/>
              </a:rPr>
              <a:t>；识别产品使用下降的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客户产品保持机会</a:t>
            </a:r>
            <a:r>
              <a:rPr lang="zh-CN" altLang="zh-CN" sz="1200" b="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034"/>
          <p:cNvSpPr>
            <a:spLocks noChangeArrowheads="1"/>
          </p:cNvSpPr>
          <p:nvPr/>
        </p:nvSpPr>
        <p:spPr bwMode="auto">
          <a:xfrm>
            <a:off x="1430757" y="3751664"/>
            <a:ext cx="2149245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客户细分：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深入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了解已流失的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存量存款客户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的特征</a:t>
            </a:r>
            <a:r>
              <a:rPr lang="en-US" altLang="zh-CN" sz="1200" b="0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给出适合的产品建议，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提高赢回的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成功率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赢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回响应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预测：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赢回响应预测模型建模，应用赢回响应预测评分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结果，最后产出高响应概率目标</a:t>
            </a:r>
            <a:r>
              <a:rPr lang="zh-CN" altLang="en-US" sz="1200" b="0" dirty="0">
                <a:latin typeface="微软雅黑" pitchFamily="34" charset="-122"/>
                <a:ea typeface="微软雅黑" pitchFamily="34" charset="-122"/>
              </a:rPr>
              <a:t>营销客户名单。</a:t>
            </a:r>
            <a:endParaRPr lang="zh-CN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1035"/>
          <p:cNvSpPr>
            <a:spLocks noChangeArrowheads="1"/>
          </p:cNvSpPr>
          <p:nvPr/>
        </p:nvSpPr>
        <p:spPr bwMode="auto">
          <a:xfrm>
            <a:off x="3683253" y="3749827"/>
            <a:ext cx="2149245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endParaRPr lang="zh-CN" altLang="zh-CN" sz="1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035"/>
          <p:cNvSpPr>
            <a:spLocks noChangeArrowheads="1"/>
          </p:cNvSpPr>
          <p:nvPr/>
        </p:nvSpPr>
        <p:spPr bwMode="auto">
          <a:xfrm>
            <a:off x="5879139" y="3751664"/>
            <a:ext cx="2149245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endParaRPr lang="zh-CN" altLang="zh-CN" sz="1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1423496" y="5831177"/>
            <a:ext cx="2149245" cy="56221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可以准确把握已流失的存量贷款客户的群体特征和赢回概率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赢回成功率</a:t>
            </a:r>
            <a:endParaRPr lang="zh-CN" altLang="zh-CN" sz="12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035"/>
          <p:cNvSpPr>
            <a:spLocks noChangeArrowheads="1"/>
          </p:cNvSpPr>
          <p:nvPr/>
        </p:nvSpPr>
        <p:spPr bwMode="auto">
          <a:xfrm>
            <a:off x="3675992" y="5829340"/>
            <a:ext cx="2149245" cy="56221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准确预测不同群体对产品组合持有的可能性</a:t>
            </a:r>
            <a:r>
              <a:rPr lang="zh-CN" altLang="en-US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，实现营销收益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最大化</a:t>
            </a:r>
            <a:endParaRPr lang="zh-CN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035"/>
          <p:cNvSpPr>
            <a:spLocks noChangeArrowheads="1"/>
          </p:cNvSpPr>
          <p:nvPr/>
        </p:nvSpPr>
        <p:spPr bwMode="auto">
          <a:xfrm>
            <a:off x="5871878" y="5831177"/>
            <a:ext cx="2149245" cy="562217"/>
          </a:xfrm>
          <a:prstGeom prst="rect">
            <a:avLst/>
          </a:prstGeom>
          <a:solidFill>
            <a:schemeClr val="bg1"/>
          </a:solidFill>
          <a:ln w="19050">
            <a:solidFill>
              <a:srgbClr val="C8C8C8"/>
            </a:solidFill>
            <a:miter lim="800000"/>
            <a:headEnd/>
            <a:tailEnd/>
          </a:ln>
        </p:spPr>
        <p:txBody>
          <a:bodyPr tIns="18000" anchor="ctr"/>
          <a:lstStyle/>
          <a:p>
            <a:pPr eaLnBrk="0" hangingPunct="0"/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为产品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组合设计研发</a:t>
            </a:r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提供科学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zh-CN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进行客户保持，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流失</a:t>
            </a:r>
            <a:endParaRPr lang="zh-CN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31"/>
          <p:cNvSpPr/>
          <p:nvPr/>
        </p:nvSpPr>
        <p:spPr>
          <a:xfrm>
            <a:off x="703089" y="2370615"/>
            <a:ext cx="598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构想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32"/>
          <p:cNvSpPr/>
          <p:nvPr/>
        </p:nvSpPr>
        <p:spPr>
          <a:xfrm>
            <a:off x="703089" y="446727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33"/>
          <p:cNvSpPr/>
          <p:nvPr/>
        </p:nvSpPr>
        <p:spPr>
          <a:xfrm>
            <a:off x="706295" y="5771774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422" y="4014812"/>
            <a:ext cx="1718128" cy="72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34"/>
          <p:cNvSpPr/>
          <p:nvPr/>
        </p:nvSpPr>
        <p:spPr>
          <a:xfrm>
            <a:off x="3683253" y="378236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细分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35"/>
          <p:cNvSpPr/>
          <p:nvPr/>
        </p:nvSpPr>
        <p:spPr>
          <a:xfrm>
            <a:off x="3683253" y="4749523"/>
            <a:ext cx="1795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产品组合偏好分析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422" y="5004771"/>
            <a:ext cx="1718128" cy="76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5345" y="4000677"/>
            <a:ext cx="1805778" cy="46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40"/>
          <p:cNvSpPr/>
          <p:nvPr/>
        </p:nvSpPr>
        <p:spPr>
          <a:xfrm>
            <a:off x="5896718" y="373781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细分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650"/>
          <a:stretch>
            <a:fillRect/>
          </a:stretch>
        </p:blipFill>
        <p:spPr bwMode="auto">
          <a:xfrm>
            <a:off x="6230998" y="4609982"/>
            <a:ext cx="1628873" cy="77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41"/>
          <p:cNvSpPr/>
          <p:nvPr/>
        </p:nvSpPr>
        <p:spPr>
          <a:xfrm>
            <a:off x="5896718" y="4460352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产品关联分析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3"/>
          <p:cNvSpPr/>
          <p:nvPr/>
        </p:nvSpPr>
        <p:spPr>
          <a:xfrm>
            <a:off x="5896718" y="534779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产品交叉销售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客户流失预警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例如可以按照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已流失客户、纯贷款客户、产品持有客户等几个客群，分业务构想、分析思路和业务价值三个层次展开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59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客户细分应用场景三：特定客户群的产品组合设计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(2/2)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在客户细分基础上，选定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特定的关键客群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，应用关联规则形成产品组，为产品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包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设计提供输入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大数据分析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0"/>
            <a:ext cx="85344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9231" y="3284984"/>
            <a:ext cx="8294688" cy="13779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国际领先银行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如富国银行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实践与相关研究表明，客户持有的产品越多，其价值贡献和忠诚度也越高。</a:t>
            </a:r>
          </a:p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基于客户需求合理地设计和开发产品包，可以比单一产品营销更有效地增加客户价值贡献，拓宽客户关系。</a:t>
            </a:r>
          </a:p>
          <a:p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关联规则可以辅助设计银行产品包捆绑方案。例如，根据一下发现的关联规则，可以考虑将帐户管理，支票以及电汇等产品捆绑销售，加速增进客户关系。</a:t>
            </a:r>
            <a:endParaRPr lang="en-US" altLang="zh-CN" sz="1400" dirty="0" smtClean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231" y="1492138"/>
            <a:ext cx="81375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9232" y="5457250"/>
            <a:ext cx="8316584" cy="1055383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A1DE"/>
            </a:solidFill>
            <a:miter lim="800000"/>
            <a:headEnd/>
            <a:tailEnd/>
          </a:ln>
        </p:spPr>
        <p:txBody>
          <a:bodyPr lIns="37710" tIns="16919" rIns="37710" bIns="16919" anchor="ctr"/>
          <a:lstStyle/>
          <a:p>
            <a:pPr algn="ctr" defTabSz="957998"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产品部门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57998">
              <a:defRPr/>
            </a:pPr>
            <a:r>
              <a:rPr lang="zh-CN" altLang="en-US" sz="1600" b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利用产品关联关系，设计差异化的产品组合套餐</a:t>
            </a:r>
            <a:endParaRPr 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15871" y="4494889"/>
            <a:ext cx="2580956" cy="412913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A1DE"/>
            </a:solidFill>
            <a:miter lim="800000"/>
            <a:headEnd/>
            <a:tailEnd/>
          </a:ln>
        </p:spPr>
        <p:txBody>
          <a:bodyPr lIns="37710" tIns="16919" rIns="37710" bIns="16919" anchor="ctr"/>
          <a:lstStyle/>
          <a:p>
            <a:pPr algn="ctr" defTabSz="957998"/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产品组合推荐</a:t>
            </a:r>
            <a:endParaRPr lang="en-US" sz="20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2690126" y="4930498"/>
            <a:ext cx="4032448" cy="50405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269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场景四： 特定客户群专题分析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(1/2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针对特定客户群的不同业务主题，可以利用多维分析的方式，形成更丰富的针对的专项报告，以支持客户群专项行动、客户群预算等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722703" y="2209802"/>
            <a:ext cx="4838700" cy="4800600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150883" y="2209802"/>
            <a:ext cx="18780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400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 flipH="1" flipV="1">
            <a:off x="4311095" y="4403727"/>
            <a:ext cx="2282825" cy="2232025"/>
          </a:xfrm>
          <a:prstGeom prst="ellipse">
            <a:avLst/>
          </a:prstGeom>
          <a:solidFill>
            <a:srgbClr val="0164C7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 flipH="1" flipV="1">
            <a:off x="5592208" y="4392615"/>
            <a:ext cx="2282825" cy="2230438"/>
          </a:xfrm>
          <a:prstGeom prst="ellipse">
            <a:avLst/>
          </a:prstGeom>
          <a:solidFill>
            <a:srgbClr val="0064C7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 flipH="1" flipV="1">
            <a:off x="5908120" y="3159127"/>
            <a:ext cx="2282825" cy="2230438"/>
          </a:xfrm>
          <a:prstGeom prst="ellipse">
            <a:avLst/>
          </a:prstGeom>
          <a:solidFill>
            <a:srgbClr val="0064C7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5782980" y="2317448"/>
            <a:ext cx="718145" cy="27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多维分析</a:t>
            </a:r>
            <a:endParaRPr lang="en-US" altLang="zh-CN" sz="1400" dirty="0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7319408" y="4016377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客户分析</a:t>
            </a:r>
            <a:endParaRPr lang="en-US" altLang="zh-CN" sz="1400" dirty="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4760358" y="5775327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产品分析</a:t>
            </a:r>
            <a:endParaRPr lang="en-US" altLang="zh-CN" sz="1400" dirty="0"/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6732033" y="5786440"/>
            <a:ext cx="717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/>
              <a:t>市场</a:t>
            </a:r>
            <a:r>
              <a:rPr lang="zh-CN" altLang="en-US" sz="1400" dirty="0" smtClean="0"/>
              <a:t>分析</a:t>
            </a:r>
            <a:endParaRPr lang="en-US" altLang="zh-CN" sz="1400" dirty="0"/>
          </a:p>
        </p:txBody>
      </p:sp>
      <p:sp>
        <p:nvSpPr>
          <p:cNvPr id="50" name="Oval 16"/>
          <p:cNvSpPr>
            <a:spLocks noChangeArrowheads="1"/>
          </p:cNvSpPr>
          <p:nvPr/>
        </p:nvSpPr>
        <p:spPr bwMode="auto">
          <a:xfrm flipH="1" flipV="1">
            <a:off x="3956530" y="3291731"/>
            <a:ext cx="2282825" cy="2230438"/>
          </a:xfrm>
          <a:prstGeom prst="ellipse">
            <a:avLst/>
          </a:prstGeom>
          <a:solidFill>
            <a:srgbClr val="0064C7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172369" y="4136255"/>
            <a:ext cx="718145" cy="27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营销分析</a:t>
            </a:r>
            <a:endParaRPr lang="en-US" altLang="zh-CN" sz="1400" dirty="0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 flipH="1" flipV="1">
            <a:off x="4969869" y="2573855"/>
            <a:ext cx="2282825" cy="2230438"/>
          </a:xfrm>
          <a:prstGeom prst="ellipse">
            <a:avLst/>
          </a:prstGeom>
          <a:solidFill>
            <a:srgbClr val="0064C7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5752211" y="2757112"/>
            <a:ext cx="718145" cy="27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 smtClean="0"/>
              <a:t>销售分析</a:t>
            </a:r>
            <a:endParaRPr lang="en-US" altLang="zh-CN" sz="1400" dirty="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957272" y="4528112"/>
            <a:ext cx="718145" cy="27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60150" anchor="ctr">
            <a:spAutoFit/>
          </a:bodyPr>
          <a:lstStyle>
            <a:lvl1pPr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019175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400" dirty="0"/>
              <a:t>客户</a:t>
            </a:r>
            <a:r>
              <a:rPr lang="zh-CN" altLang="en-US" sz="1400" dirty="0" smtClean="0"/>
              <a:t>细分</a:t>
            </a:r>
            <a:endParaRPr lang="en-US" altLang="zh-CN" sz="1400" dirty="0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 flipH="1" flipV="1">
            <a:off x="180323" y="2011637"/>
            <a:ext cx="5485744" cy="464819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53975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5102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场景四：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特定客户群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的专项分析 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(2/2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1073743"/>
            <a:ext cx="8388000" cy="62706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针对特定客群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的，例如烟草行业客户，可以进入相关分析专题进行进一步了解客群的价值特征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9" y="2276872"/>
            <a:ext cx="3787420" cy="192528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574064" y="1876861"/>
            <a:ext cx="1008112" cy="334155"/>
          </a:xfrm>
          <a:prstGeom prst="roundRect">
            <a:avLst/>
          </a:prstGeom>
          <a:solidFill>
            <a:schemeClr val="bg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报表分析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6136" y="1844157"/>
            <a:ext cx="1008112" cy="334155"/>
          </a:xfrm>
          <a:prstGeom prst="roundRect">
            <a:avLst/>
          </a:prstGeom>
          <a:solidFill>
            <a:schemeClr val="bg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灵活分析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619" y="2276872"/>
            <a:ext cx="3370211" cy="1925286"/>
          </a:xfrm>
          <a:prstGeom prst="rect">
            <a:avLst/>
          </a:prstGeom>
        </p:spPr>
      </p:pic>
      <p:sp>
        <p:nvSpPr>
          <p:cNvPr id="13" name="Rectangle 33"/>
          <p:cNvSpPr>
            <a:spLocks noChangeArrowheads="1"/>
          </p:cNvSpPr>
          <p:nvPr/>
        </p:nvSpPr>
        <p:spPr bwMode="gray">
          <a:xfrm>
            <a:off x="430295" y="4706451"/>
            <a:ext cx="2833688" cy="13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市场占有率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4" name="Picture 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544720" y="4852318"/>
            <a:ext cx="22098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1"/>
          <p:cNvSpPr txBox="1">
            <a:spLocks noChangeArrowheads="1"/>
          </p:cNvSpPr>
          <p:nvPr/>
        </p:nvSpPr>
        <p:spPr bwMode="gray">
          <a:xfrm>
            <a:off x="403308" y="4858851"/>
            <a:ext cx="1674812" cy="9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hlink"/>
                </a:solidFill>
              </a:rPr>
              <a:t>Current Quarter Status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900" dirty="0"/>
              <a:t>Market Size:       1000M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900" dirty="0" smtClean="0"/>
              <a:t>AAA </a:t>
            </a:r>
            <a:r>
              <a:rPr lang="en-US" altLang="zh-CN" sz="900" dirty="0"/>
              <a:t>Revenue:  550M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900" dirty="0"/>
              <a:t>Market Share:     55%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gray">
          <a:xfrm>
            <a:off x="3373299" y="4708096"/>
            <a:ext cx="2101850" cy="13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主要产品销量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gray">
          <a:xfrm>
            <a:off x="5532299" y="4708096"/>
            <a:ext cx="2101850" cy="13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主要产品利润率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3284399" y="4796996"/>
            <a:ext cx="22479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hlink"/>
                </a:solidFill>
              </a:rPr>
              <a:t>Current Month Status</a:t>
            </a:r>
          </a:p>
          <a:p>
            <a:pPr eaLnBrk="1" hangingPunct="1"/>
            <a:r>
              <a:rPr lang="en-US" altLang="zh-CN" sz="900" dirty="0"/>
              <a:t>Product A:                      600M  20%</a:t>
            </a:r>
          </a:p>
          <a:p>
            <a:pPr eaLnBrk="1" hangingPunct="1"/>
            <a:r>
              <a:rPr lang="en-US" altLang="zh-CN" sz="900" dirty="0"/>
              <a:t>Product B:                      560M  30%</a:t>
            </a:r>
          </a:p>
          <a:p>
            <a:pPr eaLnBrk="1" hangingPunct="1"/>
            <a:r>
              <a:rPr lang="en-US" altLang="zh-CN" sz="900" dirty="0"/>
              <a:t>Product C:                      500M  15%</a:t>
            </a:r>
          </a:p>
          <a:p>
            <a:pPr eaLnBrk="1" hangingPunct="1"/>
            <a:r>
              <a:rPr lang="en-US" altLang="zh-CN" sz="900" dirty="0"/>
              <a:t>Product D:                      300M  20%</a:t>
            </a:r>
          </a:p>
          <a:p>
            <a:pPr eaLnBrk="1" hangingPunct="1"/>
            <a:r>
              <a:rPr lang="en-US" altLang="zh-CN" sz="900" dirty="0"/>
              <a:t>Product E:                      200M  30%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gray">
          <a:xfrm>
            <a:off x="5417999" y="4796996"/>
            <a:ext cx="22479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chemeClr val="hlink"/>
                </a:solidFill>
              </a:rPr>
              <a:t>Current Month Status</a:t>
            </a:r>
          </a:p>
          <a:p>
            <a:pPr eaLnBrk="1" hangingPunct="1"/>
            <a:r>
              <a:rPr lang="en-US" altLang="zh-CN" sz="900"/>
              <a:t>Product A:                      600M  20%</a:t>
            </a:r>
          </a:p>
          <a:p>
            <a:pPr eaLnBrk="1" hangingPunct="1"/>
            <a:r>
              <a:rPr lang="en-US" altLang="zh-CN" sz="900"/>
              <a:t>Product B:                      560M  30%</a:t>
            </a:r>
          </a:p>
          <a:p>
            <a:pPr eaLnBrk="1" hangingPunct="1"/>
            <a:r>
              <a:rPr lang="en-US" altLang="zh-CN" sz="900"/>
              <a:t>Product C:                      500M  15%</a:t>
            </a:r>
          </a:p>
          <a:p>
            <a:pPr eaLnBrk="1" hangingPunct="1"/>
            <a:r>
              <a:rPr lang="en-US" altLang="zh-CN" sz="900"/>
              <a:t>Product D:                      300M  20%</a:t>
            </a:r>
          </a:p>
          <a:p>
            <a:pPr eaLnBrk="1" hangingPunct="1"/>
            <a:r>
              <a:rPr lang="en-US" altLang="zh-CN" sz="900"/>
              <a:t>Product E:                      200M  30%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gray">
          <a:xfrm>
            <a:off x="428636" y="5886893"/>
            <a:ext cx="3125788" cy="13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名单客户管理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gray">
          <a:xfrm>
            <a:off x="361961" y="5978968"/>
            <a:ext cx="350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hlink"/>
                </a:solidFill>
              </a:rPr>
              <a:t>Current Account Status     </a:t>
            </a:r>
            <a:r>
              <a:rPr lang="zh-CN" altLang="en-US" sz="1000" dirty="0" smtClean="0">
                <a:solidFill>
                  <a:schemeClr val="hlink"/>
                </a:solidFill>
              </a:rPr>
              <a:t>分行</a:t>
            </a:r>
            <a:r>
              <a:rPr lang="en-US" altLang="zh-CN" sz="1000" dirty="0" smtClean="0">
                <a:solidFill>
                  <a:schemeClr val="hlink"/>
                </a:solidFill>
              </a:rPr>
              <a:t>                   </a:t>
            </a:r>
            <a:r>
              <a:rPr lang="zh-CN" altLang="en-US" sz="1000" dirty="0" smtClean="0">
                <a:solidFill>
                  <a:schemeClr val="hlink"/>
                </a:solidFill>
              </a:rPr>
              <a:t>总行</a:t>
            </a:r>
            <a:endParaRPr lang="en-US" altLang="zh-CN" sz="10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900" dirty="0"/>
              <a:t>Account Coverage:                   90%                     75%</a:t>
            </a:r>
          </a:p>
          <a:p>
            <a:pPr eaLnBrk="1" hangingPunct="1"/>
            <a:r>
              <a:rPr lang="en-US" altLang="zh-CN" sz="900" dirty="0"/>
              <a:t>Active Account:                        270                      1085</a:t>
            </a:r>
          </a:p>
          <a:p>
            <a:pPr eaLnBrk="1" hangingPunct="1"/>
            <a:r>
              <a:rPr lang="en-US" altLang="zh-CN" sz="900" dirty="0"/>
              <a:t>Sales from New Account:        45M                      80M</a:t>
            </a:r>
          </a:p>
          <a:p>
            <a:pPr eaLnBrk="1" hangingPunct="1"/>
            <a:r>
              <a:rPr lang="en-US" altLang="zh-CN" sz="900" dirty="0"/>
              <a:t>Sales from New Account %:    22.5%                   15%</a:t>
            </a: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gray">
          <a:xfrm>
            <a:off x="4341192" y="5963093"/>
            <a:ext cx="28194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hlink"/>
                </a:solidFill>
              </a:rPr>
              <a:t>Current Pricing Status     </a:t>
            </a:r>
          </a:p>
          <a:p>
            <a:pPr eaLnBrk="1" hangingPunct="1"/>
            <a:r>
              <a:rPr lang="en-US" altLang="zh-CN" sz="900" dirty="0"/>
              <a:t>Price Var. % vs. </a:t>
            </a:r>
            <a:r>
              <a:rPr lang="zh-CN" altLang="en-US" sz="900" dirty="0"/>
              <a:t>条线</a:t>
            </a:r>
            <a:r>
              <a:rPr lang="en-US" altLang="zh-CN" sz="900" dirty="0" smtClean="0"/>
              <a:t>: </a:t>
            </a:r>
            <a:r>
              <a:rPr lang="en-US" altLang="zh-CN" sz="900" dirty="0"/>
              <a:t>	-10.7%</a:t>
            </a:r>
          </a:p>
          <a:p>
            <a:pPr eaLnBrk="1" hangingPunct="1"/>
            <a:r>
              <a:rPr lang="en-US" altLang="zh-CN" sz="900" dirty="0"/>
              <a:t>Price Var. % vs. </a:t>
            </a:r>
            <a:r>
              <a:rPr lang="zh-CN" altLang="en-US" sz="900" dirty="0" smtClean="0"/>
              <a:t>区域</a:t>
            </a:r>
            <a:r>
              <a:rPr lang="en-US" altLang="zh-CN" sz="900" dirty="0" smtClean="0"/>
              <a:t>:</a:t>
            </a:r>
            <a:r>
              <a:rPr lang="en-US" altLang="zh-CN" sz="900" dirty="0"/>
              <a:t>	 12.5%</a:t>
            </a:r>
          </a:p>
          <a:p>
            <a:pPr eaLnBrk="1" hangingPunct="1"/>
            <a:r>
              <a:rPr lang="en-US" altLang="zh-CN" sz="900" dirty="0"/>
              <a:t>Price Var. % vs. </a:t>
            </a:r>
            <a:r>
              <a:rPr lang="zh-CN" altLang="en-US" sz="900" dirty="0" smtClean="0"/>
              <a:t>标准价</a:t>
            </a:r>
            <a:r>
              <a:rPr lang="en-US" altLang="zh-CN" sz="900" dirty="0" smtClean="0"/>
              <a:t>: </a:t>
            </a:r>
            <a:r>
              <a:rPr lang="en-US" altLang="zh-CN" sz="900" dirty="0"/>
              <a:t>	  -5.6%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4425330" y="5886893"/>
            <a:ext cx="2741612" cy="136525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solidFill>
                  <a:schemeClr val="bg1"/>
                </a:solidFill>
              </a:rPr>
              <a:t>定价管理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5" name="AutoShape 45"/>
          <p:cNvSpPr>
            <a:spLocks noChangeArrowheads="1"/>
          </p:cNvSpPr>
          <p:nvPr/>
        </p:nvSpPr>
        <p:spPr bwMode="auto">
          <a:xfrm>
            <a:off x="5916924" y="6231210"/>
            <a:ext cx="1905000" cy="428625"/>
          </a:xfrm>
          <a:prstGeom prst="wedgeRoundRectCallout">
            <a:avLst>
              <a:gd name="adj1" fmla="val -18833"/>
              <a:gd name="adj2" fmla="val -101481"/>
              <a:gd name="adj3" fmla="val 16667"/>
            </a:avLst>
          </a:prstGeom>
          <a:solidFill>
            <a:schemeClr val="bg1"/>
          </a:solidFill>
          <a:ln w="158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fontAlgn="ctr" hangingPunct="1">
              <a:lnSpc>
                <a:spcPct val="90000"/>
              </a:lnSpc>
              <a:buClr>
                <a:schemeClr val="accent1"/>
              </a:buClr>
              <a:buSzPct val="70000"/>
              <a:buFont typeface="宋体" panose="02010600030101010101" pitchFamily="2" charset="-122"/>
              <a:buNone/>
            </a:pPr>
            <a:r>
              <a:rPr lang="zh-CN" altLang="en-US" sz="1400" b="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判断该客群的平均浮比</a:t>
            </a:r>
            <a:endParaRPr lang="en-US" altLang="zh-CN" sz="1400" b="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699792" y="4263548"/>
            <a:ext cx="3096344" cy="334155"/>
          </a:xfrm>
          <a:prstGeom prst="roundRect">
            <a:avLst/>
          </a:prstGeom>
          <a:solidFill>
            <a:schemeClr val="bg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多维分析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预定</a:t>
            </a:r>
            <a:r>
              <a:rPr lang="zh-CN" altLang="en-US" sz="1400" dirty="0" smtClean="0">
                <a:solidFill>
                  <a:schemeClr val="tx1"/>
                </a:solidFill>
              </a:rPr>
              <a:t>义维度与指标，分专题呈现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41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场景五：基于客户细分的绩效监控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根据需求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，可以针对特定客户群，制定相应的监控指标与目标，并定期监控目标达成情况，以指导业务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3" y="1666084"/>
            <a:ext cx="7239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085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water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31840" y="2348880"/>
            <a:ext cx="6012160" cy="4509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907174" y="126876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客户细分的应用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</a:t>
            </a:r>
            <a:endParaRPr lang="zh-CN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직사각형 3"/>
          <p:cNvSpPr>
            <a:spLocks noChangeArrowheads="1"/>
          </p:cNvSpPr>
          <p:nvPr/>
        </p:nvSpPr>
        <p:spPr bwMode="auto">
          <a:xfrm>
            <a:off x="438400" y="126876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7174" y="342900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的维度选择与数据初始化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438400" y="342900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6318" y="3861048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灵活的客户细分的实现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467544" y="3861048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6318" y="4329144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客户细分标签管理机制设计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직사각형 3"/>
          <p:cNvSpPr>
            <a:spLocks noChangeArrowheads="1"/>
          </p:cNvSpPr>
          <p:nvPr/>
        </p:nvSpPr>
        <p:spPr bwMode="auto">
          <a:xfrm>
            <a:off x="467544" y="4329144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07174" y="171527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客户细分的方法论</a:t>
            </a:r>
          </a:p>
        </p:txBody>
      </p:sp>
      <p:sp>
        <p:nvSpPr>
          <p:cNvPr id="17" name="직사각형 3"/>
          <p:cNvSpPr>
            <a:spLocks noChangeArrowheads="1"/>
          </p:cNvSpPr>
          <p:nvPr/>
        </p:nvSpPr>
        <p:spPr bwMode="auto">
          <a:xfrm>
            <a:off x="438400" y="171527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28028" y="475963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其他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相关部分的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澄清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직사각형 3"/>
          <p:cNvSpPr>
            <a:spLocks noChangeArrowheads="1"/>
          </p:cNvSpPr>
          <p:nvPr/>
        </p:nvSpPr>
        <p:spPr bwMode="auto">
          <a:xfrm>
            <a:off x="459254" y="475963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7174" y="2127990"/>
            <a:ext cx="6933762" cy="39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典型的客户细分专题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직사각형 3"/>
          <p:cNvSpPr>
            <a:spLocks noChangeArrowheads="1"/>
          </p:cNvSpPr>
          <p:nvPr/>
        </p:nvSpPr>
        <p:spPr bwMode="auto">
          <a:xfrm>
            <a:off x="438400" y="2127990"/>
            <a:ext cx="396000" cy="396000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936318" y="2998627"/>
            <a:ext cx="6840000" cy="36036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36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客户提质细分专题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gray">
          <a:xfrm>
            <a:off x="933143" y="2566578"/>
            <a:ext cx="6840000" cy="360363"/>
          </a:xfrm>
          <a:prstGeom prst="rect">
            <a:avLst/>
          </a:prstGeom>
          <a:solidFill>
            <a:schemeClr val="accent2"/>
          </a:solidFill>
          <a:ln w="3175" algn="ctr">
            <a:noFill/>
            <a:miter lim="800000"/>
            <a:headEnd/>
            <a:tailEnd/>
          </a:ln>
        </p:spPr>
        <p:txBody>
          <a:bodyPr wrap="none" lIns="36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客户价值</a:t>
            </a:r>
            <a:r>
              <a:rPr lang="en-US" altLang="zh-C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忠诚度细分</a:t>
            </a:r>
            <a:endParaRPr lang="en-US" altLang="zh-C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609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客户价值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忠诚度细分模型概览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501929"/>
            <a:ext cx="3614288" cy="2753736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539551" y="1642885"/>
            <a:ext cx="8148689" cy="572817"/>
            <a:chOff x="3932280" y="5855352"/>
            <a:chExt cx="5222048" cy="431801"/>
          </a:xfrm>
          <a:solidFill>
            <a:schemeClr val="accent2"/>
          </a:solidFill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932280" y="5855353"/>
              <a:ext cx="2316199" cy="431800"/>
            </a:xfrm>
            <a:prstGeom prst="homePlate">
              <a:avLst>
                <a:gd name="adj" fmla="val 16759"/>
              </a:avLst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建立全行统一的客户价值</a:t>
              </a:r>
              <a:r>
                <a:rPr lang="en-US" altLang="zh-CN" sz="14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-</a:t>
              </a:r>
              <a:r>
                <a:rPr lang="zh-CN" altLang="en-US" sz="14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忠诚度细分模型</a:t>
              </a:r>
              <a:endParaRPr lang="zh-CN" altLang="en-US" sz="1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6302026" y="5855353"/>
              <a:ext cx="1409168" cy="431800"/>
            </a:xfrm>
            <a:prstGeom prst="homePlate">
              <a:avLst>
                <a:gd name="adj" fmla="val 16759"/>
              </a:avLst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总、分行应用</a:t>
              </a:r>
              <a:endParaRPr lang="en-US" altLang="zh-CN" sz="1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7764741" y="5855352"/>
              <a:ext cx="1389587" cy="431800"/>
            </a:xfrm>
            <a:prstGeom prst="homePlate">
              <a:avLst>
                <a:gd name="adj" fmla="val 16759"/>
              </a:avLst>
            </a:prstGeom>
            <a:grp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反馈与优化</a:t>
              </a:r>
              <a:endParaRPr lang="en-US" altLang="zh-CN" sz="14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</p:grp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4394852" y="3409778"/>
            <a:ext cx="1768948" cy="74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分析报告输出</a:t>
            </a: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21" name="AutoShape 42"/>
          <p:cNvSpPr>
            <a:spLocks noChangeArrowheads="1"/>
          </p:cNvSpPr>
          <p:nvPr/>
        </p:nvSpPr>
        <p:spPr bwMode="auto">
          <a:xfrm>
            <a:off x="4409090" y="4399609"/>
            <a:ext cx="1768948" cy="74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分行直接应用客户细分</a:t>
            </a:r>
            <a:endParaRPr lang="en-US" altLang="zh-CN" sz="12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结果，制定分行特色</a:t>
            </a:r>
            <a:endParaRPr lang="en-US" altLang="zh-CN" sz="12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的细分客群营销策略</a:t>
            </a: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6660148" y="2717392"/>
            <a:ext cx="1768948" cy="74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总</a:t>
            </a:r>
            <a:r>
              <a:rPr lang="en-US" altLang="zh-CN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/</a:t>
            </a:r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分行</a:t>
            </a:r>
            <a:r>
              <a:rPr lang="zh-CN" altLang="en-US" sz="1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反馈</a:t>
            </a: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与评估</a:t>
            </a:r>
          </a:p>
        </p:txBody>
      </p:sp>
      <p:sp>
        <p:nvSpPr>
          <p:cNvPr id="23" name="AutoShape 43"/>
          <p:cNvSpPr>
            <a:spLocks noChangeArrowheads="1"/>
          </p:cNvSpPr>
          <p:nvPr/>
        </p:nvSpPr>
        <p:spPr bwMode="auto">
          <a:xfrm>
            <a:off x="6660148" y="4041074"/>
            <a:ext cx="1768948" cy="74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总行分析团队统一优化模型</a:t>
            </a: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24" name="AutoShape 43"/>
          <p:cNvSpPr>
            <a:spLocks noChangeArrowheads="1"/>
          </p:cNvSpPr>
          <p:nvPr/>
        </p:nvSpPr>
        <p:spPr bwMode="auto">
          <a:xfrm>
            <a:off x="4409090" y="2413336"/>
            <a:ext cx="1768948" cy="746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总行定期运行</a:t>
            </a:r>
            <a:endParaRPr lang="en-US" altLang="zh-CN" sz="12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更新模型结果</a:t>
            </a: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6"/>
            <a:ext cx="8298636" cy="573638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构建面向全行的客户价值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忠诚度细分</a:t>
            </a:r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模型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817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</p:spPr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第一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步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目标定义，制定客户策略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5405805" y="2008570"/>
            <a:ext cx="3191385" cy="4277979"/>
          </a:xfrm>
          <a:prstGeom prst="rect">
            <a:avLst/>
          </a:prstGeom>
          <a:solidFill>
            <a:srgbClr val="C0C0C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000">
              <a:solidFill>
                <a:srgbClr val="000000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442122" y="1700808"/>
            <a:ext cx="2443852" cy="306287"/>
          </a:xfrm>
          <a:prstGeom prst="homePlate">
            <a:avLst>
              <a:gd name="adj" fmla="val 22839"/>
            </a:avLst>
          </a:prstGeom>
          <a:solidFill>
            <a:srgbClr val="000000">
              <a:lumMod val="50000"/>
              <a:lumOff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细分模型象限划分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955226" y="1700808"/>
            <a:ext cx="2234555" cy="306287"/>
          </a:xfrm>
          <a:prstGeom prst="homePlate">
            <a:avLst>
              <a:gd name="adj" fmla="val 39641"/>
            </a:avLst>
          </a:prstGeom>
          <a:solidFill>
            <a:srgbClr val="000000">
              <a:lumMod val="50000"/>
              <a:lumOff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客户政策制定</a:t>
            </a: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442122" y="2008570"/>
            <a:ext cx="2373060" cy="4277980"/>
          </a:xfrm>
          <a:prstGeom prst="rect">
            <a:avLst/>
          </a:prstGeom>
          <a:solidFill>
            <a:srgbClr val="C0C0C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000">
              <a:solidFill>
                <a:srgbClr val="000000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955226" y="2007096"/>
            <a:ext cx="2094511" cy="4277979"/>
          </a:xfrm>
          <a:prstGeom prst="rect">
            <a:avLst/>
          </a:prstGeom>
          <a:solidFill>
            <a:srgbClr val="C0C0C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000">
              <a:solidFill>
                <a:srgbClr val="000000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82166" y="2340139"/>
            <a:ext cx="1954466" cy="234014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791463" y="4213136"/>
            <a:ext cx="153587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4" name="Line 49"/>
          <p:cNvSpPr>
            <a:spLocks noChangeShapeType="1"/>
          </p:cNvSpPr>
          <p:nvPr/>
        </p:nvSpPr>
        <p:spPr bwMode="auto">
          <a:xfrm>
            <a:off x="1000760" y="3745993"/>
            <a:ext cx="111727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1210057" y="3211061"/>
            <a:ext cx="69868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419354" y="2810230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1140805" y="3345162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</a:t>
            </a:r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>
            <a:off x="1559399" y="3211061"/>
            <a:ext cx="0" cy="5349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1628651" y="3345162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</a:t>
            </a: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1419354" y="3812306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</a:t>
            </a:r>
          </a:p>
        </p:txBody>
      </p:sp>
      <p:sp>
        <p:nvSpPr>
          <p:cNvPr id="21" name="Text Box 57"/>
          <p:cNvSpPr txBox="1">
            <a:spLocks noChangeArrowheads="1"/>
          </p:cNvSpPr>
          <p:nvPr/>
        </p:nvSpPr>
        <p:spPr bwMode="auto">
          <a:xfrm>
            <a:off x="1419354" y="4280924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</a:t>
            </a: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651419" y="4808487"/>
            <a:ext cx="181596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非活跃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休眠客户</a:t>
            </a:r>
          </a:p>
        </p:txBody>
      </p:sp>
      <p:sp>
        <p:nvSpPr>
          <p:cNvPr id="23" name="AutoShape 63"/>
          <p:cNvSpPr>
            <a:spLocks/>
          </p:cNvSpPr>
          <p:nvPr/>
        </p:nvSpPr>
        <p:spPr bwMode="auto">
          <a:xfrm>
            <a:off x="3024479" y="2175091"/>
            <a:ext cx="1954466" cy="635139"/>
          </a:xfrm>
          <a:prstGeom prst="borderCallout2">
            <a:avLst>
              <a:gd name="adj1" fmla="val 16782"/>
              <a:gd name="adj2" fmla="val -3778"/>
              <a:gd name="adj3" fmla="val 16782"/>
              <a:gd name="adj4" fmla="val -37009"/>
              <a:gd name="adj5" fmla="val 101398"/>
              <a:gd name="adj6" fmla="val -71574"/>
            </a:avLst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A-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高忠诚度、高价值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密切关注，重点维护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提供高附加值产品和服务</a:t>
            </a:r>
          </a:p>
        </p:txBody>
      </p:sp>
      <p:sp>
        <p:nvSpPr>
          <p:cNvPr id="24" name="AutoShape 64"/>
          <p:cNvSpPr>
            <a:spLocks/>
          </p:cNvSpPr>
          <p:nvPr/>
        </p:nvSpPr>
        <p:spPr bwMode="auto">
          <a:xfrm>
            <a:off x="3024479" y="2918850"/>
            <a:ext cx="1954466" cy="756000"/>
          </a:xfrm>
          <a:prstGeom prst="borderCallout2">
            <a:avLst>
              <a:gd name="adj1" fmla="val 16782"/>
              <a:gd name="adj2" fmla="val -3778"/>
              <a:gd name="adj3" fmla="val 16782"/>
              <a:gd name="adj4" fmla="val -43699"/>
              <a:gd name="adj5" fmla="val 82750"/>
              <a:gd name="adj6" fmla="val -85278"/>
            </a:avLst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B-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低忠诚度、高价值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高度关注，积极营销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满足客户潜在需求，降低客户转移成本，使其转入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象限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25" name="AutoShape 65"/>
          <p:cNvSpPr>
            <a:spLocks/>
          </p:cNvSpPr>
          <p:nvPr/>
        </p:nvSpPr>
        <p:spPr bwMode="auto">
          <a:xfrm>
            <a:off x="3024479" y="3762031"/>
            <a:ext cx="1954466" cy="756000"/>
          </a:xfrm>
          <a:prstGeom prst="borderCallout2">
            <a:avLst>
              <a:gd name="adj1" fmla="val 16782"/>
              <a:gd name="adj2" fmla="val -3778"/>
              <a:gd name="adj3" fmla="val 16782"/>
              <a:gd name="adj4" fmla="val -31102"/>
              <a:gd name="adj5" fmla="val -21681"/>
              <a:gd name="adj6" fmla="val -59449"/>
            </a:avLst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C-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高忠诚度、低价值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适时关注，基本维护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挖据客户潜在需求，并提供适时关怀</a:t>
            </a:r>
          </a:p>
        </p:txBody>
      </p:sp>
      <p:sp>
        <p:nvSpPr>
          <p:cNvPr id="26" name="AutoShape 66"/>
          <p:cNvSpPr>
            <a:spLocks/>
          </p:cNvSpPr>
          <p:nvPr/>
        </p:nvSpPr>
        <p:spPr bwMode="auto">
          <a:xfrm>
            <a:off x="3024479" y="4611191"/>
            <a:ext cx="1954466" cy="732400"/>
          </a:xfrm>
          <a:prstGeom prst="borderCallout2">
            <a:avLst>
              <a:gd name="adj1" fmla="val 16782"/>
              <a:gd name="adj2" fmla="val -3778"/>
              <a:gd name="adj3" fmla="val 16782"/>
              <a:gd name="adj4" fmla="val -32361"/>
              <a:gd name="adj5" fmla="val -79486"/>
              <a:gd name="adj6" fmla="val -62046"/>
            </a:avLst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D-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低忠诚度、低价值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适时关注，无须维护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提供基本服务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67"/>
          <p:cNvSpPr>
            <a:spLocks/>
          </p:cNvSpPr>
          <p:nvPr/>
        </p:nvSpPr>
        <p:spPr bwMode="auto">
          <a:xfrm>
            <a:off x="3024479" y="5420049"/>
            <a:ext cx="1954466" cy="797239"/>
          </a:xfrm>
          <a:prstGeom prst="borderCallout2">
            <a:avLst>
              <a:gd name="adj1" fmla="val 16782"/>
              <a:gd name="adj2" fmla="val -3778"/>
              <a:gd name="adj3" fmla="val 16782"/>
              <a:gd name="adj4" fmla="val -31338"/>
              <a:gd name="adj5" fmla="val -124417"/>
              <a:gd name="adj6" fmla="val -58706"/>
            </a:avLst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E-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非活跃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/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休眠客户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无关注，无维护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建议退出，并作为潜在客户挖据其可能的需求</a:t>
            </a: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5410145" y="1714256"/>
            <a:ext cx="3266311" cy="292840"/>
          </a:xfrm>
          <a:prstGeom prst="homePlate">
            <a:avLst>
              <a:gd name="adj" fmla="val 39641"/>
            </a:avLst>
          </a:prstGeom>
          <a:solidFill>
            <a:srgbClr val="000000">
              <a:lumMod val="50000"/>
              <a:lumOff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具体客户管理措施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482153" y="3685882"/>
            <a:ext cx="3043029" cy="755650"/>
          </a:xfrm>
          <a:prstGeom prst="rect">
            <a:avLst/>
          </a:prstGeom>
          <a:solidFill>
            <a:schemeClr val="bg1"/>
          </a:solidFill>
          <a:ln w="889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200" dirty="0">
                <a:latin typeface="+mn-ea"/>
                <a:cs typeface="Arial Unicode MS" panose="020B0604020202020204" pitchFamily="34" charset="-122"/>
              </a:rPr>
              <a:t>客户定价与优惠策略</a:t>
            </a: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</a:pP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</a:pP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555024" y="3973220"/>
            <a:ext cx="2910384" cy="393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双高客群享有一定的产品优惠</a:t>
            </a:r>
            <a:endParaRPr 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482153" y="2578746"/>
            <a:ext cx="3043029" cy="863812"/>
          </a:xfrm>
          <a:prstGeom prst="rect">
            <a:avLst/>
          </a:prstGeom>
          <a:solidFill>
            <a:schemeClr val="bg1"/>
          </a:solidFill>
          <a:ln w="889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客户升降级管理</a:t>
            </a: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</a:pP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</a:pP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5555024" y="2866083"/>
            <a:ext cx="2910384" cy="5001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双高</a:t>
            </a:r>
            <a:r>
              <a:rPr lang="zh-CN" altLang="en-US" sz="1200" dirty="0">
                <a:latin typeface="+mn-ea"/>
                <a:cs typeface="Arial Unicode MS" panose="020B0604020202020204" pitchFamily="34" charset="-122"/>
              </a:rPr>
              <a:t>客</a:t>
            </a: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群作为重点客户关注，</a:t>
            </a:r>
            <a:endParaRPr lang="en-US" altLang="zh-CN" sz="1200" dirty="0" smtClean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并可作为核心客户的候选名单</a:t>
            </a:r>
            <a:endParaRPr 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482153" y="4728870"/>
            <a:ext cx="3043029" cy="1148401"/>
          </a:xfrm>
          <a:prstGeom prst="rect">
            <a:avLst/>
          </a:prstGeom>
          <a:solidFill>
            <a:schemeClr val="bg1"/>
          </a:solidFill>
          <a:ln w="8890" algn="ctr">
            <a:solidFill>
              <a:srgbClr val="C0C0C0"/>
            </a:solidFill>
            <a:round/>
            <a:headEnd/>
            <a:tailEnd/>
          </a:ln>
        </p:spPr>
        <p:txBody>
          <a:bodyPr wrap="none" anchor="t"/>
          <a:lstStyle/>
          <a:p>
            <a:pPr algn="ctr">
              <a:spcBef>
                <a:spcPct val="50000"/>
              </a:spcBef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客户体验管理</a:t>
            </a: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  <a:p>
            <a:pPr algn="ctr">
              <a:spcBef>
                <a:spcPct val="50000"/>
              </a:spcBef>
            </a:pP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555024" y="5067120"/>
            <a:ext cx="2910384" cy="6661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双高客群在各渠道办理业务过程中，</a:t>
            </a:r>
            <a:endParaRPr lang="en-US" altLang="zh-CN" sz="1200" dirty="0" smtClean="0">
              <a:latin typeface="+mn-ea"/>
              <a:cs typeface="Arial Unicode MS" panose="020B0604020202020204" pitchFamily="34" charset="-122"/>
            </a:endParaRPr>
          </a:p>
          <a:p>
            <a:pPr algn="ctr">
              <a:defRPr/>
            </a:pP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享有优先权</a:t>
            </a:r>
            <a:endParaRPr lang="en-US" altLang="zh-CN" sz="1200" dirty="0" smtClean="0">
              <a:latin typeface="+mn-ea"/>
              <a:cs typeface="Arial Unicode MS" panose="020B0604020202020204" pitchFamily="34" charset="-122"/>
            </a:endParaRPr>
          </a:p>
          <a:p>
            <a:pPr algn="ctr">
              <a:defRPr/>
            </a:pPr>
            <a:r>
              <a:rPr lang="en-US" altLang="zh-CN" sz="1200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200" dirty="0">
                <a:latin typeface="+mn-ea"/>
                <a:cs typeface="Arial Unicode MS" panose="020B0604020202020204" pitchFamily="34" charset="-122"/>
              </a:rPr>
              <a:t>客户经理、网银、</a:t>
            </a:r>
            <a:r>
              <a:rPr lang="en-US" altLang="zh-CN" sz="1200" dirty="0">
                <a:latin typeface="+mn-ea"/>
                <a:cs typeface="Arial Unicode MS" panose="020B0604020202020204" pitchFamily="34" charset="-122"/>
              </a:rPr>
              <a:t>24</a:t>
            </a:r>
            <a:r>
              <a:rPr lang="zh-CN" altLang="en-US" sz="1200" dirty="0">
                <a:latin typeface="+mn-ea"/>
                <a:cs typeface="Arial Unicode MS" panose="020B0604020202020204" pitchFamily="34" charset="-122"/>
              </a:rPr>
              <a:t>小时客服等</a:t>
            </a:r>
            <a:r>
              <a:rPr lang="zh-CN" altLang="en-US" sz="1200" dirty="0" smtClean="0">
                <a:latin typeface="+mn-ea"/>
                <a:cs typeface="Arial Unicode MS" panose="020B0604020202020204" pitchFamily="34" charset="-122"/>
              </a:rPr>
              <a:t>）</a:t>
            </a:r>
            <a:endParaRPr lang="en-US" altLang="en-US" sz="1200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35" name="Freeform 37"/>
          <p:cNvSpPr/>
          <p:nvPr/>
        </p:nvSpPr>
        <p:spPr>
          <a:xfrm>
            <a:off x="5082624" y="2027475"/>
            <a:ext cx="367087" cy="4257600"/>
          </a:xfrm>
          <a:custGeom>
            <a:avLst/>
            <a:gdLst>
              <a:gd name="connsiteX0" fmla="*/ 0 w 255494"/>
              <a:gd name="connsiteY0" fmla="*/ 174812 h 3778624"/>
              <a:gd name="connsiteX1" fmla="*/ 255494 w 255494"/>
              <a:gd name="connsiteY1" fmla="*/ 0 h 3778624"/>
              <a:gd name="connsiteX2" fmla="*/ 255494 w 255494"/>
              <a:gd name="connsiteY2" fmla="*/ 3778624 h 3778624"/>
              <a:gd name="connsiteX3" fmla="*/ 0 w 255494"/>
              <a:gd name="connsiteY3" fmla="*/ 766483 h 3778624"/>
              <a:gd name="connsiteX4" fmla="*/ 0 w 255494"/>
              <a:gd name="connsiteY4" fmla="*/ 174812 h 377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94" h="3778624">
                <a:moveTo>
                  <a:pt x="0" y="174812"/>
                </a:moveTo>
                <a:lnTo>
                  <a:pt x="255494" y="0"/>
                </a:lnTo>
                <a:lnTo>
                  <a:pt x="255494" y="3778624"/>
                </a:lnTo>
                <a:lnTo>
                  <a:pt x="0" y="766483"/>
                </a:lnTo>
                <a:lnTo>
                  <a:pt x="0" y="174812"/>
                </a:lnTo>
                <a:close/>
              </a:path>
            </a:pathLst>
          </a:custGeom>
          <a:gradFill flip="none" rotWithShape="1">
            <a:gsLst>
              <a:gs pos="0">
                <a:srgbClr val="FDFFE5"/>
              </a:gs>
              <a:gs pos="60000">
                <a:srgbClr val="ADDB7B"/>
              </a:gs>
              <a:gs pos="83000">
                <a:srgbClr val="AFDC7E"/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509485" y="2175091"/>
            <a:ext cx="296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双高客群的精细化管理政策和措施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0112" y="980728"/>
            <a:ext cx="7946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以客户的价值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忠诚度评价结果为依据，制定不同的客户政策，采取相应的具体客户管理措施。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318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客户价值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忠诚度细分的数据准备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第二步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建模数据准备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6816" y="2721694"/>
            <a:ext cx="790997" cy="120032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客户价</a:t>
            </a:r>
            <a:r>
              <a:rPr lang="en-US" altLang="zh-CN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忠诚度细分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83000" y="1833835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价值细分</a:t>
            </a:r>
            <a:endParaRPr lang="zh-CN" altLang="en-US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883000" y="4689108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忠诚度细分</a:t>
            </a:r>
            <a:endParaRPr lang="zh-CN" altLang="en-US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Elbow Connector 12"/>
          <p:cNvCxnSpPr>
            <a:stCxn id="7" idx="3"/>
            <a:endCxn id="12" idx="1"/>
          </p:cNvCxnSpPr>
          <p:nvPr/>
        </p:nvCxnSpPr>
        <p:spPr>
          <a:xfrm>
            <a:off x="1017813" y="3321859"/>
            <a:ext cx="865187" cy="16552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8" idx="1"/>
          </p:cNvCxnSpPr>
          <p:nvPr/>
        </p:nvCxnSpPr>
        <p:spPr>
          <a:xfrm>
            <a:off x="3203847" y="2150394"/>
            <a:ext cx="865187" cy="145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8" idx="1"/>
          </p:cNvCxnSpPr>
          <p:nvPr/>
        </p:nvCxnSpPr>
        <p:spPr>
          <a:xfrm flipV="1">
            <a:off x="1017813" y="2121835"/>
            <a:ext cx="865187" cy="1200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69034" y="2121835"/>
            <a:ext cx="2303166" cy="34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存款利润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贷款利润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中间</a:t>
            </a:r>
            <a:r>
              <a:rPr lang="zh-CN" altLang="en-US" dirty="0" smtClean="0">
                <a:solidFill>
                  <a:schemeClr val="tx1"/>
                </a:solidFill>
              </a:rPr>
              <a:t>收入利润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EVA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58768" y="3922024"/>
            <a:ext cx="3033511" cy="1739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开户年限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客户持有重点产品数量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是否有贷户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客户在我行月均交易金额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客户在我行月均</a:t>
            </a:r>
            <a:r>
              <a:rPr lang="zh-CN" altLang="en-US" dirty="0" smtClean="0">
                <a:solidFill>
                  <a:schemeClr val="tx1"/>
                </a:solidFill>
              </a:rPr>
              <a:t>交易</a:t>
            </a:r>
            <a:r>
              <a:rPr lang="zh-CN" altLang="en-US" dirty="0">
                <a:solidFill>
                  <a:schemeClr val="tx1"/>
                </a:solidFill>
              </a:rPr>
              <a:t>笔数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客户活跃账户数量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</a:rPr>
              <a:t>客户是否在我行持有基本账户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12" idx="3"/>
            <a:endCxn id="21" idx="1"/>
          </p:cNvCxnSpPr>
          <p:nvPr/>
        </p:nvCxnSpPr>
        <p:spPr>
          <a:xfrm flipV="1">
            <a:off x="3203847" y="4791636"/>
            <a:ext cx="854921" cy="1854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4236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第三步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群的产生，客户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价值与忠诚度的计分方法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29</a:t>
            </a:fld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3465514"/>
              </p:ext>
            </p:extLst>
          </p:nvPr>
        </p:nvGraphicFramePr>
        <p:xfrm>
          <a:off x="539551" y="1698511"/>
          <a:ext cx="8218561" cy="794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080"/>
                <a:gridCol w="2262252"/>
                <a:gridCol w="4782229"/>
              </a:tblGrid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目的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关键计量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特征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计量方法示例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现有价值</a:t>
                      </a:r>
                      <a:endParaRPr 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EVA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EVA</a:t>
                      </a:r>
                      <a:r>
                        <a:rPr lang="en-US" sz="1200" u="none" strike="noStrike" dirty="0" smtClean="0">
                          <a:effectLst/>
                        </a:rPr>
                        <a:t>&lt;50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万元：</a:t>
                      </a:r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分；</a:t>
                      </a:r>
                      <a:r>
                        <a:rPr lang="en-US" altLang="zh-CN" sz="1200" u="none" strike="noStrike" dirty="0">
                          <a:effectLst/>
                        </a:rPr>
                        <a:t>50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≤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EVA</a:t>
                      </a:r>
                      <a:r>
                        <a:rPr lang="en-US" sz="1200" u="none" strike="noStrike" dirty="0" smtClean="0">
                          <a:effectLst/>
                        </a:rPr>
                        <a:t>&lt;100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万元：</a:t>
                      </a:r>
                      <a:r>
                        <a:rPr lang="en-US" altLang="zh-CN" sz="1200" u="none" strike="noStrike" dirty="0">
                          <a:effectLst/>
                        </a:rPr>
                        <a:t>50</a:t>
                      </a:r>
                      <a:r>
                        <a:rPr lang="zh-CN" altLang="en-US" sz="1200" u="none" strike="noStrike" dirty="0">
                          <a:effectLst/>
                        </a:rPr>
                        <a:t>分；</a:t>
                      </a:r>
                      <a:r>
                        <a:rPr lang="en-US" altLang="zh-CN" sz="1200" u="none" strike="noStrike" dirty="0">
                          <a:effectLst/>
                        </a:rPr>
                        <a:t>100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≤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EVA</a:t>
                      </a:r>
                      <a:r>
                        <a:rPr lang="en-US" sz="1200" u="none" strike="noStrike" dirty="0" smtClean="0">
                          <a:effectLst/>
                        </a:rPr>
                        <a:t>&lt;1000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万元：</a:t>
                      </a:r>
                      <a:r>
                        <a:rPr lang="en-US" altLang="zh-CN" sz="1200" u="none" strike="noStrike" dirty="0">
                          <a:effectLst/>
                        </a:rPr>
                        <a:t>80</a:t>
                      </a:r>
                      <a:r>
                        <a:rPr lang="zh-CN" altLang="en-US" sz="1200" u="none" strike="noStrike" dirty="0">
                          <a:effectLst/>
                        </a:rPr>
                        <a:t>分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；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EVA</a:t>
                      </a:r>
                      <a:r>
                        <a:rPr lang="en-US" sz="1200" u="none" strike="noStrike" dirty="0" smtClean="0">
                          <a:effectLst/>
                        </a:rPr>
                        <a:t>≥1000</a:t>
                      </a:r>
                      <a:r>
                        <a:rPr lang="zh-CN" altLang="en-US" sz="1200" u="none" strike="noStrike" dirty="0">
                          <a:effectLst/>
                        </a:rPr>
                        <a:t>万元：</a:t>
                      </a:r>
                      <a:r>
                        <a:rPr lang="en-US" altLang="zh-CN" sz="1200" u="none" strike="noStrike" dirty="0">
                          <a:effectLst/>
                        </a:rPr>
                        <a:t>100</a:t>
                      </a:r>
                      <a:r>
                        <a:rPr lang="zh-CN" altLang="en-US" sz="1200" u="none" strike="noStrike" dirty="0">
                          <a:effectLst/>
                        </a:rPr>
                        <a:t>分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39550" y="2996952"/>
          <a:ext cx="8218560" cy="3573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928"/>
                <a:gridCol w="1423050"/>
                <a:gridCol w="3368484"/>
                <a:gridCol w="936690"/>
                <a:gridCol w="1909408"/>
              </a:tblGrid>
              <a:tr h="2601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编码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关键计量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特征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计量方法示例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权重示例（</a:t>
                      </a:r>
                      <a:r>
                        <a:rPr lang="en-US" altLang="zh-CN" sz="1200" u="none" strike="noStrike" dirty="0">
                          <a:effectLst/>
                        </a:rPr>
                        <a:t>LW</a:t>
                      </a:r>
                      <a:r>
                        <a:rPr lang="zh-CN" altLang="en-US" sz="1200" u="none" strike="noStrike" dirty="0">
                          <a:effectLst/>
                        </a:rPr>
                        <a:t>）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</a:rPr>
                        <a:t>计量方法示例</a:t>
                      </a:r>
                      <a:endParaRPr lang="zh-CN" altLang="en-US" sz="12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578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在我行开户年限 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n&lt;1</a:t>
                      </a:r>
                      <a:r>
                        <a:rPr lang="zh-CN" altLang="en-US" sz="800" u="none" strike="noStrike">
                          <a:effectLst/>
                        </a:rPr>
                        <a:t>年：</a:t>
                      </a:r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年≤</a:t>
                      </a:r>
                      <a:r>
                        <a:rPr lang="en-US" sz="800" u="none" strike="noStrike">
                          <a:effectLst/>
                        </a:rPr>
                        <a:t>n&lt;3</a:t>
                      </a:r>
                      <a:r>
                        <a:rPr lang="zh-CN" altLang="en-US" sz="800" u="none" strike="noStrike">
                          <a:effectLst/>
                        </a:rPr>
                        <a:t>年：</a:t>
                      </a:r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年≤</a:t>
                      </a:r>
                      <a:r>
                        <a:rPr lang="en-US" sz="800" u="none" strike="noStrike">
                          <a:effectLst/>
                        </a:rPr>
                        <a:t>n&lt;10</a:t>
                      </a:r>
                      <a:r>
                        <a:rPr lang="zh-CN" altLang="en-US" sz="800" u="none" strike="noStrike">
                          <a:effectLst/>
                        </a:rPr>
                        <a:t>年：</a:t>
                      </a:r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sz="800" u="none" strike="noStrike">
                          <a:effectLst/>
                        </a:rPr>
                        <a:t>n≥10</a:t>
                      </a:r>
                      <a:r>
                        <a:rPr lang="zh-CN" altLang="en-US" sz="800" u="none" strike="noStrike">
                          <a:effectLst/>
                        </a:rPr>
                        <a:t>年：</a:t>
                      </a:r>
                      <a:r>
                        <a:rPr lang="en-US" altLang="zh-CN" sz="800" u="none" strike="noStrike">
                          <a:effectLst/>
                        </a:rPr>
                        <a:t>100</a:t>
                      </a:r>
                      <a:r>
                        <a:rPr lang="zh-CN" altLang="en-US" sz="800" u="none" strike="noStrike">
                          <a:effectLst/>
                        </a:rPr>
                        <a:t>分</a:t>
                      </a:r>
                      <a:endParaRPr lang="zh-CN" alt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15%</a:t>
                      </a:r>
                      <a:endParaRPr 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加权平均</a:t>
                      </a:r>
                      <a:endParaRPr lang="en-US" sz="8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</a:tr>
              <a:tr h="42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客户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持有重点产品</a:t>
                      </a:r>
                      <a:r>
                        <a:rPr lang="zh-CN" altLang="en-US" sz="800" u="none" strike="noStrike" dirty="0">
                          <a:effectLst/>
                        </a:rPr>
                        <a:t>数量 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n=1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个</a:t>
                      </a:r>
                      <a:r>
                        <a:rPr lang="en-US" altLang="zh-CN" sz="800" u="none" strike="noStrike">
                          <a:effectLst/>
                        </a:rPr>
                        <a:t>&lt;n≤5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n&gt;5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100</a:t>
                      </a:r>
                      <a:r>
                        <a:rPr lang="zh-CN" altLang="en-US" sz="800" u="none" strike="noStrike">
                          <a:effectLst/>
                        </a:rPr>
                        <a:t>分</a:t>
                      </a:r>
                      <a:endParaRPr lang="zh-CN" alt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25%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是否有贷户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是</a:t>
                      </a:r>
                      <a:r>
                        <a:rPr lang="en-US" altLang="zh-CN" sz="800" u="none" strike="noStrike" dirty="0" smtClean="0">
                          <a:effectLst/>
                        </a:rPr>
                        <a:t>: 100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分；不是</a:t>
                      </a:r>
                      <a:r>
                        <a:rPr lang="en-US" altLang="zh-CN" sz="800" u="none" strike="noStrike" dirty="0" smtClean="0">
                          <a:effectLst/>
                        </a:rPr>
                        <a:t>:0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分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20%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客户在我</a:t>
                      </a:r>
                      <a:r>
                        <a:rPr lang="zh-CN" altLang="en-US" sz="800" u="none" strike="noStrike" dirty="0" smtClean="0">
                          <a:effectLst/>
                        </a:rPr>
                        <a:t>行月均交易</a:t>
                      </a:r>
                      <a:r>
                        <a:rPr lang="zh-CN" altLang="en-US" sz="800" u="none" strike="noStrike" dirty="0">
                          <a:effectLst/>
                        </a:rPr>
                        <a:t>金额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0&lt;n≤50</a:t>
                      </a:r>
                      <a:r>
                        <a:rPr lang="zh-CN" altLang="en-US" sz="800" u="none" strike="noStrike">
                          <a:effectLst/>
                        </a:rPr>
                        <a:t>万元：</a:t>
                      </a:r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50</a:t>
                      </a:r>
                      <a:r>
                        <a:rPr lang="zh-CN" altLang="en-US" sz="800" u="none" strike="noStrike">
                          <a:effectLst/>
                        </a:rPr>
                        <a:t>万元</a:t>
                      </a:r>
                      <a:r>
                        <a:rPr lang="en-US" altLang="zh-CN" sz="800" u="none" strike="noStrike">
                          <a:effectLst/>
                        </a:rPr>
                        <a:t>&lt;n≤500</a:t>
                      </a:r>
                      <a:r>
                        <a:rPr lang="zh-CN" altLang="en-US" sz="800" u="none" strike="noStrike">
                          <a:effectLst/>
                        </a:rPr>
                        <a:t>万元：</a:t>
                      </a:r>
                      <a:r>
                        <a:rPr lang="en-US" altLang="zh-CN" sz="800" u="none" strike="noStrike">
                          <a:effectLst/>
                        </a:rPr>
                        <a:t>40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500</a:t>
                      </a:r>
                      <a:r>
                        <a:rPr lang="zh-CN" altLang="en-US" sz="800" u="none" strike="noStrike">
                          <a:effectLst/>
                        </a:rPr>
                        <a:t>万元</a:t>
                      </a:r>
                      <a:r>
                        <a:rPr lang="en-US" altLang="zh-CN" sz="800" u="none" strike="noStrike">
                          <a:effectLst/>
                        </a:rPr>
                        <a:t>&lt;n≤5000</a:t>
                      </a:r>
                      <a:r>
                        <a:rPr lang="zh-CN" altLang="en-US" sz="800" u="none" strike="noStrike">
                          <a:effectLst/>
                        </a:rPr>
                        <a:t>万元：</a:t>
                      </a:r>
                      <a:r>
                        <a:rPr lang="en-US" altLang="zh-CN" sz="800" u="none" strike="noStrike">
                          <a:effectLst/>
                        </a:rPr>
                        <a:t>60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5000</a:t>
                      </a:r>
                      <a:r>
                        <a:rPr lang="zh-CN" altLang="en-US" sz="800" u="none" strike="noStrike">
                          <a:effectLst/>
                        </a:rPr>
                        <a:t>万元</a:t>
                      </a:r>
                      <a:r>
                        <a:rPr lang="en-US" altLang="zh-CN" sz="800" u="none" strike="noStrike">
                          <a:effectLst/>
                        </a:rPr>
                        <a:t>&lt;n≤1</a:t>
                      </a:r>
                      <a:r>
                        <a:rPr lang="zh-CN" altLang="en-US" sz="800" u="none" strike="noStrike">
                          <a:effectLst/>
                        </a:rPr>
                        <a:t>亿元：</a:t>
                      </a:r>
                      <a:r>
                        <a:rPr lang="en-US" altLang="zh-CN" sz="800" u="none" strike="noStrike">
                          <a:effectLst/>
                        </a:rPr>
                        <a:t>80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n</a:t>
                      </a:r>
                      <a:r>
                        <a:rPr lang="zh-CN" altLang="en-US" sz="800" u="none" strike="noStrike">
                          <a:effectLst/>
                        </a:rPr>
                        <a:t>＞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亿元：</a:t>
                      </a:r>
                      <a:r>
                        <a:rPr lang="en-US" altLang="zh-CN" sz="800" u="none" strike="noStrike">
                          <a:effectLst/>
                        </a:rPr>
                        <a:t>100</a:t>
                      </a:r>
                      <a:r>
                        <a:rPr lang="zh-CN" altLang="en-US" sz="800" u="none" strike="noStrike">
                          <a:effectLst/>
                        </a:rPr>
                        <a:t>分</a:t>
                      </a:r>
                      <a:endParaRPr lang="zh-CN" alt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20%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客户活跃帐户数量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n=1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30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r>
                        <a:rPr lang="zh-CN" altLang="en-US" sz="800" u="none" strike="noStrike">
                          <a:effectLst/>
                        </a:rPr>
                        <a:t>个</a:t>
                      </a:r>
                      <a:r>
                        <a:rPr lang="en-US" altLang="zh-CN" sz="800" u="none" strike="noStrike">
                          <a:effectLst/>
                        </a:rPr>
                        <a:t>&lt;n≤3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70</a:t>
                      </a:r>
                      <a:r>
                        <a:rPr lang="zh-CN" altLang="en-US" sz="800" u="none" strike="noStrike">
                          <a:effectLst/>
                        </a:rPr>
                        <a:t>分；</a:t>
                      </a:r>
                      <a:r>
                        <a:rPr lang="en-US" altLang="zh-CN" sz="800" u="none" strike="noStrike">
                          <a:effectLst/>
                        </a:rPr>
                        <a:t>n&gt;3</a:t>
                      </a:r>
                      <a:r>
                        <a:rPr lang="zh-CN" altLang="en-US" sz="800" u="none" strike="noStrike">
                          <a:effectLst/>
                        </a:rPr>
                        <a:t>个：</a:t>
                      </a:r>
                      <a:r>
                        <a:rPr lang="en-US" altLang="zh-CN" sz="800" u="none" strike="noStrike">
                          <a:effectLst/>
                        </a:rPr>
                        <a:t>100</a:t>
                      </a:r>
                      <a:r>
                        <a:rPr lang="zh-CN" altLang="en-US" sz="800" u="none" strike="noStrike">
                          <a:effectLst/>
                        </a:rPr>
                        <a:t>分</a:t>
                      </a:r>
                      <a:br>
                        <a:rPr lang="zh-CN" altLang="en-US" sz="800" u="none" strike="noStrike">
                          <a:effectLst/>
                        </a:rPr>
                      </a:br>
                      <a:endParaRPr lang="zh-CN" alt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15%</a:t>
                      </a:r>
                      <a:endParaRPr lang="en-US" sz="800" b="0" i="0" u="none" strike="noStrike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客户是否在我行持有基本账户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是：</a:t>
                      </a:r>
                      <a:r>
                        <a:rPr lang="en-US" altLang="zh-CN" sz="800" u="none" strike="noStrike" dirty="0">
                          <a:effectLst/>
                        </a:rPr>
                        <a:t>100</a:t>
                      </a:r>
                      <a:r>
                        <a:rPr lang="zh-CN" altLang="en-US" sz="800" u="none" strike="noStrike" dirty="0">
                          <a:effectLst/>
                        </a:rPr>
                        <a:t>分；不是：</a:t>
                      </a:r>
                      <a:r>
                        <a:rPr lang="en-US" altLang="zh-CN" sz="800" u="none" strike="noStrike" dirty="0">
                          <a:effectLst/>
                        </a:rPr>
                        <a:t>0</a:t>
                      </a:r>
                      <a:r>
                        <a:rPr lang="zh-CN" altLang="en-US" sz="800" u="none" strike="noStrike" dirty="0">
                          <a:effectLst/>
                        </a:rPr>
                        <a:t>分</a:t>
                      </a:r>
                      <a:endParaRPr lang="zh-CN" alt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 smtClean="0">
                          <a:effectLst/>
                        </a:rPr>
                        <a:t>1</a:t>
                      </a:r>
                      <a:r>
                        <a:rPr lang="en-US" sz="800" u="none" strike="noStrike" dirty="0" smtClean="0">
                          <a:effectLst/>
                        </a:rPr>
                        <a:t>5</a:t>
                      </a:r>
                      <a:r>
                        <a:rPr lang="en-US" sz="800" u="none" strike="noStrike" dirty="0">
                          <a:effectLst/>
                        </a:rPr>
                        <a:t>%</a:t>
                      </a:r>
                      <a:endParaRPr lang="en-US" sz="800" b="0" i="0" u="none" strike="noStrike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707904" y="13825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价值细分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7904" y="25381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忠诚度细分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36"/>
          <p:cNvSpPr/>
          <p:nvPr/>
        </p:nvSpPr>
        <p:spPr>
          <a:xfrm>
            <a:off x="370112" y="836712"/>
            <a:ext cx="8387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客户价值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en-US" dirty="0" smtClean="0">
                <a:latin typeface="+mn-ea"/>
              </a:rPr>
              <a:t>忠诚度计量完成后，通常进行排序，价值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忠诚度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>
                <a:latin typeface="+mn-ea"/>
              </a:rPr>
              <a:t>排名前</a:t>
            </a:r>
            <a:r>
              <a:rPr lang="en-US" altLang="zh-CN" dirty="0" smtClean="0">
                <a:latin typeface="+mn-ea"/>
              </a:rPr>
              <a:t>30%</a:t>
            </a:r>
            <a:r>
              <a:rPr lang="zh-CN" altLang="en-US" dirty="0" smtClean="0">
                <a:latin typeface="+mn-ea"/>
              </a:rPr>
              <a:t>为高价值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忠诚度</a:t>
            </a:r>
            <a:r>
              <a:rPr lang="en-US" altLang="zh-CN" dirty="0" smtClean="0">
                <a:latin typeface="+mn-ea"/>
              </a:rPr>
              <a:t>),</a:t>
            </a:r>
            <a:r>
              <a:rPr lang="zh-CN" altLang="en-US" dirty="0" smtClean="0">
                <a:latin typeface="+mn-ea"/>
              </a:rPr>
              <a:t>后</a:t>
            </a:r>
            <a:r>
              <a:rPr lang="en-US" altLang="zh-CN" dirty="0" smtClean="0">
                <a:latin typeface="+mn-ea"/>
              </a:rPr>
              <a:t>30%</a:t>
            </a:r>
            <a:r>
              <a:rPr lang="zh-CN" altLang="en-US" dirty="0" smtClean="0">
                <a:latin typeface="+mn-ea"/>
              </a:rPr>
              <a:t>客户为低价值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忠诚度</a:t>
            </a:r>
            <a:r>
              <a:rPr lang="en-US" altLang="zh-CN" dirty="0" smtClean="0">
                <a:latin typeface="+mn-ea"/>
              </a:rPr>
              <a:t>),</a:t>
            </a:r>
            <a:r>
              <a:rPr lang="zh-CN" altLang="en-US" dirty="0" smtClean="0">
                <a:latin typeface="+mn-ea"/>
              </a:rPr>
              <a:t>其他客户为中价值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忠诚度</a:t>
            </a:r>
            <a:r>
              <a:rPr lang="en-US" altLang="zh-CN" dirty="0" smtClean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725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分群由分群目标定义，建模数据准备，客户群产生，客户群整合和验证以及客户群应用共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个阶段组成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invGray">
          <a:xfrm>
            <a:off x="165100" y="2006600"/>
            <a:ext cx="8826500" cy="1016000"/>
          </a:xfrm>
          <a:prstGeom prst="rect">
            <a:avLst/>
          </a:prstGeom>
          <a:solidFill>
            <a:srgbClr val="CCFFFF">
              <a:alpha val="3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152400" y="3048000"/>
            <a:ext cx="8826500" cy="1803400"/>
          </a:xfrm>
          <a:prstGeom prst="rect">
            <a:avLst/>
          </a:prstGeom>
          <a:solidFill>
            <a:srgbClr val="FFFF99">
              <a:alpha val="74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invGray">
          <a:xfrm>
            <a:off x="177800" y="4902200"/>
            <a:ext cx="8826500" cy="1663700"/>
          </a:xfrm>
          <a:prstGeom prst="rect">
            <a:avLst/>
          </a:prstGeom>
          <a:solidFill>
            <a:srgbClr val="FFCC99">
              <a:alpha val="67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28863" y="3074988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invGray">
          <a:xfrm>
            <a:off x="903288" y="3081338"/>
            <a:ext cx="14335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定义分群的目标以及进行分群所依照的维度等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invGray">
          <a:xfrm>
            <a:off x="2401888" y="3081338"/>
            <a:ext cx="1395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准备建模所需变量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invGray">
          <a:xfrm>
            <a:off x="3900488" y="3081338"/>
            <a:ext cx="13954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使用基于战略与战术维度的历史数据进行建模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invGray">
          <a:xfrm>
            <a:off x="5462588" y="3081338"/>
            <a:ext cx="15351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产生战略群与战术群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对描述性属性进行刻画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对客户群进行验证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invGray">
          <a:xfrm>
            <a:off x="7075488" y="3055938"/>
            <a:ext cx="1370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把群标签应用到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整个数据表的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全体客户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invGray">
          <a:xfrm>
            <a:off x="2306638" y="2057400"/>
            <a:ext cx="1706562" cy="857250"/>
          </a:xfrm>
          <a:custGeom>
            <a:avLst/>
            <a:gdLst>
              <a:gd name="T0" fmla="*/ 0 w 817"/>
              <a:gd name="T1" fmla="*/ 0 h 1113"/>
              <a:gd name="T2" fmla="*/ 697 w 817"/>
              <a:gd name="T3" fmla="*/ 0 h 1113"/>
              <a:gd name="T4" fmla="*/ 816 w 817"/>
              <a:gd name="T5" fmla="*/ 556 h 1113"/>
              <a:gd name="T6" fmla="*/ 697 w 817"/>
              <a:gd name="T7" fmla="*/ 1112 h 1113"/>
              <a:gd name="T8" fmla="*/ 0 w 817"/>
              <a:gd name="T9" fmla="*/ 1112 h 1113"/>
              <a:gd name="T10" fmla="*/ 111 w 817"/>
              <a:gd name="T11" fmla="*/ 556 h 1113"/>
              <a:gd name="T12" fmla="*/ 0 w 817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7" h="1113">
                <a:moveTo>
                  <a:pt x="0" y="0"/>
                </a:moveTo>
                <a:lnTo>
                  <a:pt x="697" y="0"/>
                </a:lnTo>
                <a:lnTo>
                  <a:pt x="816" y="556"/>
                </a:lnTo>
                <a:lnTo>
                  <a:pt x="697" y="1112"/>
                </a:lnTo>
                <a:lnTo>
                  <a:pt x="0" y="1112"/>
                </a:lnTo>
                <a:lnTo>
                  <a:pt x="111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invGray">
          <a:xfrm>
            <a:off x="3808413" y="2057400"/>
            <a:ext cx="1744662" cy="85725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63813" y="2322513"/>
            <a:ext cx="1252537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建模数据准备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181475" y="2322513"/>
            <a:ext cx="10223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群的产生</a:t>
            </a:r>
          </a:p>
        </p:txBody>
      </p:sp>
      <p:sp>
        <p:nvSpPr>
          <p:cNvPr id="19" name="Freeform 16"/>
          <p:cNvSpPr>
            <a:spLocks/>
          </p:cNvSpPr>
          <p:nvPr/>
        </p:nvSpPr>
        <p:spPr bwMode="invGray">
          <a:xfrm>
            <a:off x="6889750" y="2060575"/>
            <a:ext cx="1743075" cy="85090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318375" y="2322513"/>
            <a:ext cx="10223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群的应用 </a:t>
            </a:r>
          </a:p>
        </p:txBody>
      </p:sp>
      <p:sp>
        <p:nvSpPr>
          <p:cNvPr id="21" name="Freeform 18"/>
          <p:cNvSpPr>
            <a:spLocks/>
          </p:cNvSpPr>
          <p:nvPr/>
        </p:nvSpPr>
        <p:spPr bwMode="invGray">
          <a:xfrm>
            <a:off x="5346700" y="2058988"/>
            <a:ext cx="1743075" cy="857250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711824" y="2348880"/>
            <a:ext cx="11525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群的整合和验证</a:t>
            </a:r>
          </a:p>
        </p:txBody>
      </p:sp>
      <p:sp>
        <p:nvSpPr>
          <p:cNvPr id="23" name="Freeform 20"/>
          <p:cNvSpPr>
            <a:spLocks/>
          </p:cNvSpPr>
          <p:nvPr/>
        </p:nvSpPr>
        <p:spPr bwMode="invGray">
          <a:xfrm>
            <a:off x="788988" y="2063750"/>
            <a:ext cx="1706562" cy="857250"/>
          </a:xfrm>
          <a:custGeom>
            <a:avLst/>
            <a:gdLst>
              <a:gd name="T0" fmla="*/ 0 w 817"/>
              <a:gd name="T1" fmla="*/ 0 h 1113"/>
              <a:gd name="T2" fmla="*/ 697 w 817"/>
              <a:gd name="T3" fmla="*/ 0 h 1113"/>
              <a:gd name="T4" fmla="*/ 816 w 817"/>
              <a:gd name="T5" fmla="*/ 556 h 1113"/>
              <a:gd name="T6" fmla="*/ 697 w 817"/>
              <a:gd name="T7" fmla="*/ 1112 h 1113"/>
              <a:gd name="T8" fmla="*/ 0 w 817"/>
              <a:gd name="T9" fmla="*/ 1112 h 1113"/>
              <a:gd name="T10" fmla="*/ 111 w 817"/>
              <a:gd name="T11" fmla="*/ 556 h 1113"/>
              <a:gd name="T12" fmla="*/ 0 w 817"/>
              <a:gd name="T13" fmla="*/ 0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7" h="1113">
                <a:moveTo>
                  <a:pt x="0" y="0"/>
                </a:moveTo>
                <a:lnTo>
                  <a:pt x="697" y="0"/>
                </a:lnTo>
                <a:lnTo>
                  <a:pt x="816" y="556"/>
                </a:lnTo>
                <a:lnTo>
                  <a:pt x="697" y="1112"/>
                </a:lnTo>
                <a:lnTo>
                  <a:pt x="0" y="1112"/>
                </a:lnTo>
                <a:lnTo>
                  <a:pt x="111" y="556"/>
                </a:lnTo>
                <a:lnTo>
                  <a:pt x="0" y="0"/>
                </a:lnTo>
              </a:path>
            </a:pathLst>
          </a:custGeom>
          <a:solidFill>
            <a:srgbClr val="1487EA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invGray">
          <a:xfrm>
            <a:off x="811213" y="2179638"/>
            <a:ext cx="17113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1487EA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GB" sz="1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分群目标定义</a:t>
            </a: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28675" y="5110163"/>
            <a:ext cx="1435100" cy="912812"/>
            <a:chOff x="858" y="2947"/>
            <a:chExt cx="1064" cy="647"/>
          </a:xfrm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225" y="2947"/>
              <a:ext cx="273" cy="11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Constraints</a:t>
              </a: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225" y="3482"/>
              <a:ext cx="273" cy="112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Activities/ </a:t>
              </a:r>
              <a:r>
                <a:rPr lang="en-US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Behaviors</a:t>
              </a: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858" y="3131"/>
              <a:ext cx="273" cy="11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Occasions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1598" y="3119"/>
              <a:ext cx="324" cy="138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Firmographics/ Demographics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858" y="3267"/>
              <a:ext cx="273" cy="11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Needs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025" y="3398"/>
              <a:ext cx="273" cy="112"/>
            </a:xfrm>
            <a:prstGeom prst="ellipse">
              <a:avLst/>
            </a:prstGeom>
            <a:solidFill>
              <a:srgbClr val="CCECFF"/>
            </a:solidFill>
            <a:ln w="12700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Customer History</a:t>
              </a: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025" y="3031"/>
              <a:ext cx="273" cy="11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Perceptions</a:t>
              </a: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428" y="3030"/>
              <a:ext cx="273" cy="11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Geographics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437" y="3396"/>
              <a:ext cx="273" cy="11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Attitudes/ Intentions</a:t>
              </a: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1377" y="3062"/>
              <a:ext cx="0" cy="41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1134" y="3208"/>
              <a:ext cx="475" cy="10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 flipV="1">
              <a:off x="1131" y="3191"/>
              <a:ext cx="488" cy="12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 flipV="1">
              <a:off x="1264" y="3132"/>
              <a:ext cx="239" cy="2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1254" y="3130"/>
              <a:ext cx="240" cy="27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1253" y="3193"/>
              <a:ext cx="231" cy="11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5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Dimensions</a:t>
              </a: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598" y="3267"/>
              <a:ext cx="273" cy="113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300">
                  <a:latin typeface="宋体" panose="02010600030101010101" pitchFamily="2" charset="-122"/>
                  <a:ea typeface="宋体" panose="02010600030101010101" pitchFamily="2" charset="-122"/>
                </a:rPr>
                <a:t>Customer Profitability</a:t>
              </a:r>
            </a:p>
          </p:txBody>
        </p:sp>
      </p:grpSp>
      <p:pic>
        <p:nvPicPr>
          <p:cNvPr id="42" name="Picture 39" descr="input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7613" y="5141913"/>
            <a:ext cx="1262062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0" descr="de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6300" y="5105400"/>
            <a:ext cx="1196975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41"/>
          <p:cNvSpPr txBox="1">
            <a:spLocks noChangeArrowheads="1"/>
          </p:cNvSpPr>
          <p:nvPr/>
        </p:nvSpPr>
        <p:spPr bwMode="invGray">
          <a:xfrm>
            <a:off x="1163638" y="6113463"/>
            <a:ext cx="7429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分群目标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invGray">
          <a:xfrm>
            <a:off x="2424113" y="6122988"/>
            <a:ext cx="12509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分群建模使用的数据集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invGray">
          <a:xfrm>
            <a:off x="5453063" y="6122988"/>
            <a:ext cx="1439862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战略分群以及各群刻画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invGray">
          <a:xfrm>
            <a:off x="7207250" y="6122988"/>
            <a:ext cx="1187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每个客户产生群标签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3827463" y="3062288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5414963" y="3062288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6964363" y="3062288"/>
            <a:ext cx="42862" cy="3414712"/>
          </a:xfrm>
          <a:prstGeom prst="rect">
            <a:avLst/>
          </a:prstGeom>
          <a:solidFill>
            <a:srgbClr val="80808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endParaRPr lang="th-TH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" name="Picture 48" descr="seg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4788" y="5143500"/>
            <a:ext cx="1260475" cy="9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 Box 49"/>
          <p:cNvSpPr txBox="1">
            <a:spLocks noChangeArrowheads="1"/>
          </p:cNvSpPr>
          <p:nvPr/>
        </p:nvSpPr>
        <p:spPr bwMode="invGray">
          <a:xfrm>
            <a:off x="4030663" y="6113463"/>
            <a:ext cx="11620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战略和战术分群</a:t>
            </a:r>
          </a:p>
        </p:txBody>
      </p:sp>
      <p:pic>
        <p:nvPicPr>
          <p:cNvPr id="53" name="Picture 50" descr="se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7675" y="5121275"/>
            <a:ext cx="1376363" cy="9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51"/>
          <p:cNvSpPr txBox="1">
            <a:spLocks noChangeArrowheads="1"/>
          </p:cNvSpPr>
          <p:nvPr/>
        </p:nvSpPr>
        <p:spPr bwMode="invGray">
          <a:xfrm rot="10800000" flipV="1">
            <a:off x="179513" y="2087563"/>
            <a:ext cx="366712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建模各阶段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invGray">
          <a:xfrm rot="10800000" flipH="1" flipV="1">
            <a:off x="152400" y="3422650"/>
            <a:ext cx="3667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各阶段主要活动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invGray">
          <a:xfrm rot="10800000" flipV="1">
            <a:off x="157163" y="5257800"/>
            <a:ext cx="366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各阶段产出物</a:t>
            </a:r>
          </a:p>
        </p:txBody>
      </p:sp>
    </p:spTree>
    <p:extLst>
      <p:ext uri="{BB962C8B-B14F-4D97-AF65-F5344CB8AC3E}">
        <p14:creationId xmlns:p14="http://schemas.microsoft.com/office/powerpoint/2010/main" xmlns="" val="2596178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第四步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群的整合与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(1):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群现状描述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在得到客户战略分群后，我们对每个客户战略分群的成员数占比，月均客户收入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利润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，分群收入占总收入百分比等关键指标进行了统计和分析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30</a:t>
            </a:fld>
            <a:endParaRPr lang="en-GB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746125" y="2020888"/>
          <a:ext cx="7442200" cy="227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025" y="4389438"/>
            <a:ext cx="6192838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05475" y="6291263"/>
            <a:ext cx="1100138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900" b="1">
                <a:ea typeface="宋体" panose="02010600030101010101" pitchFamily="2" charset="-122"/>
              </a:rPr>
              <a:t>累计人数占比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89790" y="5656263"/>
            <a:ext cx="38715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b="1" dirty="0" smtClean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10</a:t>
            </a:r>
            <a:r>
              <a:rPr lang="en-US" altLang="zh-CN" b="1" dirty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%</a:t>
            </a:r>
            <a:r>
              <a:rPr lang="zh-CN" altLang="en-US" b="1" dirty="0" smtClean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双高</a:t>
            </a:r>
            <a:r>
              <a:rPr lang="zh-CN" altLang="en-US" b="1" dirty="0" smtClean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客户</a:t>
            </a:r>
            <a:r>
              <a:rPr lang="zh-CN" altLang="en-US" b="1" dirty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群贡献了</a:t>
            </a:r>
            <a:r>
              <a:rPr lang="en-US" altLang="zh-CN" b="1" dirty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45%</a:t>
            </a:r>
            <a:r>
              <a:rPr lang="zh-CN" altLang="en-US" b="1" dirty="0">
                <a:solidFill>
                  <a:srgbClr val="003366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的收入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gray">
          <a:xfrm>
            <a:off x="7385050" y="2066925"/>
            <a:ext cx="11271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-</a:t>
            </a:r>
            <a:r>
              <a:rPr lang="zh-CN" altLang="en-US" sz="1200">
                <a:ea typeface="宋体" panose="02010600030101010101" pitchFamily="2" charset="-122"/>
              </a:rPr>
              <a:t>示例</a:t>
            </a:r>
            <a:r>
              <a:rPr lang="en-US" altLang="zh-CN" sz="1200">
                <a:ea typeface="宋体" panose="02010600030101010101" pitchFamily="2" charset="-122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3413863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69888" y="1809750"/>
          <a:ext cx="36980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42"/>
                <a:gridCol w="668590"/>
                <a:gridCol w="648072"/>
                <a:gridCol w="648072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客户群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上升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下降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平稳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波动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40%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第四步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群的整合与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(2): 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群未来发展描述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1670435" y="5669467"/>
            <a:ext cx="1096962" cy="609600"/>
          </a:xfrm>
          <a:prstGeom prst="accentCallout2">
            <a:avLst>
              <a:gd name="adj1" fmla="val 18750"/>
              <a:gd name="adj2" fmla="val -6407"/>
              <a:gd name="adj3" fmla="val 18750"/>
              <a:gd name="adj4" fmla="val -27102"/>
              <a:gd name="adj5" fmla="val -459722"/>
              <a:gd name="adj6" fmla="val -4883"/>
            </a:avLst>
          </a:prstGeom>
          <a:solidFill>
            <a:schemeClr val="bg2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1200" dirty="0" smtClean="0">
                <a:ea typeface="宋体" panose="02010600030101010101" pitchFamily="2" charset="-122"/>
              </a:rPr>
              <a:t>低忠诚，高价值客户最近发展趋势良好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13" name="AutoShape 9"/>
          <p:cNvSpPr>
            <a:spLocks/>
          </p:cNvSpPr>
          <p:nvPr/>
        </p:nvSpPr>
        <p:spPr bwMode="auto">
          <a:xfrm>
            <a:off x="3788296" y="5396420"/>
            <a:ext cx="1096962" cy="609600"/>
          </a:xfrm>
          <a:prstGeom prst="accentCallout2">
            <a:avLst>
              <a:gd name="adj1" fmla="val 18750"/>
              <a:gd name="adj2" fmla="val -6407"/>
              <a:gd name="adj3" fmla="val 18750"/>
              <a:gd name="adj4" fmla="val -27102"/>
              <a:gd name="adj5" fmla="val -459722"/>
              <a:gd name="adj6" fmla="val -4883"/>
            </a:avLst>
          </a:prstGeom>
          <a:solidFill>
            <a:schemeClr val="bg2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1200" dirty="0" smtClean="0">
                <a:ea typeface="宋体" panose="02010600030101010101" pitchFamily="2" charset="-122"/>
              </a:rPr>
              <a:t>双高客户下降比例过高，注意维护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8214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第四步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群的整合与验证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(3):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渗透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</a:t>
            </a:r>
            <a:b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考察特定产品的渗透与客群的价值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忠诚度存在明显正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负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相关关系，为后期产品推广提供指导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gray">
          <a:xfrm>
            <a:off x="2303463" y="1782763"/>
            <a:ext cx="35814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1750" algn="ctr">
                <a:solidFill>
                  <a:srgbClr val="99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 anchor="ctr"/>
          <a:lstStyle/>
          <a:p>
            <a:pPr algn="ctr"/>
            <a:r>
              <a:rPr lang="zh-CN" altLang="en-US" sz="1400" b="1" dirty="0">
                <a:latin typeface="Book Antiqua" panose="02040602050305030304" pitchFamily="18" charset="0"/>
                <a:ea typeface="宋体" panose="02010600030101010101" pitchFamily="2" charset="-122"/>
              </a:rPr>
              <a:t>重点</a:t>
            </a:r>
            <a:r>
              <a:rPr lang="zh-CN" altLang="en-US" sz="14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产品</a:t>
            </a:r>
            <a:r>
              <a:rPr lang="zh-CN" altLang="en-US" sz="1400" b="1" dirty="0">
                <a:latin typeface="Book Antiqua" panose="02040602050305030304" pitchFamily="18" charset="0"/>
                <a:ea typeface="宋体" panose="02010600030101010101" pitchFamily="2" charset="-122"/>
              </a:rPr>
              <a:t>在各个客户群</a:t>
            </a:r>
            <a:r>
              <a:rPr lang="zh-CN" altLang="en-US" sz="1400" b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1400" b="1" dirty="0">
                <a:latin typeface="Book Antiqua" panose="02040602050305030304" pitchFamily="18" charset="0"/>
                <a:ea typeface="宋体" panose="02010600030101010101" pitchFamily="2" charset="-122"/>
              </a:rPr>
              <a:t>渗透</a:t>
            </a:r>
            <a:endParaRPr lang="zh-CN" altLang="en-US" sz="1400" dirty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gray">
          <a:xfrm>
            <a:off x="7753350" y="1497013"/>
            <a:ext cx="112712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ea typeface="宋体" panose="02010600030101010101" pitchFamily="2" charset="-122"/>
              </a:rPr>
              <a:t>-</a:t>
            </a:r>
            <a:r>
              <a:rPr lang="zh-CN" altLang="en-US" sz="1200">
                <a:ea typeface="宋体" panose="02010600030101010101" pitchFamily="2" charset="-122"/>
              </a:rPr>
              <a:t>示例</a:t>
            </a:r>
            <a:r>
              <a:rPr lang="en-US" altLang="zh-CN" sz="1200">
                <a:ea typeface="宋体" panose="02010600030101010101" pitchFamily="2" charset="-122"/>
              </a:rPr>
              <a:t>-</a:t>
            </a:r>
          </a:p>
        </p:txBody>
      </p:sp>
      <p:graphicFrame>
        <p:nvGraphicFramePr>
          <p:cNvPr id="9" name="Group 232"/>
          <p:cNvGraphicFramePr>
            <a:graphicFrameLocks noGrp="1"/>
          </p:cNvGraphicFramePr>
          <p:nvPr>
            <p:ph idx="1"/>
            <p:extLst/>
          </p:nvPr>
        </p:nvGraphicFramePr>
        <p:xfrm>
          <a:off x="1322388" y="2303463"/>
          <a:ext cx="6018212" cy="3150000"/>
        </p:xfrm>
        <a:graphic>
          <a:graphicData uri="http://schemas.openxmlformats.org/drawingml/2006/table">
            <a:tbl>
              <a:tblPr/>
              <a:tblGrid>
                <a:gridCol w="833437"/>
                <a:gridCol w="835025"/>
                <a:gridCol w="836613"/>
                <a:gridCol w="836612"/>
                <a:gridCol w="835025"/>
                <a:gridCol w="1014413"/>
                <a:gridCol w="827087"/>
              </a:tblGrid>
              <a:tr h="2619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客群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公司类存款本币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公司类存款外币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银团贷款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国内保理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贸易融资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20%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25%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0.32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0.38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0.11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0.19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0.19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0.17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0.38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98438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0.19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0.31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2D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marL="72000" marR="72000" marT="72000" marB="72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0.09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0.31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588" algn="l"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793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44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534988" algn="l"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921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4493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9065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3637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3659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第五步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群的应用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差异化定价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矩形 104"/>
          <p:cNvSpPr/>
          <p:nvPr/>
        </p:nvSpPr>
        <p:spPr>
          <a:xfrm>
            <a:off x="304652" y="750696"/>
            <a:ext cx="7782108" cy="648072"/>
          </a:xfrm>
          <a:prstGeom prst="rect">
            <a:avLst/>
          </a:prstGeom>
          <a:ln w="9525">
            <a:noFill/>
          </a:ln>
        </p:spPr>
        <p:txBody>
          <a:bodyPr wrap="square" rtlCol="0" anchor="ctr">
            <a:no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提供客户价值类属性分群标签及客户价值类计量结果，为定价部门差异化定价提供价值分群及价值计量的数据支持</a:t>
            </a:r>
            <a:r>
              <a:rPr lang="zh-CN" altLang="en-US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</p:txBody>
      </p:sp>
      <p:sp>
        <p:nvSpPr>
          <p:cNvPr id="9" name="TextBox 27"/>
          <p:cNvSpPr txBox="1"/>
          <p:nvPr/>
        </p:nvSpPr>
        <p:spPr>
          <a:xfrm>
            <a:off x="370113" y="1812183"/>
            <a:ext cx="261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客户价值</a:t>
            </a:r>
            <a:r>
              <a:rPr lang="en-US" altLang="zh-CN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忠诚度模型得分</a:t>
            </a:r>
            <a:endParaRPr 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矩形 1"/>
          <p:cNvSpPr/>
          <p:nvPr/>
        </p:nvSpPr>
        <p:spPr>
          <a:xfrm>
            <a:off x="3433328" y="2780928"/>
            <a:ext cx="2196429" cy="116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提供客户价值计量</a:t>
            </a:r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及其他细分结果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比如客户行业属性、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客户价值标签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</a:t>
            </a:r>
            <a:r>
              <a:rPr lang="zh-CN" altLang="en-US" sz="1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忠诚</a:t>
            </a:r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度标签、</a:t>
            </a:r>
            <a:endParaRPr lang="en-US" altLang="zh-CN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12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客户业务量余额信息等</a:t>
            </a:r>
            <a:endParaRPr lang="zh-CN" altLang="en-US" sz="1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gray">
          <a:xfrm>
            <a:off x="6987484" y="2911978"/>
            <a:ext cx="1684399" cy="92262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46800" rIns="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资产负债部</a:t>
            </a:r>
            <a:endParaRPr lang="en-US" altLang="zh-CN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差异化定价</a:t>
            </a:r>
            <a:endParaRPr lang="en-US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6389484" y="3241546"/>
            <a:ext cx="432048" cy="3576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2943168" y="3349057"/>
            <a:ext cx="432048" cy="35761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25"/>
          <p:cNvGraphicFramePr>
            <a:graphicFrameLocks noGrp="1"/>
          </p:cNvGraphicFramePr>
          <p:nvPr>
            <p:extLst/>
          </p:nvPr>
        </p:nvGraphicFramePr>
        <p:xfrm>
          <a:off x="3433328" y="4211063"/>
          <a:ext cx="2290800" cy="20216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68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9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984">
                <a:tc>
                  <a:txBody>
                    <a:bodyPr/>
                    <a:lstStyle/>
                    <a:p>
                      <a:endParaRPr lang="en-US" sz="12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示例</a:t>
                      </a:r>
                      <a:endParaRPr lang="en-US" sz="1200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客户</a:t>
                      </a:r>
                      <a:r>
                        <a:rPr lang="en-US" altLang="zh-CN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A</a:t>
                      </a:r>
                      <a:endParaRPr lang="en-US" sz="12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价值：</a:t>
                      </a:r>
                      <a:r>
                        <a:rPr lang="en-US" altLang="zh-CN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90</a:t>
                      </a: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忠诚度：</a:t>
                      </a:r>
                      <a:r>
                        <a:rPr lang="en-US" altLang="zh-CN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80</a:t>
                      </a: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所属行业：烟草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存款余额：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万</a:t>
                      </a:r>
                      <a:endParaRPr lang="en-US" altLang="zh-CN" sz="11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客户</a:t>
                      </a:r>
                      <a:r>
                        <a:rPr lang="en-US" altLang="zh-CN" sz="1200" dirty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B</a:t>
                      </a:r>
                      <a:endParaRPr lang="en-US" sz="120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价值：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忠诚度：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分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所属行业：钢铁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存款余额：</a:t>
                      </a:r>
                      <a:r>
                        <a:rPr lang="en-US" altLang="zh-CN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100</a:t>
                      </a:r>
                      <a:r>
                        <a:rPr lang="zh-CN" altLang="en-US" sz="1100" dirty="0" smtClean="0"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万</a:t>
                      </a:r>
                      <a:endParaRPr lang="en-US" altLang="zh-CN" sz="1100" dirty="0" smtClean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9" name="AutoShape 11"/>
          <p:cNvSpPr>
            <a:spLocks noChangeArrowheads="1"/>
          </p:cNvSpPr>
          <p:nvPr/>
        </p:nvSpPr>
        <p:spPr bwMode="auto">
          <a:xfrm>
            <a:off x="498457" y="2110667"/>
            <a:ext cx="2443852" cy="306287"/>
          </a:xfrm>
          <a:prstGeom prst="homePlate">
            <a:avLst>
              <a:gd name="adj" fmla="val 22839"/>
            </a:avLst>
          </a:prstGeom>
          <a:solidFill>
            <a:srgbClr val="000000">
              <a:lumMod val="50000"/>
              <a:lumOff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细分模型象限划分</a:t>
            </a:r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498457" y="2418429"/>
            <a:ext cx="2373060" cy="4277980"/>
          </a:xfrm>
          <a:prstGeom prst="rect">
            <a:avLst/>
          </a:prstGeom>
          <a:solidFill>
            <a:srgbClr val="C0C0C0">
              <a:alpha val="38039"/>
            </a:srgbClr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en-US" sz="1000">
              <a:solidFill>
                <a:srgbClr val="000000"/>
              </a:solidFill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638501" y="2749998"/>
            <a:ext cx="1954466" cy="234014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rgbClr val="7F7F7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847798" y="4622995"/>
            <a:ext cx="153587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1057095" y="4155852"/>
            <a:ext cx="111727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1266392" y="3620920"/>
            <a:ext cx="69868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475689" y="3220089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1197140" y="3755021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</a:t>
            </a: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1615734" y="3620920"/>
            <a:ext cx="0" cy="5349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684986" y="3755021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1475689" y="4222165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475689" y="4690783"/>
            <a:ext cx="4185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07754" y="5218346"/>
            <a:ext cx="181596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808080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A-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B-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低忠诚度、高价值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C-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高忠诚度、低价值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D-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低忠诚度、低价值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E-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非活跃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/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 Unicode MS" panose="020B0604020202020204" pitchFamily="34" charset="-122"/>
              </a:rPr>
              <a:t>休眠客户</a:t>
            </a:r>
          </a:p>
        </p:txBody>
      </p:sp>
    </p:spTree>
    <p:extLst>
      <p:ext uri="{BB962C8B-B14F-4D97-AF65-F5344CB8AC3E}">
        <p14:creationId xmlns:p14="http://schemas.microsoft.com/office/powerpoint/2010/main" xmlns="" val="4556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water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31840" y="2348880"/>
            <a:ext cx="6012160" cy="4509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907174" y="126876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客户细分的应用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场景</a:t>
            </a:r>
            <a:endParaRPr lang="zh-CN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직사각형 3"/>
          <p:cNvSpPr>
            <a:spLocks noChangeArrowheads="1"/>
          </p:cNvSpPr>
          <p:nvPr/>
        </p:nvSpPr>
        <p:spPr bwMode="auto">
          <a:xfrm>
            <a:off x="438400" y="126876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7174" y="342900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的维度选择与数据初始化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438400" y="342900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6318" y="3861048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灵活的客户细分的实现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467544" y="3861048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6318" y="4329144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客户细分标签管理机制设计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직사각형 3"/>
          <p:cNvSpPr>
            <a:spLocks noChangeArrowheads="1"/>
          </p:cNvSpPr>
          <p:nvPr/>
        </p:nvSpPr>
        <p:spPr bwMode="auto">
          <a:xfrm>
            <a:off x="467544" y="4329144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07174" y="171527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客户细分的方法论</a:t>
            </a:r>
          </a:p>
        </p:txBody>
      </p:sp>
      <p:sp>
        <p:nvSpPr>
          <p:cNvPr id="17" name="직사각형 3"/>
          <p:cNvSpPr>
            <a:spLocks noChangeArrowheads="1"/>
          </p:cNvSpPr>
          <p:nvPr/>
        </p:nvSpPr>
        <p:spPr bwMode="auto">
          <a:xfrm>
            <a:off x="438400" y="171527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28028" y="475963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其他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相关部分的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澄清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직사각형 3"/>
          <p:cNvSpPr>
            <a:spLocks noChangeArrowheads="1"/>
          </p:cNvSpPr>
          <p:nvPr/>
        </p:nvSpPr>
        <p:spPr bwMode="auto">
          <a:xfrm>
            <a:off x="459254" y="475963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7174" y="2127990"/>
            <a:ext cx="6933762" cy="39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典型的客户细分专题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직사각형 3"/>
          <p:cNvSpPr>
            <a:spLocks noChangeArrowheads="1"/>
          </p:cNvSpPr>
          <p:nvPr/>
        </p:nvSpPr>
        <p:spPr bwMode="auto">
          <a:xfrm>
            <a:off x="438400" y="2127990"/>
            <a:ext cx="396000" cy="396000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gray">
          <a:xfrm>
            <a:off x="936318" y="2998627"/>
            <a:ext cx="6840000" cy="360362"/>
          </a:xfrm>
          <a:prstGeom prst="rect">
            <a:avLst/>
          </a:prstGeom>
          <a:solidFill>
            <a:schemeClr val="accent2"/>
          </a:solidFill>
          <a:ln w="3175" algn="ctr">
            <a:noFill/>
            <a:miter lim="800000"/>
            <a:headEnd/>
            <a:tailEnd/>
          </a:ln>
        </p:spPr>
        <p:txBody>
          <a:bodyPr wrap="none" lIns="36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客户提质细分专题</a:t>
            </a:r>
            <a:endParaRPr lang="en-US" altLang="zh-C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gray">
          <a:xfrm>
            <a:off x="933143" y="2566578"/>
            <a:ext cx="6840000" cy="360363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wrap="none" lIns="360000" tIns="46800" rIns="90000" bIns="46800" anchor="ctr"/>
          <a:lstStyle/>
          <a:p>
            <a:pPr eaLnBrk="0" hangingPunct="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客户价值</a:t>
            </a:r>
            <a:r>
              <a:rPr lang="en-US" altLang="zh-C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忠诚度细分</a:t>
            </a:r>
            <a:endParaRPr lang="en-US" altLang="zh-C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98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客户提质专题，识别现有客户收入的增长点与流失点，帮助业务人员采取差异化客户策略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12" name="文字方塊 17"/>
          <p:cNvSpPr txBox="1">
            <a:spLocks noChangeArrowheads="1"/>
          </p:cNvSpPr>
          <p:nvPr/>
        </p:nvSpPr>
        <p:spPr bwMode="auto">
          <a:xfrm>
            <a:off x="523844" y="1196752"/>
            <a:ext cx="816454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►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目的</a:t>
            </a:r>
            <a:endParaRPr lang="en-US" altLang="zh-CN" sz="1600" b="0" dirty="0" smtClean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858838" lvl="2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客户提质专题，利用客户的收入与余额变化趋势，将客户分为平稳、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成长</a:t>
            </a:r>
            <a:r>
              <a:rPr lang="zh-CN" altLang="en-US" sz="1600" b="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、衰退与波动客群，并进一步挖掘不同客户的行业、关系、产品、资金、融资行为，以设计差异化客户策略。</a:t>
            </a:r>
            <a:endParaRPr lang="en-US" altLang="zh-CN" sz="1600" b="0" dirty="0" smtClean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358775" indent="-358775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►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细分方法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858838" lvl="2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根据客户的收入以及存款、贷款以及特定产品的余额变化趋势，把客户分为平稳、成长、衰退与波动四类主要群体</a:t>
            </a:r>
            <a:endParaRPr lang="en-US" altLang="zh-CN" sz="1600" b="0" dirty="0" smtClean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1316038" lvl="3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1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平稳客户</a:t>
            </a:r>
            <a:r>
              <a:rPr lang="en-US" altLang="zh-CN" sz="160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: </a:t>
            </a:r>
            <a:r>
              <a:rPr lang="zh-CN" altLang="en-US" sz="160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此类客户优先级较低，保持现有即可</a:t>
            </a:r>
            <a:endParaRPr lang="en-US" altLang="zh-CN" sz="1600" kern="0" dirty="0" smtClean="0">
              <a:solidFill>
                <a:schemeClr val="tx1">
                  <a:lumMod val="50000"/>
                </a:schemeClr>
              </a:solidFill>
              <a:latin typeface="Arial"/>
              <a:ea typeface="宋体" pitchFamily="2" charset="-122"/>
              <a:cs typeface="+mj-cs"/>
            </a:endParaRPr>
          </a:p>
          <a:p>
            <a:pPr marL="1316038" lvl="3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1" kern="0" dirty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成长</a:t>
            </a:r>
            <a:r>
              <a:rPr lang="zh-CN" altLang="en-US" sz="1600" b="1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客户</a:t>
            </a:r>
            <a:r>
              <a:rPr lang="en-US" altLang="zh-CN" sz="160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: </a:t>
            </a:r>
            <a:r>
              <a:rPr lang="zh-CN" altLang="en-US" sz="160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采取拓的策略，客户发展势头良好，属于潜升优的重点客群，应该注意客户的关系的进一步维护，并且适当进行交叉销售策略</a:t>
            </a:r>
            <a:endParaRPr lang="en-US" altLang="zh-CN" sz="1600" kern="0" dirty="0" smtClean="0">
              <a:solidFill>
                <a:schemeClr val="tx1">
                  <a:lumMod val="50000"/>
                </a:schemeClr>
              </a:solidFill>
              <a:latin typeface="Arial"/>
              <a:ea typeface="宋体" pitchFamily="2" charset="-122"/>
              <a:cs typeface="+mj-cs"/>
            </a:endParaRPr>
          </a:p>
          <a:p>
            <a:pPr marL="1316038" lvl="3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1" kern="0" dirty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衰退</a:t>
            </a:r>
            <a:r>
              <a:rPr lang="zh-CN" altLang="en-US" sz="1600" b="1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客户</a:t>
            </a:r>
            <a:r>
              <a:rPr lang="en-US" altLang="zh-CN" sz="1600" b="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: </a:t>
            </a:r>
            <a:r>
              <a:rPr lang="zh-CN" altLang="en-US" sz="1600" kern="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宋体" pitchFamily="2" charset="-122"/>
                <a:cs typeface="+mj-cs"/>
              </a:rPr>
              <a:t>采取保的策略，客户经理应加强对客户的理解，了解客户业务量衰退的原因，并采取相应措施</a:t>
            </a:r>
            <a:endParaRPr lang="en-US" altLang="zh-CN" sz="1600" kern="0" dirty="0">
              <a:solidFill>
                <a:schemeClr val="tx1">
                  <a:lumMod val="50000"/>
                </a:schemeClr>
              </a:solidFill>
              <a:latin typeface="Arial"/>
              <a:ea typeface="宋体" pitchFamily="2" charset="-122"/>
              <a:cs typeface="+mj-cs"/>
            </a:endParaRPr>
          </a:p>
          <a:p>
            <a:pPr marL="1316038" lvl="3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波动客户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波动客群的业务量不平稳，客户经理应该进一步挖掘波动的原因，设法捆绑维护稳定收入产品，稳定客户。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358775" lvl="3" indent="-358775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►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价值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ea typeface="宋体" pitchFamily="2" charset="-122"/>
            </a:endParaRPr>
          </a:p>
          <a:p>
            <a:pPr marL="858838" lvl="2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客户管理部门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(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总行、分行、支行等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):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根据以上四类客户的客户量发展趋势，能够大致预测出未来的收入走向，从而进行相应的资源投入；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  </a:t>
            </a:r>
          </a:p>
          <a:p>
            <a:pPr marL="858838" lvl="2" indent="-176213">
              <a:spcBef>
                <a:spcPts val="600"/>
              </a:spcBef>
              <a:buClr>
                <a:srgbClr val="FFC000"/>
              </a:buClr>
              <a:buFont typeface="Arial" pitchFamily="34" charset="0"/>
              <a:buChar char="–"/>
            </a:pP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客户经理</a:t>
            </a:r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ea typeface="宋体" pitchFamily="2" charset="-122"/>
              </a:rPr>
              <a:t>利用客户提质，识别客户的收入的增长点与流失点，并形成对应策略。</a:t>
            </a:r>
            <a:r>
              <a:rPr lang="zh-CN" altLang="en-US" sz="1200" b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宋体" pitchFamily="2" charset="-122"/>
              </a:rPr>
              <a:t/>
            </a:r>
            <a:br>
              <a:rPr lang="zh-CN" altLang="en-US" sz="1200" b="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宋体" pitchFamily="2" charset="-122"/>
              </a:rPr>
            </a:br>
            <a:endParaRPr lang="zh-CN" altLang="en-US" sz="1200" b="0" dirty="0" smtClean="0">
              <a:solidFill>
                <a:schemeClr val="tx1">
                  <a:lumMod val="50000"/>
                </a:schemeClr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65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客户提质所用的细分标签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根据的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需求，客户提质类细分标签可分为存、贷、中收的趋势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6" name="等腰三角形 23"/>
          <p:cNvSpPr/>
          <p:nvPr/>
        </p:nvSpPr>
        <p:spPr>
          <a:xfrm rot="5400000">
            <a:off x="1531167" y="3430563"/>
            <a:ext cx="1444625" cy="433388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68000">
                <a:srgbClr val="7889FB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graphicFrame>
        <p:nvGraphicFramePr>
          <p:cNvPr id="7" name="表格 24"/>
          <p:cNvGraphicFramePr>
            <a:graphicFrameLocks noGrp="1"/>
          </p:cNvGraphicFramePr>
          <p:nvPr>
            <p:extLst/>
          </p:nvPr>
        </p:nvGraphicFramePr>
        <p:xfrm>
          <a:off x="2497705" y="2144272"/>
          <a:ext cx="6357981" cy="4055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231"/>
                <a:gridCol w="2808312"/>
                <a:gridCol w="2051438"/>
              </a:tblGrid>
              <a:tr h="2701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取值限制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使用场景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8000"/>
                      </a:schemeClr>
                    </a:solidFill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存款收入趋势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 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贷款收入趋势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中间业务收入趋势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存款余额趋势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256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贷款余额趋势</a:t>
                      </a:r>
                      <a:endParaRPr lang="zh-CN" altLang="en-US" sz="1200" dirty="0"/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稳定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成长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衰退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□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波动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21" marB="45721" anchor="ctr">
                    <a:lnL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3A3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圆角矩形 100"/>
          <p:cNvSpPr/>
          <p:nvPr/>
        </p:nvSpPr>
        <p:spPr>
          <a:xfrm>
            <a:off x="219445" y="2338253"/>
            <a:ext cx="1748011" cy="3898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客户提质类</a:t>
            </a:r>
            <a:endParaRPr kumimoji="1" lang="zh-CN" altLang="en-US" sz="16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221072" y="2843774"/>
            <a:ext cx="1728787" cy="2241410"/>
          </a:xfrm>
          <a:prstGeom prst="rect">
            <a:avLst/>
          </a:prstGeom>
          <a:solidFill>
            <a:srgbClr val="CCFF66">
              <a:alpha val="7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sz="1200" b="1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27"/>
          <p:cNvSpPr/>
          <p:nvPr/>
        </p:nvSpPr>
        <p:spPr>
          <a:xfrm>
            <a:off x="384424" y="328498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存款收入趋势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圆角矩形 27"/>
          <p:cNvSpPr/>
          <p:nvPr/>
        </p:nvSpPr>
        <p:spPr>
          <a:xfrm>
            <a:off x="370969" y="3624652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27"/>
          <p:cNvSpPr/>
          <p:nvPr/>
        </p:nvSpPr>
        <p:spPr>
          <a:xfrm>
            <a:off x="370113" y="3964319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中间业务收入趋势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圆角矩形 27"/>
          <p:cNvSpPr/>
          <p:nvPr/>
        </p:nvSpPr>
        <p:spPr>
          <a:xfrm>
            <a:off x="366125" y="4303986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存款余额趋势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圆角矩形 27"/>
          <p:cNvSpPr/>
          <p:nvPr/>
        </p:nvSpPr>
        <p:spPr>
          <a:xfrm>
            <a:off x="352670" y="464365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贷款余额趋势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圆角矩形 27"/>
          <p:cNvSpPr/>
          <p:nvPr/>
        </p:nvSpPr>
        <p:spPr>
          <a:xfrm>
            <a:off x="391402" y="2924944"/>
            <a:ext cx="1444294" cy="216024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CC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收入趋势</a:t>
            </a:r>
            <a:endParaRPr kumimoji="1" lang="zh-CN" altLang="en-US" sz="1200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56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成长、衰退、波动和平稳的客户划分算法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475656" y="1196752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趋势计算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8" y="1628800"/>
            <a:ext cx="2927332" cy="18442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17" y="1511642"/>
            <a:ext cx="4300681" cy="2133382"/>
          </a:xfrm>
          <a:prstGeom prst="rect">
            <a:avLst/>
          </a:prstGeom>
        </p:spPr>
      </p:pic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732859" y="114231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回归偏差计算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8" y="4014356"/>
            <a:ext cx="8413209" cy="2843644"/>
          </a:xfrm>
          <a:prstGeom prst="rect">
            <a:avLst/>
          </a:prstGeom>
        </p:spPr>
      </p:pic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347864" y="3692766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四</a:t>
            </a:r>
            <a:r>
              <a:rPr lang="zh-CN" altLang="en-US" dirty="0" smtClean="0">
                <a:ea typeface="宋体" panose="02010600030101010101" pitchFamily="2" charset="-122"/>
              </a:rPr>
              <a:t>类客户划分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434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提质专题的客户特征刻画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通常从从客户属性、关系、产品特征、资金能力与融资行为五类特征进行刻画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6816" y="2721694"/>
            <a:ext cx="790997" cy="92333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</a:t>
            </a:r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特征刻画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83000" y="1833835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客户属性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883000" y="2494454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zh-CN" altLang="en-US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83000" y="3140968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产品特征</a:t>
            </a:r>
            <a:endParaRPr lang="zh-CN" altLang="en-US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883000" y="3789040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资金能力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883000" y="4689108"/>
            <a:ext cx="1320847" cy="57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zh-CN" altLang="en-US" sz="18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融资行为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91880" y="1826971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5791" y="14754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刻画</a:t>
            </a:r>
            <a:r>
              <a:rPr lang="zh-CN" altLang="en-US" dirty="0" smtClean="0"/>
              <a:t>指标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91880" y="2492896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开户</a:t>
            </a:r>
            <a:r>
              <a:rPr lang="zh-CN" altLang="en-US" dirty="0" smtClean="0"/>
              <a:t>时长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491880" y="3143128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重点</a:t>
            </a:r>
            <a:r>
              <a:rPr lang="zh-CN" altLang="en-US" dirty="0" smtClean="0"/>
              <a:t>产品渗透率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491880" y="5049212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贷款余额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91880" y="3789040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存款余额</a:t>
            </a:r>
            <a:endParaRPr lang="en-US" dirty="0"/>
          </a:p>
        </p:txBody>
      </p:sp>
      <p:cxnSp>
        <p:nvCxnSpPr>
          <p:cNvPr id="19" name="Elbow Connector 18"/>
          <p:cNvCxnSpPr>
            <a:stCxn id="7" idx="3"/>
            <a:endCxn id="12" idx="1"/>
          </p:cNvCxnSpPr>
          <p:nvPr/>
        </p:nvCxnSpPr>
        <p:spPr>
          <a:xfrm>
            <a:off x="1017813" y="3183359"/>
            <a:ext cx="865187" cy="17937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1" idx="1"/>
          </p:cNvCxnSpPr>
          <p:nvPr/>
        </p:nvCxnSpPr>
        <p:spPr>
          <a:xfrm>
            <a:off x="1017813" y="3183359"/>
            <a:ext cx="865187" cy="893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10" idx="1"/>
          </p:cNvCxnSpPr>
          <p:nvPr/>
        </p:nvCxnSpPr>
        <p:spPr>
          <a:xfrm>
            <a:off x="1017813" y="3183359"/>
            <a:ext cx="865187" cy="2456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9" idx="1"/>
          </p:cNvCxnSpPr>
          <p:nvPr/>
        </p:nvCxnSpPr>
        <p:spPr>
          <a:xfrm flipV="1">
            <a:off x="1017813" y="2782454"/>
            <a:ext cx="865187" cy="4009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8" idx="1"/>
          </p:cNvCxnSpPr>
          <p:nvPr/>
        </p:nvCxnSpPr>
        <p:spPr>
          <a:xfrm flipV="1">
            <a:off x="1017813" y="2121835"/>
            <a:ext cx="865187" cy="10615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3" idx="1"/>
          </p:cNvCxnSpPr>
          <p:nvPr/>
        </p:nvCxnSpPr>
        <p:spPr>
          <a:xfrm flipV="1">
            <a:off x="3203847" y="2114971"/>
            <a:ext cx="288033" cy="6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5" idx="1"/>
          </p:cNvCxnSpPr>
          <p:nvPr/>
        </p:nvCxnSpPr>
        <p:spPr>
          <a:xfrm flipV="1">
            <a:off x="3203847" y="2780896"/>
            <a:ext cx="288033" cy="15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16" idx="1"/>
          </p:cNvCxnSpPr>
          <p:nvPr/>
        </p:nvCxnSpPr>
        <p:spPr>
          <a:xfrm>
            <a:off x="3203847" y="3428968"/>
            <a:ext cx="288033" cy="2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18" idx="1"/>
          </p:cNvCxnSpPr>
          <p:nvPr/>
        </p:nvCxnSpPr>
        <p:spPr>
          <a:xfrm>
            <a:off x="3203847" y="4077040"/>
            <a:ext cx="28803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3"/>
            <a:endCxn id="17" idx="1"/>
          </p:cNvCxnSpPr>
          <p:nvPr/>
        </p:nvCxnSpPr>
        <p:spPr>
          <a:xfrm>
            <a:off x="3203847" y="4977108"/>
            <a:ext cx="288033" cy="360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491880" y="4437144"/>
            <a:ext cx="1656184" cy="576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是否有</a:t>
            </a:r>
            <a:r>
              <a:rPr lang="zh-CN" altLang="en-US" dirty="0"/>
              <a:t>贷</a:t>
            </a:r>
            <a:r>
              <a:rPr lang="zh-CN" altLang="en-US" dirty="0" smtClean="0"/>
              <a:t>户</a:t>
            </a:r>
            <a:endParaRPr lang="en-US" dirty="0"/>
          </a:p>
        </p:txBody>
      </p:sp>
      <p:cxnSp>
        <p:nvCxnSpPr>
          <p:cNvPr id="30" name="Elbow Connector 29"/>
          <p:cNvCxnSpPr>
            <a:stCxn id="12" idx="3"/>
            <a:endCxn id="29" idx="1"/>
          </p:cNvCxnSpPr>
          <p:nvPr/>
        </p:nvCxnSpPr>
        <p:spPr>
          <a:xfrm flipV="1">
            <a:off x="3203847" y="4725144"/>
            <a:ext cx="288033" cy="251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0113" y="5740698"/>
            <a:ext cx="8018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独立客户的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资产衰退的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原因有很多种，但考查某群体的客户的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资产衰退原因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的统计，却能对营销建议找到充实的理由。为此，针对需要针对营销的群体，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提取上述指标进行刻画</a:t>
            </a:r>
            <a:endParaRPr lang="en-US" dirty="0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4061" y="2275322"/>
            <a:ext cx="3494052" cy="270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6341673" y="17157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客群特征分析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5397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客户提质主题的基本分析报告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该结论通常仍然由分析人员做出，而不是系统决定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39</a:t>
            </a:fld>
            <a:endParaRPr lang="en-GB" dirty="0"/>
          </a:p>
        </p:txBody>
      </p:sp>
      <p:grpSp>
        <p:nvGrpSpPr>
          <p:cNvPr id="7" name="Group 122"/>
          <p:cNvGrpSpPr>
            <a:grpSpLocks/>
          </p:cNvGrpSpPr>
          <p:nvPr/>
        </p:nvGrpSpPr>
        <p:grpSpPr bwMode="auto">
          <a:xfrm>
            <a:off x="1030729" y="1313830"/>
            <a:ext cx="1090615" cy="1035050"/>
            <a:chOff x="352" y="1261"/>
            <a:chExt cx="687" cy="652"/>
          </a:xfrm>
        </p:grpSpPr>
        <p:graphicFrame>
          <p:nvGraphicFramePr>
            <p:cNvPr id="8" name="Object 123"/>
            <p:cNvGraphicFramePr>
              <a:graphicFrameLocks noChangeAspect="1"/>
            </p:cNvGraphicFramePr>
            <p:nvPr/>
          </p:nvGraphicFramePr>
          <p:xfrm>
            <a:off x="459" y="1538"/>
            <a:ext cx="580" cy="375"/>
          </p:xfrm>
          <a:graphic>
            <a:graphicData uri="http://schemas.openxmlformats.org/presentationml/2006/ole">
              <p:oleObj spid="_x0000_s11361" name="CorelDRAW" r:id="rId3" imgW="5676900" imgH="3971925" progId="">
                <p:embed/>
              </p:oleObj>
            </a:graphicData>
          </a:graphic>
        </p:graphicFrame>
        <p:sp>
          <p:nvSpPr>
            <p:cNvPr id="9" name="Text Box 124"/>
            <p:cNvSpPr txBox="1">
              <a:spLocks noChangeArrowheads="1"/>
            </p:cNvSpPr>
            <p:nvPr/>
          </p:nvSpPr>
          <p:spPr bwMode="auto">
            <a:xfrm>
              <a:off x="352" y="1261"/>
              <a:ext cx="53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分析</a:t>
              </a:r>
              <a:r>
                <a:rPr lang="zh-CN" altLang="en-US" b="1" dirty="0" smtClean="0">
                  <a:ea typeface="宋体" panose="02010600030101010101" pitchFamily="2" charset="-122"/>
                </a:rPr>
                <a:t>师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583061" y="1424596"/>
            <a:ext cx="288032" cy="331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4516" y="1753071"/>
            <a:ext cx="604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分析师针对客户提质主题形成基本分析结论</a:t>
            </a:r>
            <a:endParaRPr lang="en-US" sz="1400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CC1D26-A9BD-4BDE-BDD9-08EDBAE96860}" type="slidenum">
              <a:rPr lang="en-GB" smtClean="0"/>
              <a:pPr/>
              <a:t>39</a:t>
            </a:fld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8732197"/>
              </p:ext>
            </p:extLst>
          </p:nvPr>
        </p:nvGraphicFramePr>
        <p:xfrm>
          <a:off x="611982" y="2668371"/>
          <a:ext cx="8162329" cy="4044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895"/>
                <a:gridCol w="2164686"/>
                <a:gridCol w="2559374"/>
                <a:gridCol w="2559374"/>
              </a:tblGrid>
              <a:tr h="328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</a:rPr>
                        <a:t>群体</a:t>
                      </a:r>
                      <a:r>
                        <a:rPr lang="zh-CN" altLang="en-US" sz="1400" dirty="0" smtClean="0">
                          <a:effectLst/>
                        </a:rPr>
                        <a:t>名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烟草行业衰退群</a:t>
                      </a:r>
                      <a:r>
                        <a:rPr lang="en-US" altLang="zh-C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2(</a:t>
                      </a: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新客户波动群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群体</a:t>
                      </a: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群体特征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zh-CN" altLang="en-US" sz="1600" dirty="0" smtClean="0">
                          <a:effectLst/>
                        </a:rPr>
                        <a:t>烟草行业，衰退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新客户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开户市场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，存款余额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(100-500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</a:t>
                      </a:r>
                      <a:r>
                        <a:rPr lang="en-US" altLang="zh-CN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，波动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28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选择原因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</a:rPr>
                        <a:t>根据数据分析，本分行烟草行业最近的衰退客户占比特别高，，特别是存款余额相对较低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55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400" dirty="0" smtClean="0">
                          <a:effectLst/>
                        </a:rPr>
                        <a:t>客户</a:t>
                      </a:r>
                      <a:r>
                        <a:rPr lang="zh-CN" sz="1400" dirty="0" smtClean="0">
                          <a:effectLst/>
                        </a:rPr>
                        <a:t>策略</a:t>
                      </a:r>
                      <a:r>
                        <a:rPr lang="zh-CN" sz="1400" dirty="0">
                          <a:effectLst/>
                        </a:rPr>
                        <a:t>及要点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应防止该群体的衰退，根据该群体客户特征，应该提升存款余额。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908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通常可以从以下维度进行客户分群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业界经验</a:t>
            </a:r>
            <a:r>
              <a:rPr lang="zh-CN" altLang="en-US" sz="2000" dirty="0"/>
              <a:t>展示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价值、行为与需求是客户战略细分的最常用维度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3579813" y="2205038"/>
            <a:ext cx="1363662" cy="523875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制约性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zh-CN" sz="1200" b="1">
              <a:ea typeface="MS PGothic" panose="020B0600070205080204" pitchFamily="34" charset="-128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579813" y="4706938"/>
            <a:ext cx="1363662" cy="52387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活动/行为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606550" y="3063875"/>
            <a:ext cx="1365250" cy="525463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场合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84825" y="3063875"/>
            <a:ext cx="1365250" cy="5254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</a:pPr>
            <a:r>
              <a:rPr lang="zh-CN" altLang="en-US" sz="1400" dirty="0" smtClean="0">
                <a:ea typeface="宋体" panose="02010600030101010101" pitchFamily="2" charset="-122"/>
              </a:rPr>
              <a:t>管理属性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06550" y="3703638"/>
            <a:ext cx="1365250" cy="5254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需要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584825" y="3703638"/>
            <a:ext cx="1365250" cy="525462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客户价值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505075" y="4313238"/>
            <a:ext cx="1365250" cy="5254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  <a:effectLst/>
          <a:extLst/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</a:pPr>
            <a:r>
              <a:rPr lang="zh-CN" altLang="en-US" sz="1400" dirty="0" smtClean="0">
                <a:ea typeface="宋体" panose="02010600030101010101" pitchFamily="2" charset="-122"/>
              </a:rPr>
              <a:t>自有属</a:t>
            </a:r>
            <a:r>
              <a:rPr lang="zh-CN" altLang="en-US" sz="1400" dirty="0">
                <a:ea typeface="宋体" panose="02010600030101010101" pitchFamily="2" charset="-122"/>
              </a:rPr>
              <a:t>性</a:t>
            </a:r>
            <a:endParaRPr lang="zh-CN" altLang="en-GB" sz="1400" dirty="0">
              <a:ea typeface="宋体" panose="02010600030101010101" pitchFamily="2" charset="-122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505075" y="2598738"/>
            <a:ext cx="1365250" cy="525462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感觉认知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670425" y="2592388"/>
            <a:ext cx="1365250" cy="523875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地理因素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zh-CN" sz="1200" b="1">
              <a:ea typeface="MS PGothic" panose="020B0600070205080204" pitchFamily="34" charset="-128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714875" y="4306888"/>
            <a:ext cx="1366838" cy="523875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 anchor="ctr" anchorCtr="1"/>
          <a:lstStyle/>
          <a:p>
            <a:pPr>
              <a:spcBef>
                <a:spcPct val="0"/>
              </a:spcBef>
              <a:buSzPct val="75000"/>
              <a:buFontTx/>
              <a:buNone/>
            </a:pPr>
            <a:r>
              <a:rPr lang="zh-CN" altLang="en-GB" sz="1400">
                <a:ea typeface="宋体" panose="02010600030101010101" pitchFamily="2" charset="-122"/>
              </a:rPr>
              <a:t>态度/意向</a:t>
            </a:r>
          </a:p>
          <a:p>
            <a:pPr>
              <a:spcBef>
                <a:spcPct val="0"/>
              </a:spcBef>
              <a:buSzPct val="75000"/>
              <a:buFontTx/>
              <a:buNone/>
            </a:pPr>
            <a:endParaRPr lang="en-US" altLang="zh-CN" sz="1200" b="1">
              <a:ea typeface="MS PGothic" panose="020B0600070205080204" pitchFamily="34" charset="-128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4291013" y="2740025"/>
            <a:ext cx="0" cy="194627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2986088" y="3413125"/>
            <a:ext cx="2617787" cy="500063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2973388" y="3344863"/>
            <a:ext cx="2617787" cy="5826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3686175" y="3068638"/>
            <a:ext cx="1285875" cy="128746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3635375" y="3059113"/>
            <a:ext cx="1284288" cy="129698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714750" y="3354388"/>
            <a:ext cx="1152525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GB" sz="1400">
                <a:solidFill>
                  <a:schemeClr val="bg1"/>
                </a:solidFill>
                <a:ea typeface="宋体" panose="02010600030101010101" pitchFamily="2" charset="-122"/>
              </a:rPr>
              <a:t>分群维度</a:t>
            </a:r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795713" y="1731963"/>
            <a:ext cx="1028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财务制约</a:t>
            </a: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竞争对手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776913" y="2097088"/>
            <a:ext cx="20415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 dirty="0">
                <a:latin typeface="Arial" panose="020B0604020202020204" pitchFamily="34" charset="0"/>
                <a:ea typeface="宋体" panose="02010600030101010101" pitchFamily="2" charset="-122"/>
              </a:rPr>
              <a:t>本地，地区，国家和国际</a:t>
            </a:r>
            <a:endParaRPr lang="en-US" altLang="zh-CN" sz="10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 dirty="0">
                <a:latin typeface="Arial" panose="020B0604020202020204" pitchFamily="34" charset="0"/>
                <a:ea typeface="宋体" panose="02010600030101010101" pitchFamily="2" charset="-122"/>
              </a:rPr>
              <a:t>竞争者的地点和客户服务</a:t>
            </a:r>
          </a:p>
          <a:p>
            <a:pPr>
              <a:buSzTx/>
              <a:buFont typeface="Wingdings" panose="05000000000000000000" pitchFamily="2" charset="2"/>
              <a:buChar char="n"/>
            </a:pPr>
            <a:endParaRPr lang="en-US" altLang="zh-CN" sz="10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938963" y="2973388"/>
            <a:ext cx="1390650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机构</a:t>
            </a:r>
            <a:endParaRPr lang="zh-CN" altLang="en-GB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条线</a:t>
            </a:r>
            <a:endParaRPr lang="en-US" altLang="zh-CN" sz="1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客户等级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90563" y="2973388"/>
            <a:ext cx="19240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什么时间</a:t>
            </a: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什么地点</a:t>
            </a: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如何购买</a:t>
            </a:r>
          </a:p>
          <a:p>
            <a:pPr>
              <a:buSzTx/>
            </a:pP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90563" y="3985258"/>
            <a:ext cx="11811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 dirty="0">
                <a:latin typeface="Arial" panose="020B0604020202020204" pitchFamily="34" charset="0"/>
                <a:ea typeface="宋体" panose="02010600030101010101" pitchFamily="2" charset="-122"/>
              </a:rPr>
              <a:t>关键购买因</a:t>
            </a:r>
            <a:r>
              <a:rPr lang="zh-CN" altLang="en-GB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素</a:t>
            </a:r>
            <a:endParaRPr lang="zh-CN" altLang="en-GB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776913" y="4716463"/>
            <a:ext cx="20415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一般购买态度</a:t>
            </a: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购买心理因素</a:t>
            </a:r>
            <a:endParaRPr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1423988" y="2097088"/>
            <a:ext cx="18986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产品与服务的效果认可</a:t>
            </a: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GB" sz="1400">
                <a:latin typeface="Arial" panose="020B0604020202020204" pitchFamily="34" charset="0"/>
                <a:ea typeface="宋体" panose="02010600030101010101" pitchFamily="2" charset="-122"/>
              </a:rPr>
              <a:t>品牌的认知</a:t>
            </a:r>
          </a:p>
          <a:p>
            <a:pPr>
              <a:buSzTx/>
              <a:buFont typeface="Wingdings" panose="05000000000000000000" pitchFamily="2" charset="2"/>
              <a:buChar char="n"/>
            </a:pPr>
            <a:endParaRPr lang="en-US" altLang="zh-CN" sz="1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950075" y="3769814"/>
            <a:ext cx="1912938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收入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成本</a:t>
            </a:r>
            <a:endParaRPr lang="en-US" altLang="zh-CN" sz="1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忠诚度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35375" y="5230813"/>
            <a:ext cx="1577355" cy="117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开户</a:t>
            </a:r>
            <a:r>
              <a:rPr lang="zh-CN" altLang="en-GB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年限</a:t>
            </a:r>
            <a:endParaRPr lang="zh-CN" altLang="en-US" sz="10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持有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产品的种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endParaRPr lang="en-US" altLang="zh-CN" sz="1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交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易特征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趋势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139950" y="4657725"/>
            <a:ext cx="1390650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14300" indent="-1143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行业</a:t>
            </a: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规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模</a:t>
            </a:r>
            <a:endParaRPr lang="en-US" altLang="zh-CN" sz="14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企</a:t>
            </a:r>
            <a:r>
              <a:rPr lang="zh-CN" altLang="en-US" sz="1400" dirty="0" smtClean="0">
                <a:latin typeface="Arial" panose="020B0604020202020204" pitchFamily="34" charset="0"/>
                <a:ea typeface="宋体" panose="02010600030101010101" pitchFamily="2" charset="-122"/>
              </a:rPr>
              <a:t>业性质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286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客户提质的应用场景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21" name="Text Box 124"/>
          <p:cNvSpPr txBox="1">
            <a:spLocks noChangeArrowheads="1"/>
          </p:cNvSpPr>
          <p:nvPr/>
        </p:nvSpPr>
        <p:spPr bwMode="auto">
          <a:xfrm>
            <a:off x="6836199" y="4391520"/>
            <a:ext cx="107474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72000" rIns="72000" bIns="72000">
            <a:spAutoFit/>
          </a:bodyPr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客户经理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6217" y="564603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筛选管户的存款波动客群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了解波动原因，进行相应的客户维护</a:t>
            </a:r>
            <a:endParaRPr lang="en-US" sz="1200" dirty="0"/>
          </a:p>
        </p:txBody>
      </p:sp>
      <p:pic>
        <p:nvPicPr>
          <p:cNvPr id="23" name="Picture 10" descr="Man Hailing C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1704" y="4761825"/>
            <a:ext cx="714763" cy="83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6202204" y="4413118"/>
            <a:ext cx="288032" cy="331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88" y="4148221"/>
            <a:ext cx="5720763" cy="2385614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843743" y="5177840"/>
            <a:ext cx="1872208" cy="38226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22"/>
          <p:cNvGrpSpPr>
            <a:grpSpLocks/>
          </p:cNvGrpSpPr>
          <p:nvPr/>
        </p:nvGrpSpPr>
        <p:grpSpPr bwMode="auto">
          <a:xfrm>
            <a:off x="6675852" y="1700808"/>
            <a:ext cx="1090615" cy="1035050"/>
            <a:chOff x="352" y="1261"/>
            <a:chExt cx="687" cy="652"/>
          </a:xfrm>
        </p:grpSpPr>
        <p:graphicFrame>
          <p:nvGraphicFramePr>
            <p:cNvPr id="30" name="Object 123"/>
            <p:cNvGraphicFramePr>
              <a:graphicFrameLocks noChangeAspect="1"/>
            </p:cNvGraphicFramePr>
            <p:nvPr/>
          </p:nvGraphicFramePr>
          <p:xfrm>
            <a:off x="459" y="1538"/>
            <a:ext cx="580" cy="375"/>
          </p:xfrm>
          <a:graphic>
            <a:graphicData uri="http://schemas.openxmlformats.org/presentationml/2006/ole">
              <p:oleObj spid="_x0000_s12385" name="CorelDRAW" r:id="rId6" imgW="5676900" imgH="3971925" progId="">
                <p:embed/>
              </p:oleObj>
            </a:graphicData>
          </a:graphic>
        </p:graphicFrame>
        <p:sp>
          <p:nvSpPr>
            <p:cNvPr id="31" name="Text Box 124"/>
            <p:cNvSpPr txBox="1">
              <a:spLocks noChangeArrowheads="1"/>
            </p:cNvSpPr>
            <p:nvPr/>
          </p:nvSpPr>
          <p:spPr bwMode="auto">
            <a:xfrm>
              <a:off x="352" y="1261"/>
              <a:ext cx="53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>
              <a:spAutoFit/>
            </a:bodyPr>
            <a:lstStyle/>
            <a:p>
              <a:r>
                <a:rPr lang="zh-CN" altLang="en-US" b="1" dirty="0">
                  <a:ea typeface="宋体" panose="02010600030101010101" pitchFamily="2" charset="-122"/>
                </a:rPr>
                <a:t>分析</a:t>
              </a:r>
              <a:r>
                <a:rPr lang="zh-CN" altLang="en-US" b="1" dirty="0" smtClean="0">
                  <a:ea typeface="宋体" panose="02010600030101010101" pitchFamily="2" charset="-122"/>
                </a:rPr>
                <a:t>师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6228184" y="1811574"/>
            <a:ext cx="288032" cy="331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13" y="1234667"/>
            <a:ext cx="5224978" cy="274311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444208" y="280272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分析师选择波动客户群，制定营销规划，供营销策划人员使用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77126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客户提质专题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界面概设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41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98104"/>
            <a:ext cx="8343900" cy="4267200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界面一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展示当前机构的业务量概况，并且可以选择形成相应的客户状态概览，支持行领导决策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737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客户提质专题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界面概设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界面二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分析师可以利用客户筛选功能，筛选对应客户，并进行营销规划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77" y="2203949"/>
            <a:ext cx="3852076" cy="25211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14" y="2243680"/>
            <a:ext cx="4412738" cy="2481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75656" y="1734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筛选客户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8144" y="173370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选择需要展示的客户属性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4629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3" y="2235209"/>
            <a:ext cx="8772525" cy="3829050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</p:spPr>
        <p:txBody>
          <a:bodyPr/>
          <a:lstStyle/>
          <a:p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客户提质专题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界面概设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界面二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筛选后的客户名单可供客户经理下载，或者生成营销规划使用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607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113" y="3607580"/>
            <a:ext cx="8388000" cy="469492"/>
          </a:xfrm>
        </p:spPr>
        <p:txBody>
          <a:bodyPr/>
          <a:lstStyle/>
          <a:p>
            <a:r>
              <a:rPr lang="zh-CN" altLang="en-US" dirty="0" smtClean="0"/>
              <a:t>如何划定平稳、成长、衰退和波动客户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67870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成长、衰退、波动和平稳的客户划分算法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189626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385520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432290" y="836712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数据观察期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56026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M-6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318720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256426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122826" y="1611425"/>
            <a:ext cx="1066800" cy="6096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M-5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" name="Right Brace 27"/>
          <p:cNvSpPr/>
          <p:nvPr/>
        </p:nvSpPr>
        <p:spPr>
          <a:xfrm rot="16200000">
            <a:off x="3989421" y="-1431844"/>
            <a:ext cx="469913" cy="5616624"/>
          </a:xfrm>
          <a:prstGeom prst="rightBrace">
            <a:avLst>
              <a:gd name="adj1" fmla="val 31421"/>
              <a:gd name="adj2" fmla="val 48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04" y="2457675"/>
            <a:ext cx="6873671" cy="4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3440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趋势</a:t>
            </a:r>
            <a:r>
              <a:rPr lang="en-US" dirty="0" smtClean="0"/>
              <a:t>=(</a:t>
            </a:r>
            <a:r>
              <a:rPr lang="en-US" dirty="0"/>
              <a:t>1</a:t>
            </a:r>
            <a:r>
              <a:rPr lang="en-US" dirty="0" smtClean="0"/>
              <a:t>*‘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</a:t>
            </a:r>
            <a:r>
              <a:rPr lang="en-US" altLang="zh-CN" dirty="0"/>
              <a:t>2</a:t>
            </a:r>
            <a:r>
              <a:rPr lang="en-US" altLang="zh-CN" dirty="0" smtClean="0"/>
              <a:t>*‘2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</a:t>
            </a:r>
            <a:r>
              <a:rPr lang="en-US" altLang="zh-CN" dirty="0"/>
              <a:t>3</a:t>
            </a:r>
            <a:r>
              <a:rPr lang="en-US" altLang="zh-CN" dirty="0" smtClean="0"/>
              <a:t>*‘3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</a:t>
            </a:r>
            <a:r>
              <a:rPr lang="en-US" altLang="zh-CN" dirty="0"/>
              <a:t>4</a:t>
            </a:r>
            <a:r>
              <a:rPr lang="en-US" altLang="zh-CN" dirty="0" smtClean="0"/>
              <a:t>*‘4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</a:t>
            </a:r>
            <a:r>
              <a:rPr lang="en-US" altLang="zh-CN" dirty="0"/>
              <a:t>5</a:t>
            </a:r>
            <a:r>
              <a:rPr lang="en-US" altLang="zh-CN" dirty="0" smtClean="0"/>
              <a:t>*‘5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</a:t>
            </a:r>
            <a:r>
              <a:rPr lang="en-US" altLang="zh-CN" dirty="0"/>
              <a:t>6</a:t>
            </a:r>
            <a:r>
              <a:rPr lang="en-US" altLang="zh-CN" dirty="0" smtClean="0"/>
              <a:t>*‘6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’-(</a:t>
            </a:r>
            <a:r>
              <a:rPr lang="en-US" altLang="zh-CN" dirty="0"/>
              <a:t>1/6)*</a:t>
            </a:r>
            <a:r>
              <a:rPr lang="en-US" dirty="0"/>
              <a:t>sum(1,2,3,4,5,6</a:t>
            </a:r>
            <a:r>
              <a:rPr lang="en-US" dirty="0" smtClean="0"/>
              <a:t>)*(‘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’+‘2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’+‘3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’+‘4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’+‘5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’+‘6</a:t>
            </a:r>
            <a:r>
              <a:rPr lang="zh-CN" altLang="en-US" dirty="0" smtClean="0"/>
              <a:t>月余额</a:t>
            </a:r>
            <a:r>
              <a:rPr lang="en-US" altLang="zh-CN" dirty="0" smtClean="0"/>
              <a:t>'))/(</a:t>
            </a:r>
            <a:r>
              <a:rPr lang="en-US" dirty="0"/>
              <a:t>Sum(1,2^2,3^2,4^2,5^2,6^2)-1/6*((Sum(1,2,3,4,5,6))^</a:t>
            </a:r>
            <a:r>
              <a:rPr lang="en-US" dirty="0" smtClean="0"/>
              <a:t>2)</a:t>
            </a:r>
          </a:p>
          <a:p>
            <a:r>
              <a:rPr lang="zh-CN" altLang="en-US" dirty="0" smtClean="0"/>
              <a:t>该趋势值含义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在</a:t>
            </a:r>
            <a:r>
              <a:rPr lang="zh-CN" altLang="en-US" dirty="0" smtClean="0"/>
              <a:t>过去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个月，客户余额的月变化估计。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步骤一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变化趋势的测算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0474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步骤二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余额偏差率的确定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47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3567" y="2319338"/>
          <a:ext cx="7704856" cy="3701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45"/>
                <a:gridCol w="1086945"/>
                <a:gridCol w="1086945"/>
                <a:gridCol w="905788"/>
                <a:gridCol w="1681368"/>
                <a:gridCol w="1856865"/>
              </a:tblGrid>
              <a:tr h="340179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回归偏差的衡量</a:t>
                      </a:r>
                      <a:r>
                        <a:rPr lang="en-US" altLang="zh-CN" sz="1600" u="none" strike="noStrike" dirty="0">
                          <a:effectLst/>
                        </a:rPr>
                        <a:t>: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0179">
                <a:tc gridSpan="6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利用回归形成的趋势，必须要保证误差在一定范围内才能够确保趋势正确性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79">
                <a:tc gridSpan="3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回归偏差量的近似算法</a:t>
                      </a:r>
                      <a:endParaRPr lang="zh-CN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01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第一步</a:t>
                      </a:r>
                      <a:r>
                        <a:rPr lang="en-US" altLang="zh-CN" sz="1600" u="none" strike="noStrike">
                          <a:effectLst/>
                        </a:rPr>
                        <a:t>:</a:t>
                      </a:r>
                      <a:endParaRPr lang="en-US" altLang="zh-C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回归常数项确定</a:t>
                      </a:r>
                      <a:endParaRPr lang="zh-CN" alt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设回归方程为</a:t>
                      </a:r>
                      <a:r>
                        <a:rPr lang="en-US" sz="1600" u="none" strike="noStrike">
                          <a:effectLst/>
                        </a:rPr>
                        <a:t>y=a+bx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017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a=6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个月余额均值</a:t>
                      </a:r>
                      <a:r>
                        <a:rPr lang="en-US" sz="1600" u="none" strike="noStrike" dirty="0" smtClean="0">
                          <a:effectLst/>
                        </a:rPr>
                        <a:t>-3.5*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第二步</a:t>
                      </a:r>
                      <a:r>
                        <a:rPr lang="en-US" altLang="zh-CN" sz="1600" u="none" strike="noStrike" dirty="0">
                          <a:effectLst/>
                        </a:rPr>
                        <a:t>: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总体偏差量的确定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8051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偏差量</a:t>
                      </a:r>
                      <a:r>
                        <a:rPr lang="en-US" sz="1600" u="none" strike="noStrike" dirty="0" smtClean="0">
                          <a:effectLst/>
                        </a:rPr>
                        <a:t>=(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’-</a:t>
                      </a:r>
                      <a:r>
                        <a:rPr lang="en-US" sz="1600" u="none" strike="noStrike" dirty="0">
                          <a:effectLst/>
                        </a:rPr>
                        <a:t>a-1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)+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(‘2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’-</a:t>
                      </a:r>
                      <a:r>
                        <a:rPr lang="en-US" sz="1600" u="none" strike="noStrike" dirty="0">
                          <a:effectLst/>
                        </a:rPr>
                        <a:t>a-2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)+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’-</a:t>
                      </a:r>
                      <a:r>
                        <a:rPr lang="en-US" sz="1600" u="none" strike="noStrike" dirty="0">
                          <a:effectLst/>
                        </a:rPr>
                        <a:t>a-3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)+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4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’-</a:t>
                      </a:r>
                      <a:r>
                        <a:rPr lang="en-US" sz="1600" u="none" strike="noStrike" dirty="0">
                          <a:effectLst/>
                        </a:rPr>
                        <a:t>a-4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)+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’-</a:t>
                      </a:r>
                      <a:r>
                        <a:rPr lang="en-US" sz="1600" u="none" strike="noStrike" dirty="0">
                          <a:effectLst/>
                        </a:rPr>
                        <a:t>a-5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)+</a:t>
                      </a:r>
                      <a:r>
                        <a:rPr lang="en-US" sz="1600" u="none" strike="noStrike" dirty="0">
                          <a:effectLst/>
                        </a:rPr>
                        <a:t>abs</a:t>
                      </a:r>
                      <a:r>
                        <a:rPr lang="en-US" sz="1600" u="none" strike="noStrike" dirty="0" smtClean="0">
                          <a:effectLst/>
                        </a:rPr>
                        <a:t>(‘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月余额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'-</a:t>
                      </a:r>
                      <a:r>
                        <a:rPr lang="en-US" sz="1600" u="none" strike="noStrike" dirty="0">
                          <a:effectLst/>
                        </a:rPr>
                        <a:t>a-6</a:t>
                      </a:r>
                      <a:r>
                        <a:rPr lang="en-US" sz="1600" u="none" strike="noStrike" dirty="0" smtClean="0">
                          <a:effectLst/>
                        </a:rPr>
                        <a:t>*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))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1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第三步</a:t>
                      </a:r>
                      <a:r>
                        <a:rPr lang="en-US" altLang="zh-CN" sz="1600" u="none" strike="noStrike" dirty="0">
                          <a:effectLst/>
                        </a:rPr>
                        <a:t>: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总体偏差率的确定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017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偏差率</a:t>
                      </a:r>
                      <a:r>
                        <a:rPr lang="en-US" sz="1600" u="none" strike="noStrike" dirty="0" smtClean="0">
                          <a:effectLst/>
                        </a:rPr>
                        <a:t>=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偏差量</a:t>
                      </a:r>
                      <a:r>
                        <a:rPr lang="en-US" sz="1600" u="none" strike="noStrike" dirty="0" smtClean="0">
                          <a:effectLst/>
                        </a:rPr>
                        <a:t>/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个月余额均值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7954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70112" y="1734462"/>
          <a:ext cx="8388000" cy="3236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880"/>
                <a:gridCol w="693880"/>
                <a:gridCol w="693880"/>
                <a:gridCol w="578234"/>
                <a:gridCol w="1073346"/>
                <a:gridCol w="1185378"/>
                <a:gridCol w="578234"/>
                <a:gridCol w="578234"/>
                <a:gridCol w="578234"/>
                <a:gridCol w="693880"/>
                <a:gridCol w="1040820"/>
              </a:tblGrid>
              <a:tr h="2392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趋势人群的分类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2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稳定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趋势较小</a:t>
                      </a:r>
                      <a:r>
                        <a:rPr lang="en-US" altLang="zh-CN" sz="1600" u="none" strike="noStrike" dirty="0">
                          <a:effectLst/>
                        </a:rPr>
                        <a:t>(-0.05,0.05)</a:t>
                      </a:r>
                      <a:r>
                        <a:rPr lang="zh-CN" altLang="en-US" sz="1600" u="none" strike="noStrike" dirty="0">
                          <a:effectLst/>
                        </a:rPr>
                        <a:t>，且总体偏差率</a:t>
                      </a:r>
                      <a:r>
                        <a:rPr lang="en-US" altLang="zh-CN" sz="1600" u="none" strike="noStrike" dirty="0">
                          <a:effectLst/>
                        </a:rPr>
                        <a:t>&lt;0.5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4357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/6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个月平均余额</a:t>
                      </a:r>
                      <a:r>
                        <a:rPr lang="en-US" sz="1600" u="none" strike="noStrike" dirty="0" smtClean="0">
                          <a:effectLst/>
                        </a:rPr>
                        <a:t>)&gt; </a:t>
                      </a:r>
                      <a:r>
                        <a:rPr lang="en-US" sz="1600" u="none" strike="noStrike" dirty="0">
                          <a:effectLst/>
                        </a:rPr>
                        <a:t>- 0.05 and </a:t>
                      </a:r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/6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个月平均余额</a:t>
                      </a:r>
                      <a:r>
                        <a:rPr lang="en-US" sz="1600" u="none" strike="noStrike" dirty="0" smtClean="0">
                          <a:effectLst/>
                        </a:rPr>
                        <a:t>)&lt; </a:t>
                      </a:r>
                      <a:r>
                        <a:rPr lang="en-US" sz="1600" u="none" strike="noStrike" dirty="0">
                          <a:effectLst/>
                        </a:rPr>
                        <a:t>0.05 and </a:t>
                      </a:r>
                      <a:r>
                        <a:rPr lang="en-US" sz="1600" u="none" strike="noStrike" dirty="0" err="1">
                          <a:effectLst/>
                        </a:rPr>
                        <a:t>error_rate</a:t>
                      </a:r>
                      <a:r>
                        <a:rPr lang="en-US" sz="1600" u="none" strike="noStrike" dirty="0">
                          <a:effectLst/>
                        </a:rPr>
                        <a:t>&lt;0.5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2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成长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成长趋势</a:t>
                      </a:r>
                      <a:r>
                        <a:rPr lang="zh-CN" altLang="en-US" sz="1600" u="none" strike="noStrike" dirty="0">
                          <a:effectLst/>
                        </a:rPr>
                        <a:t>较大</a:t>
                      </a:r>
                      <a:r>
                        <a:rPr lang="en-US" altLang="zh-CN" sz="1600" u="none" strike="noStrike" dirty="0">
                          <a:effectLst/>
                        </a:rPr>
                        <a:t>(&gt;0.05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),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后三月平均余额大于前三月平均余额，</a:t>
                      </a:r>
                      <a:r>
                        <a:rPr lang="zh-CN" altLang="en-US" sz="1600" u="none" strike="noStrike" dirty="0">
                          <a:effectLst/>
                        </a:rPr>
                        <a:t>且总体偏差率较小</a:t>
                      </a:r>
                      <a:r>
                        <a:rPr lang="en-US" altLang="zh-CN" sz="1600" u="none" strike="noStrike" dirty="0">
                          <a:effectLst/>
                        </a:rPr>
                        <a:t>(&lt;2)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21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趋势</a:t>
                      </a:r>
                      <a:r>
                        <a:rPr lang="en-US" sz="1600" u="none" strike="noStrike" dirty="0" smtClean="0">
                          <a:effectLst/>
                        </a:rPr>
                        <a:t>/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个月平均余额</a:t>
                      </a:r>
                      <a:r>
                        <a:rPr lang="en-US" sz="1600" u="none" strike="noStrike" dirty="0" smtClean="0">
                          <a:effectLst/>
                        </a:rPr>
                        <a:t>)&gt; </a:t>
                      </a:r>
                      <a:r>
                        <a:rPr lang="en-US" sz="1600" u="none" strike="noStrike" dirty="0">
                          <a:effectLst/>
                        </a:rPr>
                        <a:t>0.05 and </a:t>
                      </a:r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后三月平均余额</a:t>
                      </a:r>
                      <a:r>
                        <a:rPr lang="en-US" sz="1600" u="none" strike="noStrike" dirty="0" smtClean="0">
                          <a:effectLst/>
                        </a:rPr>
                        <a:t> – 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前三月平均余额</a:t>
                      </a:r>
                      <a:r>
                        <a:rPr lang="en-US" sz="1600" u="none" strike="noStrike" dirty="0" smtClean="0">
                          <a:effectLst/>
                        </a:rPr>
                        <a:t>)&gt;</a:t>
                      </a:r>
                      <a:r>
                        <a:rPr lang="en-US" sz="1600" u="none" strike="noStrike" dirty="0">
                          <a:effectLst/>
                        </a:rPr>
                        <a:t>0 and </a:t>
                      </a:r>
                      <a:r>
                        <a:rPr lang="en-US" sz="1600" u="none" strike="noStrike" dirty="0" err="1">
                          <a:effectLst/>
                        </a:rPr>
                        <a:t>error_rate</a:t>
                      </a:r>
                      <a:r>
                        <a:rPr lang="en-US" sz="1600" u="none" strike="noStrike" dirty="0">
                          <a:effectLst/>
                        </a:rPr>
                        <a:t>&lt;2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2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衰退</a:t>
                      </a:r>
                      <a:endParaRPr lang="en-US" altLang="zh-C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衰退趋势</a:t>
                      </a:r>
                      <a:r>
                        <a:rPr lang="zh-CN" altLang="en-US" sz="1600" u="none" strike="noStrike" dirty="0">
                          <a:effectLst/>
                        </a:rPr>
                        <a:t>较大</a:t>
                      </a:r>
                      <a:r>
                        <a:rPr lang="en-US" altLang="zh-CN" sz="1600" u="none" strike="noStrike" dirty="0">
                          <a:effectLst/>
                        </a:rPr>
                        <a:t>(&lt;-0.05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),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后三月平均余额小于前三月平均余额，</a:t>
                      </a:r>
                      <a:r>
                        <a:rPr lang="zh-CN" altLang="en-US" sz="1600" u="none" strike="noStrike" dirty="0">
                          <a:effectLst/>
                        </a:rPr>
                        <a:t>且总体偏差率较小</a:t>
                      </a:r>
                      <a:r>
                        <a:rPr lang="en-US" altLang="zh-CN" sz="1600" u="none" strike="noStrike" dirty="0">
                          <a:effectLst/>
                        </a:rPr>
                        <a:t>(&lt;2)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214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 smtClean="0">
                          <a:effectLst/>
                        </a:rPr>
                        <a:t>波动</a:t>
                      </a:r>
                      <a:endParaRPr lang="zh-CN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其他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步骤三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提质细分的取值</a:t>
            </a:r>
            <a:r>
              <a:rPr lang="en-US" altLang="zh-CN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17478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对公银行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的战略细分方法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377305" y="865188"/>
            <a:ext cx="7839075" cy="67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客户的价值、需求和行为在公司银行业务可转化为“客户潜力”</a:t>
            </a:r>
            <a:r>
              <a:rPr lang="en-US" altLang="zh-CN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潜在价值</a:t>
            </a:r>
            <a:r>
              <a:rPr lang="en-US" altLang="zh-CN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、“关系深度”（现有价值</a:t>
            </a:r>
            <a:r>
              <a:rPr lang="en-US" altLang="zh-CN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20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两个维度，结合“风险水平”考虑可作为细分条件。</a:t>
            </a:r>
            <a:endParaRPr lang="en-GB" altLang="zh-CN" sz="2000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5400000">
            <a:off x="3245644" y="3964781"/>
            <a:ext cx="2984500" cy="363538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317500" y="1955800"/>
            <a:ext cx="4025900" cy="4306888"/>
          </a:xfrm>
          <a:prstGeom prst="rect">
            <a:avLst/>
          </a:prstGeom>
          <a:noFill/>
          <a:ln w="3175" algn="ctr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76"/>
          <p:cNvSpPr>
            <a:spLocks noChangeArrowheads="1"/>
          </p:cNvSpPr>
          <p:nvPr/>
        </p:nvSpPr>
        <p:spPr bwMode="gray">
          <a:xfrm>
            <a:off x="1738313" y="2054225"/>
            <a:ext cx="2324100" cy="450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</a:pPr>
            <a:r>
              <a:rPr lang="zh-CN" altLang="en-US" u="sng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客户细分模型条件</a:t>
            </a:r>
            <a:endParaRPr lang="en-US" altLang="ko-KR" u="sng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528638" y="2908300"/>
            <a:ext cx="1265237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客户潜力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78"/>
          <p:cNvSpPr>
            <a:spLocks noChangeArrowheads="1"/>
          </p:cNvSpPr>
          <p:nvPr/>
        </p:nvSpPr>
        <p:spPr bwMode="auto">
          <a:xfrm>
            <a:off x="528638" y="4116388"/>
            <a:ext cx="1265237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关系深度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79"/>
          <p:cNvSpPr>
            <a:spLocks noChangeArrowheads="1"/>
          </p:cNvSpPr>
          <p:nvPr/>
        </p:nvSpPr>
        <p:spPr bwMode="auto">
          <a:xfrm>
            <a:off x="528638" y="5351463"/>
            <a:ext cx="1265237" cy="736600"/>
          </a:xfrm>
          <a:prstGeom prst="rect">
            <a:avLst/>
          </a:prstGeom>
          <a:noFill/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rPr>
              <a:t>风险级别</a:t>
            </a:r>
            <a:endParaRPr lang="en-US" altLang="ko-KR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80"/>
          <p:cNvSpPr>
            <a:spLocks noChangeArrowheads="1"/>
          </p:cNvSpPr>
          <p:nvPr/>
        </p:nvSpPr>
        <p:spPr bwMode="gray">
          <a:xfrm>
            <a:off x="1719263" y="2752725"/>
            <a:ext cx="3063875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银行客户潜力指数：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客户营收规模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客户增长率</a:t>
            </a:r>
            <a:r>
              <a:rPr lang="en-US" altLang="ko-KR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(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CAGR</a:t>
            </a:r>
            <a:r>
              <a:rPr lang="en-US" altLang="ko-KR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产业增长率</a:t>
            </a:r>
            <a:r>
              <a:rPr lang="en-US" altLang="ko-KR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(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CAGR</a:t>
            </a:r>
            <a:r>
              <a:rPr lang="en-US" altLang="ko-KR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4" name="Rectangle 80"/>
          <p:cNvSpPr>
            <a:spLocks noChangeArrowheads="1"/>
          </p:cNvSpPr>
          <p:nvPr/>
        </p:nvSpPr>
        <p:spPr bwMode="gray">
          <a:xfrm>
            <a:off x="1717675" y="3932238"/>
            <a:ext cx="3062288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银行客户现有价值的指数：</a:t>
            </a:r>
            <a:endParaRPr lang="en-US" altLang="ko-KR" sz="12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客户盈利贡献</a:t>
            </a:r>
            <a:endParaRPr lang="en-US" altLang="zh-CN" sz="12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费用收入占比</a:t>
            </a:r>
            <a:endParaRPr lang="en-US" altLang="zh-CN" sz="12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zh-CN" altLang="en-US" sz="1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银行业务占客户资产负债比重</a:t>
            </a:r>
            <a:endParaRPr lang="en-US" altLang="ko-KR" sz="120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80"/>
          <p:cNvSpPr>
            <a:spLocks noChangeArrowheads="1"/>
          </p:cNvSpPr>
          <p:nvPr/>
        </p:nvSpPr>
        <p:spPr bwMode="gray">
          <a:xfrm>
            <a:off x="1716088" y="5384800"/>
            <a:ext cx="3062287" cy="566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72000" tIns="72000" rIns="72000" bIns="72000">
            <a:spAutoFit/>
          </a:bodyPr>
          <a:lstStyle/>
          <a:p>
            <a:pPr lvl="1" indent="-165100">
              <a:spcBef>
                <a:spcPts val="200"/>
              </a:spcBef>
              <a:spcAft>
                <a:spcPts val="20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筛选高风险客户的条件：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lvl="1" indent="-16510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RAROC</a:t>
            </a:r>
            <a:r>
              <a:rPr lang="zh-CN" altLang="en-US" sz="12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或客户评级</a:t>
            </a:r>
            <a:endParaRPr lang="en-US" altLang="ko-KR" sz="120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5122863" y="2449513"/>
            <a:ext cx="3729037" cy="3405187"/>
            <a:chOff x="6045927" y="1857578"/>
            <a:chExt cx="3442452" cy="2794707"/>
          </a:xfrm>
        </p:grpSpPr>
        <p:sp>
          <p:nvSpPr>
            <p:cNvPr id="17" name="Freeform 84" descr="20%"/>
            <p:cNvSpPr>
              <a:spLocks/>
            </p:cNvSpPr>
            <p:nvPr/>
          </p:nvSpPr>
          <p:spPr bwMode="auto">
            <a:xfrm>
              <a:off x="6699339" y="2271785"/>
              <a:ext cx="2354004" cy="1953598"/>
            </a:xfrm>
            <a:custGeom>
              <a:avLst/>
              <a:gdLst>
                <a:gd name="T0" fmla="*/ 2252268 w 1783"/>
                <a:gd name="T1" fmla="*/ 187911 h 1509"/>
                <a:gd name="T2" fmla="*/ 0 w 1783"/>
                <a:gd name="T3" fmla="*/ 173782 h 1509"/>
                <a:gd name="T4" fmla="*/ 264638 w 1783"/>
                <a:gd name="T5" fmla="*/ 0 h 1509"/>
                <a:gd name="T6" fmla="*/ 2525443 w 1783"/>
                <a:gd name="T7" fmla="*/ 0 h 1509"/>
                <a:gd name="T8" fmla="*/ 2536825 w 1783"/>
                <a:gd name="T9" fmla="*/ 1958231 h 1509"/>
                <a:gd name="T10" fmla="*/ 2249423 w 1783"/>
                <a:gd name="T11" fmla="*/ 2132013 h 1509"/>
                <a:gd name="T12" fmla="*/ 2252268 w 1783"/>
                <a:gd name="T13" fmla="*/ 187911 h 15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3"/>
                <a:gd name="T22" fmla="*/ 0 h 1509"/>
                <a:gd name="T23" fmla="*/ 1783 w 1783"/>
                <a:gd name="T24" fmla="*/ 1509 h 15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3" h="1509">
                  <a:moveTo>
                    <a:pt x="1583" y="133"/>
                  </a:moveTo>
                  <a:lnTo>
                    <a:pt x="0" y="123"/>
                  </a:lnTo>
                  <a:lnTo>
                    <a:pt x="186" y="0"/>
                  </a:lnTo>
                  <a:lnTo>
                    <a:pt x="1775" y="0"/>
                  </a:lnTo>
                  <a:lnTo>
                    <a:pt x="1783" y="1386"/>
                  </a:lnTo>
                  <a:lnTo>
                    <a:pt x="1581" y="1509"/>
                  </a:lnTo>
                  <a:lnTo>
                    <a:pt x="1583" y="133"/>
                  </a:lnTo>
                  <a:close/>
                </a:path>
              </a:pathLst>
            </a:custGeom>
            <a:pattFill prst="pct20">
              <a:fgClr>
                <a:srgbClr val="919191">
                  <a:alpha val="79999"/>
                </a:srgbClr>
              </a:fgClr>
              <a:bgClr>
                <a:srgbClr val="FFFFFF">
                  <a:alpha val="79999"/>
                </a:srgbClr>
              </a:bgClr>
            </a:pattFill>
            <a:ln w="9525" cap="flat" cmpd="sng">
              <a:solidFill>
                <a:srgbClr val="E5E5FF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8" name="AutoShape 85" descr="Diagonali scure verso l'alto"/>
            <p:cNvSpPr>
              <a:spLocks noChangeArrowheads="1"/>
            </p:cNvSpPr>
            <p:nvPr/>
          </p:nvSpPr>
          <p:spPr bwMode="auto">
            <a:xfrm rot="16200000">
              <a:off x="6508617" y="2386164"/>
              <a:ext cx="147592" cy="223536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" name="Rectangle 86" descr="Diagonali scure verso l'alto"/>
            <p:cNvSpPr>
              <a:spLocks noChangeArrowheads="1"/>
            </p:cNvSpPr>
            <p:nvPr/>
          </p:nvSpPr>
          <p:spPr bwMode="auto">
            <a:xfrm>
              <a:off x="6673546" y="2433659"/>
              <a:ext cx="1906933" cy="138070"/>
            </a:xfrm>
            <a:prstGeom prst="rect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0" name="Text Box 88"/>
            <p:cNvSpPr txBox="1">
              <a:spLocks noChangeArrowheads="1"/>
            </p:cNvSpPr>
            <p:nvPr/>
          </p:nvSpPr>
          <p:spPr bwMode="auto">
            <a:xfrm>
              <a:off x="8158306" y="4359423"/>
              <a:ext cx="618639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535248" y="1982092"/>
              <a:ext cx="834694" cy="2436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aseline="30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关系深度</a:t>
              </a:r>
              <a:endParaRPr lang="en-US" altLang="ko-KR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22" name="Text Box 90"/>
            <p:cNvSpPr txBox="1">
              <a:spLocks noChangeArrowheads="1"/>
            </p:cNvSpPr>
            <p:nvPr/>
          </p:nvSpPr>
          <p:spPr bwMode="auto">
            <a:xfrm>
              <a:off x="6623494" y="1857578"/>
              <a:ext cx="362421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" name="Text Box 91"/>
            <p:cNvSpPr txBox="1">
              <a:spLocks noChangeArrowheads="1"/>
            </p:cNvSpPr>
            <p:nvPr/>
          </p:nvSpPr>
          <p:spPr bwMode="auto">
            <a:xfrm>
              <a:off x="8893307" y="1857578"/>
              <a:ext cx="362421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Text Box 92"/>
            <p:cNvSpPr txBox="1">
              <a:spLocks noChangeArrowheads="1"/>
            </p:cNvSpPr>
            <p:nvPr/>
          </p:nvSpPr>
          <p:spPr bwMode="auto">
            <a:xfrm>
              <a:off x="8980212" y="3834005"/>
              <a:ext cx="508167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39600" tIns="38391" rIns="39600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" name="Rectangle 93" descr="Diagonali scure verso l'alto"/>
            <p:cNvSpPr>
              <a:spLocks noChangeArrowheads="1"/>
            </p:cNvSpPr>
            <p:nvPr/>
          </p:nvSpPr>
          <p:spPr bwMode="auto">
            <a:xfrm>
              <a:off x="6451157" y="2582756"/>
              <a:ext cx="2119575" cy="847072"/>
            </a:xfrm>
            <a:prstGeom prst="rect">
              <a:avLst/>
            </a:prstGeom>
            <a:solidFill>
              <a:srgbClr val="FFC000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ko-KR" altLang="en-US">
                <a:latin typeface="黑体" pitchFamily="2" charset="-122"/>
                <a:ea typeface="Dotum" pitchFamily="34" charset="-127"/>
              </a:endParaRPr>
            </a:p>
          </p:txBody>
        </p:sp>
        <p:sp>
          <p:nvSpPr>
            <p:cNvPr id="26" name="Line 94"/>
            <p:cNvSpPr>
              <a:spLocks noChangeShapeType="1"/>
            </p:cNvSpPr>
            <p:nvPr/>
          </p:nvSpPr>
          <p:spPr bwMode="auto">
            <a:xfrm>
              <a:off x="6427657" y="4371386"/>
              <a:ext cx="2147663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" name="Line 95"/>
            <p:cNvSpPr>
              <a:spLocks noChangeShapeType="1"/>
            </p:cNvSpPr>
            <p:nvPr/>
          </p:nvSpPr>
          <p:spPr bwMode="auto">
            <a:xfrm>
              <a:off x="6936631" y="2270198"/>
              <a:ext cx="2113273" cy="0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" name="Line 96"/>
            <p:cNvSpPr>
              <a:spLocks noChangeShapeType="1"/>
            </p:cNvSpPr>
            <p:nvPr/>
          </p:nvSpPr>
          <p:spPr bwMode="auto">
            <a:xfrm rot="16200000">
              <a:off x="5411888" y="3480087"/>
              <a:ext cx="1720308" cy="5158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oval" w="med" len="med"/>
              <a:tailEnd type="triangle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6153622" y="2234538"/>
              <a:ext cx="362421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高</a:t>
              </a:r>
              <a:endParaRPr lang="en-US" altLang="ko-KR" sz="14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0" name="Line 98"/>
            <p:cNvSpPr>
              <a:spLocks noChangeShapeType="1"/>
            </p:cNvSpPr>
            <p:nvPr/>
          </p:nvSpPr>
          <p:spPr bwMode="auto">
            <a:xfrm>
              <a:off x="6940070" y="2159108"/>
              <a:ext cx="2120151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oval" w="med" len="med"/>
              <a:tailEnd type="triangle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Rectangle 99"/>
            <p:cNvSpPr>
              <a:spLocks noChangeArrowheads="1"/>
            </p:cNvSpPr>
            <p:nvPr/>
          </p:nvSpPr>
          <p:spPr bwMode="auto">
            <a:xfrm>
              <a:off x="6451157" y="3432739"/>
              <a:ext cx="2112209" cy="922755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lIns="71438" tIns="36512" rIns="71438" bIns="36512"/>
            <a:lstStyle/>
            <a:p>
              <a:pPr algn="r"/>
              <a:endParaRPr lang="ko-KR" altLang="en-US">
                <a:latin typeface="黑体" pitchFamily="2" charset="-122"/>
                <a:ea typeface="Dotum" pitchFamily="34" charset="-127"/>
              </a:endParaRPr>
            </a:p>
          </p:txBody>
        </p:sp>
        <p:sp>
          <p:nvSpPr>
            <p:cNvPr id="32" name="Line 100"/>
            <p:cNvSpPr>
              <a:spLocks noChangeShapeType="1"/>
            </p:cNvSpPr>
            <p:nvPr/>
          </p:nvSpPr>
          <p:spPr bwMode="auto">
            <a:xfrm>
              <a:off x="6443132" y="2574902"/>
              <a:ext cx="0" cy="1791723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/>
              <a:tailEnd/>
            </a:ln>
          </p:spPr>
          <p:txBody>
            <a:bodyPr lIns="71438" tIns="36512" rIns="71438" bIns="36512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3" name="Line 101"/>
            <p:cNvSpPr>
              <a:spLocks noChangeShapeType="1"/>
            </p:cNvSpPr>
            <p:nvPr/>
          </p:nvSpPr>
          <p:spPr bwMode="auto">
            <a:xfrm flipV="1">
              <a:off x="8559845" y="4069856"/>
              <a:ext cx="498657" cy="307878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9049904" y="2260676"/>
              <a:ext cx="0" cy="1821876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6448292" y="2578076"/>
              <a:ext cx="2128749" cy="0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rot="20039590" flipH="1">
              <a:off x="8602833" y="4249187"/>
              <a:ext cx="586352" cy="6665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triangle" w="med" len="med"/>
              <a:tailEnd type="oval" w="med" len="med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 rot="-5400000">
              <a:off x="8607210" y="3157379"/>
              <a:ext cx="585452" cy="24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目标之外</a:t>
              </a:r>
              <a:endParaRPr lang="en-US" altLang="ko-KR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Line 106"/>
            <p:cNvSpPr>
              <a:spLocks noChangeShapeType="1"/>
            </p:cNvSpPr>
            <p:nvPr/>
          </p:nvSpPr>
          <p:spPr bwMode="auto">
            <a:xfrm flipV="1">
              <a:off x="6436254" y="2268611"/>
              <a:ext cx="508974" cy="320574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Text Box 108"/>
            <p:cNvSpPr txBox="1">
              <a:spLocks noChangeArrowheads="1"/>
            </p:cNvSpPr>
            <p:nvPr/>
          </p:nvSpPr>
          <p:spPr bwMode="auto">
            <a:xfrm>
              <a:off x="6137420" y="4307100"/>
              <a:ext cx="362421" cy="2928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/>
              <a:r>
                <a:rPr lang="zh-CN" altLang="en-US" sz="14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低</a:t>
              </a:r>
              <a:endParaRPr lang="en-US" altLang="ko-KR" sz="1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Freeform 109"/>
            <p:cNvSpPr>
              <a:spLocks/>
            </p:cNvSpPr>
            <p:nvPr/>
          </p:nvSpPr>
          <p:spPr bwMode="auto">
            <a:xfrm>
              <a:off x="8577041" y="3263660"/>
              <a:ext cx="204621" cy="350727"/>
            </a:xfrm>
            <a:custGeom>
              <a:avLst/>
              <a:gdLst>
                <a:gd name="T0" fmla="*/ 0 w 146"/>
                <a:gd name="T1" fmla="*/ 112486 h 672"/>
                <a:gd name="T2" fmla="*/ 220663 w 146"/>
                <a:gd name="T3" fmla="*/ 0 h 672"/>
                <a:gd name="T4" fmla="*/ 220663 w 146"/>
                <a:gd name="T5" fmla="*/ 1072130 h 672"/>
                <a:gd name="T6" fmla="*/ 0 w 146"/>
                <a:gd name="T7" fmla="*/ 1181100 h 672"/>
                <a:gd name="T8" fmla="*/ 0 w 146"/>
                <a:gd name="T9" fmla="*/ 112486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"/>
                <a:gd name="T16" fmla="*/ 0 h 672"/>
                <a:gd name="T17" fmla="*/ 146 w 14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" h="672">
                  <a:moveTo>
                    <a:pt x="0" y="64"/>
                  </a:moveTo>
                  <a:lnTo>
                    <a:pt x="146" y="0"/>
                  </a:lnTo>
                  <a:lnTo>
                    <a:pt x="146" y="610"/>
                  </a:lnTo>
                  <a:lnTo>
                    <a:pt x="0" y="672"/>
                  </a:lnTo>
                  <a:lnTo>
                    <a:pt x="0" y="64"/>
                  </a:lnTo>
                  <a:close/>
                </a:path>
              </a:pathLst>
            </a:custGeom>
            <a:noFill/>
            <a:ln w="9525" cap="flat" cmpd="sng">
              <a:noFill/>
              <a:prstDash val="dash"/>
              <a:round/>
              <a:headEnd/>
              <a:tailEnd/>
            </a:ln>
          </p:spPr>
          <p:txBody>
            <a:bodyPr lIns="71438" tIns="36512" rIns="71438" bIns="36512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1" name="Rectangle 110" descr="Diagonali scure verso l'alto"/>
            <p:cNvSpPr>
              <a:spLocks noChangeArrowheads="1"/>
            </p:cNvSpPr>
            <p:nvPr/>
          </p:nvSpPr>
          <p:spPr bwMode="auto">
            <a:xfrm rot="5400000">
              <a:off x="8318904" y="2829335"/>
              <a:ext cx="715737" cy="213219"/>
            </a:xfrm>
            <a:prstGeom prst="rect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AutoShape 111" descr="Diagonali scure verso l'alto"/>
            <p:cNvSpPr>
              <a:spLocks noChangeArrowheads="1"/>
            </p:cNvSpPr>
            <p:nvPr/>
          </p:nvSpPr>
          <p:spPr bwMode="auto">
            <a:xfrm rot="16200000">
              <a:off x="8610118" y="2424253"/>
              <a:ext cx="133308" cy="202902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3" name="AutoShape 112" descr="Diagonali scure verso l'alto"/>
            <p:cNvSpPr>
              <a:spLocks noChangeArrowheads="1"/>
            </p:cNvSpPr>
            <p:nvPr/>
          </p:nvSpPr>
          <p:spPr bwMode="auto">
            <a:xfrm rot="5400000">
              <a:off x="8617195" y="3234217"/>
              <a:ext cx="138069" cy="228695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4" name="AutoShape 113" descr="Diagonali scure verso l'alto"/>
            <p:cNvSpPr>
              <a:spLocks noChangeArrowheads="1"/>
            </p:cNvSpPr>
            <p:nvPr/>
          </p:nvSpPr>
          <p:spPr bwMode="auto">
            <a:xfrm rot="5400000">
              <a:off x="8607605" y="2395951"/>
              <a:ext cx="134896" cy="216658"/>
            </a:xfrm>
            <a:prstGeom prst="rtTriangle">
              <a:avLst/>
            </a:prstGeom>
            <a:pattFill prst="dkUpDiag">
              <a:fgClr>
                <a:srgbClr val="DADADA"/>
              </a:fgClr>
              <a:bgClr>
                <a:srgbClr val="FFFFFF"/>
              </a:bgClr>
            </a:patt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Line 114"/>
            <p:cNvSpPr>
              <a:spLocks noChangeShapeType="1"/>
            </p:cNvSpPr>
            <p:nvPr/>
          </p:nvSpPr>
          <p:spPr bwMode="auto">
            <a:xfrm flipV="1">
              <a:off x="8547808" y="3282704"/>
              <a:ext cx="239012" cy="147591"/>
            </a:xfrm>
            <a:prstGeom prst="line">
              <a:avLst/>
            </a:prstGeom>
            <a:noFill/>
            <a:ln w="12700">
              <a:noFill/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6" name="Line 115"/>
            <p:cNvSpPr>
              <a:spLocks noChangeShapeType="1"/>
            </p:cNvSpPr>
            <p:nvPr/>
          </p:nvSpPr>
          <p:spPr bwMode="auto">
            <a:xfrm>
              <a:off x="8566724" y="2570141"/>
              <a:ext cx="0" cy="1813942"/>
            </a:xfrm>
            <a:prstGeom prst="line">
              <a:avLst/>
            </a:prstGeom>
            <a:noFill/>
            <a:ln w="28575">
              <a:solidFill>
                <a:srgbClr val="5F5F5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" name="Line 116"/>
            <p:cNvSpPr>
              <a:spLocks noChangeShapeType="1"/>
            </p:cNvSpPr>
            <p:nvPr/>
          </p:nvSpPr>
          <p:spPr bwMode="auto">
            <a:xfrm rot="5400000">
              <a:off x="7888973" y="3334282"/>
              <a:ext cx="1785375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Rectangle 117"/>
            <p:cNvSpPr>
              <a:spLocks noChangeArrowheads="1"/>
            </p:cNvSpPr>
            <p:nvPr/>
          </p:nvSpPr>
          <p:spPr bwMode="auto">
            <a:xfrm rot="-5400000">
              <a:off x="8487948" y="2810249"/>
              <a:ext cx="329065" cy="24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目标</a:t>
              </a:r>
              <a:endParaRPr lang="en-US" altLang="ko-KR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9" name="Rectangle 118"/>
            <p:cNvSpPr>
              <a:spLocks noChangeArrowheads="1"/>
            </p:cNvSpPr>
            <p:nvPr/>
          </p:nvSpPr>
          <p:spPr bwMode="auto">
            <a:xfrm rot="-5400000">
              <a:off x="8489421" y="3723543"/>
              <a:ext cx="329065" cy="24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defTabSz="709613">
                <a:spcBef>
                  <a:spcPct val="35000"/>
                </a:spcBef>
              </a:pPr>
              <a:r>
                <a:rPr lang="zh-CN" altLang="en-US" sz="1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维护</a:t>
              </a:r>
              <a:endParaRPr lang="en-US" altLang="ko-KR" sz="100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0" name="Line 119"/>
            <p:cNvSpPr>
              <a:spLocks noChangeShapeType="1"/>
            </p:cNvSpPr>
            <p:nvPr/>
          </p:nvSpPr>
          <p:spPr bwMode="auto">
            <a:xfrm flipV="1">
              <a:off x="8565003" y="3295400"/>
              <a:ext cx="213219" cy="131721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Line 120"/>
            <p:cNvSpPr>
              <a:spLocks noChangeShapeType="1"/>
            </p:cNvSpPr>
            <p:nvPr/>
          </p:nvSpPr>
          <p:spPr bwMode="auto">
            <a:xfrm flipV="1">
              <a:off x="8559845" y="2279720"/>
              <a:ext cx="484901" cy="306291"/>
            </a:xfrm>
            <a:prstGeom prst="line">
              <a:avLst/>
            </a:prstGeom>
            <a:noFill/>
            <a:ln w="28575">
              <a:solidFill>
                <a:srgbClr val="E5E5FF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2" name="Line 121"/>
            <p:cNvSpPr>
              <a:spLocks noChangeShapeType="1"/>
            </p:cNvSpPr>
            <p:nvPr/>
          </p:nvSpPr>
          <p:spPr bwMode="auto">
            <a:xfrm>
              <a:off x="6687302" y="2433659"/>
              <a:ext cx="2114993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3" name="Line 122"/>
            <p:cNvSpPr>
              <a:spLocks noChangeShapeType="1"/>
            </p:cNvSpPr>
            <p:nvPr/>
          </p:nvSpPr>
          <p:spPr bwMode="auto">
            <a:xfrm flipV="1">
              <a:off x="7466239" y="2432072"/>
              <a:ext cx="244170" cy="146004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Line 123"/>
            <p:cNvSpPr>
              <a:spLocks noChangeShapeType="1"/>
            </p:cNvSpPr>
            <p:nvPr/>
          </p:nvSpPr>
          <p:spPr bwMode="auto">
            <a:xfrm>
              <a:off x="7473117" y="2576489"/>
              <a:ext cx="0" cy="1801246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5" name="Line 124"/>
            <p:cNvSpPr>
              <a:spLocks noChangeShapeType="1"/>
            </p:cNvSpPr>
            <p:nvPr/>
          </p:nvSpPr>
          <p:spPr bwMode="auto">
            <a:xfrm>
              <a:off x="6450010" y="3431882"/>
              <a:ext cx="2099518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 type="none" w="sm" len="sm"/>
              <a:tailEnd type="none" w="sm" len="sm"/>
            </a:ln>
          </p:spPr>
          <p:txBody>
            <a:bodyPr lIns="76781" tIns="38391" rIns="76781" bIns="38391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ysClr val="windowText" lastClr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6" name="Rectangle 126"/>
            <p:cNvSpPr>
              <a:spLocks noChangeArrowheads="1"/>
            </p:cNvSpPr>
            <p:nvPr/>
          </p:nvSpPr>
          <p:spPr bwMode="auto">
            <a:xfrm>
              <a:off x="6653710" y="2891312"/>
              <a:ext cx="578803" cy="350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发展</a:t>
              </a:r>
              <a:endParaRPr lang="en-US" altLang="ko-KR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Rectangle 127"/>
            <p:cNvSpPr>
              <a:spLocks noChangeArrowheads="1"/>
            </p:cNvSpPr>
            <p:nvPr/>
          </p:nvSpPr>
          <p:spPr bwMode="auto">
            <a:xfrm>
              <a:off x="7464347" y="2902955"/>
              <a:ext cx="1078857" cy="350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投资关系</a:t>
              </a:r>
              <a:endParaRPr lang="en-US" altLang="ko-KR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8" name="Rectangle 128"/>
            <p:cNvSpPr>
              <a:spLocks noChangeArrowheads="1"/>
            </p:cNvSpPr>
            <p:nvPr/>
          </p:nvSpPr>
          <p:spPr bwMode="auto">
            <a:xfrm>
              <a:off x="6456850" y="3758760"/>
              <a:ext cx="1078857" cy="350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个别评估</a:t>
              </a:r>
              <a:endParaRPr lang="en-US" altLang="ko-KR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9" name="Rectangle 129"/>
            <p:cNvSpPr>
              <a:spLocks noChangeArrowheads="1"/>
            </p:cNvSpPr>
            <p:nvPr/>
          </p:nvSpPr>
          <p:spPr bwMode="auto">
            <a:xfrm>
              <a:off x="7415940" y="3634902"/>
              <a:ext cx="1173940" cy="51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505" rIns="36000" bIns="36505">
              <a:spAutoFit/>
            </a:bodyPr>
            <a:lstStyle/>
            <a:p>
              <a:pPr algn="ctr" defTabSz="709613">
                <a:spcBef>
                  <a:spcPct val="35000"/>
                </a:spcBef>
              </a:pPr>
              <a:r>
                <a:rPr lang="zh-CN" altLang="en-US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维护</a:t>
              </a:r>
              <a:r>
                <a:rPr lang="en-US" altLang="zh-CN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管理</a:t>
              </a:r>
              <a:r>
                <a:rPr lang="zh-CN" altLang="en-US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商机</a:t>
              </a:r>
              <a:endParaRPr lang="en-US" altLang="ko-KR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 rot="-5400000">
              <a:off x="5792757" y="3410632"/>
              <a:ext cx="770337" cy="2639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aseline="30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客户潜力</a:t>
              </a:r>
              <a:endParaRPr lang="en-US" altLang="ko-KR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61" name="Text Box 89"/>
            <p:cNvSpPr txBox="1">
              <a:spLocks noChangeArrowheads="1"/>
            </p:cNvSpPr>
            <p:nvPr/>
          </p:nvSpPr>
          <p:spPr bwMode="auto">
            <a:xfrm rot="-1977101">
              <a:off x="8640202" y="4388678"/>
              <a:ext cx="834694" cy="2436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76781" tIns="38391" rIns="76781" bIns="38391" anchor="ctr">
              <a:spAutoFit/>
            </a:bodyPr>
            <a:lstStyle/>
            <a:p>
              <a:pPr defTabSz="887413">
                <a:lnSpc>
                  <a:spcPct val="90000"/>
                </a:lnSpc>
              </a:pPr>
              <a:r>
                <a:rPr lang="zh-CN" altLang="en-US" baseline="300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cs typeface="Arial" pitchFamily="34" charset="0"/>
                </a:rPr>
                <a:t>风险水平</a:t>
              </a:r>
              <a:endParaRPr lang="en-US" altLang="ko-KR" baseline="3000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endParaRPr>
            </a:p>
          </p:txBody>
        </p:sp>
      </p:grpSp>
      <p:pic>
        <p:nvPicPr>
          <p:cNvPr id="6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620" y="276492"/>
            <a:ext cx="1307755" cy="38083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1059" y="132791"/>
            <a:ext cx="2007039" cy="54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992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对公银行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的战术细分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中国工商银行的战术细分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对公银行客户数相对较少，且同质性差，因此通常使用标签进行战术细分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2" y="3901291"/>
            <a:ext cx="2374801" cy="2632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1325" y="3732630"/>
            <a:ext cx="2399351" cy="2737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29" y="-27384"/>
            <a:ext cx="2695575" cy="3714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48" y="17486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零售客户细分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61022" y="45091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对公客户细分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5" y="1234667"/>
            <a:ext cx="3882972" cy="22831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14059" y="1146130"/>
            <a:ext cx="2644054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</a:pPr>
            <a:r>
              <a:rPr lang="zh-CN" altLang="en-US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零售客群细分方法</a:t>
            </a:r>
            <a:endParaRPr lang="en-US" altLang="zh-CN" dirty="0" smtClean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零售业务客户数量大</a:t>
            </a:r>
            <a:r>
              <a:rPr lang="en-US" altLang="zh-CN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亿</a:t>
            </a:r>
            <a:r>
              <a:rPr lang="en-US" altLang="zh-CN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，且同质性相对较好，单客户价值较低，营销驱动，因此通常利用</a:t>
            </a:r>
            <a:r>
              <a:rPr lang="en-US" altLang="zh-CN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AUM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做第一级划分，划分后再利用聚类形成客群</a:t>
            </a:r>
            <a:endParaRPr lang="en-GB" altLang="zh-CN" sz="1400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4059" y="3812467"/>
            <a:ext cx="2644054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</a:pPr>
            <a:r>
              <a:rPr lang="zh-CN" altLang="en-US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</a:t>
            </a:r>
            <a:r>
              <a:rPr lang="zh-CN" altLang="en-US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客群细分方法</a:t>
            </a:r>
            <a:endParaRPr lang="en-US" altLang="zh-CN" dirty="0" smtClean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zh-CN" altLang="en-US" sz="1400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公客群数量相对较少</a:t>
            </a:r>
            <a:r>
              <a:rPr lang="en-US" altLang="zh-CN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百万</a:t>
            </a:r>
            <a:r>
              <a:rPr lang="en-US" altLang="zh-CN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),</a:t>
            </a:r>
            <a:r>
              <a:rPr lang="zh-CN" altLang="en-US" sz="1400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不同客户差异相对较大，单客户价值较高，销售驱动，因此通常利用客户标签进行战术细分。</a:t>
            </a:r>
            <a:endParaRPr lang="en-GB" altLang="zh-CN" sz="1400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9425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对公银行的战术细分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方法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——</a:t>
            </a:r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客户标签体系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架构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/>
              <a:t>7</a:t>
            </a:fld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Shape 561"/>
          <p:cNvSpPr/>
          <p:nvPr/>
        </p:nvSpPr>
        <p:spPr>
          <a:xfrm>
            <a:off x="6840537" y="6103937"/>
            <a:ext cx="21336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808080"/>
                </a:solidFill>
              </a:defRPr>
            </a:lvl1pPr>
          </a:lstStyle>
          <a:p>
            <a:r>
              <a: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r>
          </a:p>
        </p:txBody>
      </p:sp>
      <p:grpSp>
        <p:nvGrpSpPr>
          <p:cNvPr id="7" name="Group 564"/>
          <p:cNvGrpSpPr/>
          <p:nvPr/>
        </p:nvGrpSpPr>
        <p:grpSpPr>
          <a:xfrm>
            <a:off x="6875461" y="4846637"/>
            <a:ext cx="642941" cy="271464"/>
            <a:chOff x="-1" y="0"/>
            <a:chExt cx="642939" cy="271463"/>
          </a:xfrm>
        </p:grpSpPr>
        <p:sp>
          <p:nvSpPr>
            <p:cNvPr id="8" name="Shape 562"/>
            <p:cNvSpPr/>
            <p:nvPr/>
          </p:nvSpPr>
          <p:spPr>
            <a:xfrm>
              <a:off x="-1" y="0"/>
              <a:ext cx="642939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Shape 563"/>
            <p:cNvSpPr/>
            <p:nvPr/>
          </p:nvSpPr>
          <p:spPr>
            <a:xfrm>
              <a:off x="-1" y="43399"/>
              <a:ext cx="642939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社会地位</a:t>
              </a:r>
            </a:p>
          </p:txBody>
        </p:sp>
      </p:grpSp>
      <p:grpSp>
        <p:nvGrpSpPr>
          <p:cNvPr id="10" name="Group 567"/>
          <p:cNvGrpSpPr/>
          <p:nvPr/>
        </p:nvGrpSpPr>
        <p:grpSpPr>
          <a:xfrm>
            <a:off x="6875462" y="5118099"/>
            <a:ext cx="642940" cy="553996"/>
            <a:chOff x="0" y="0"/>
            <a:chExt cx="642938" cy="553993"/>
          </a:xfrm>
        </p:grpSpPr>
        <p:sp>
          <p:nvSpPr>
            <p:cNvPr id="11" name="Shape 565"/>
            <p:cNvSpPr/>
            <p:nvPr/>
          </p:nvSpPr>
          <p:spPr>
            <a:xfrm>
              <a:off x="0" y="0"/>
              <a:ext cx="642938" cy="33178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Shape 566"/>
            <p:cNvSpPr/>
            <p:nvPr/>
          </p:nvSpPr>
          <p:spPr>
            <a:xfrm>
              <a:off x="0" y="0"/>
              <a:ext cx="642938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央</a:t>
              </a: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企</a:t>
              </a:r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党政军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19" name="Group 576"/>
          <p:cNvGrpSpPr/>
          <p:nvPr/>
        </p:nvGrpSpPr>
        <p:grpSpPr>
          <a:xfrm>
            <a:off x="6875461" y="5561012"/>
            <a:ext cx="642941" cy="271464"/>
            <a:chOff x="-1" y="0"/>
            <a:chExt cx="642939" cy="271463"/>
          </a:xfrm>
        </p:grpSpPr>
        <p:sp>
          <p:nvSpPr>
            <p:cNvPr id="20" name="Shape 574"/>
            <p:cNvSpPr/>
            <p:nvPr/>
          </p:nvSpPr>
          <p:spPr>
            <a:xfrm>
              <a:off x="-1" y="0"/>
              <a:ext cx="642939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Shape 575"/>
            <p:cNvSpPr/>
            <p:nvPr/>
          </p:nvSpPr>
          <p:spPr>
            <a:xfrm>
              <a:off x="-1" y="43399"/>
              <a:ext cx="642939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属性</a:t>
              </a:r>
              <a:r>
                <a:rPr dirty="0" err="1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信息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2" name="Group 579"/>
          <p:cNvGrpSpPr/>
          <p:nvPr/>
        </p:nvGrpSpPr>
        <p:grpSpPr>
          <a:xfrm>
            <a:off x="6875462" y="5848349"/>
            <a:ext cx="642940" cy="553996"/>
            <a:chOff x="0" y="0"/>
            <a:chExt cx="642938" cy="553994"/>
          </a:xfrm>
        </p:grpSpPr>
        <p:sp>
          <p:nvSpPr>
            <p:cNvPr id="23" name="Shape 577"/>
            <p:cNvSpPr/>
            <p:nvPr/>
          </p:nvSpPr>
          <p:spPr>
            <a:xfrm>
              <a:off x="0" y="0"/>
              <a:ext cx="642938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Shape 578"/>
            <p:cNvSpPr/>
            <p:nvPr/>
          </p:nvSpPr>
          <p:spPr>
            <a:xfrm>
              <a:off x="0" y="0"/>
              <a:ext cx="642938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行业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担保</a:t>
              </a:r>
              <a:r>
                <a:rPr dirty="0" err="1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状况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25" name="Group 582"/>
          <p:cNvGrpSpPr/>
          <p:nvPr/>
        </p:nvGrpSpPr>
        <p:grpSpPr>
          <a:xfrm>
            <a:off x="7629525" y="5561012"/>
            <a:ext cx="641351" cy="271464"/>
            <a:chOff x="0" y="0"/>
            <a:chExt cx="641350" cy="271463"/>
          </a:xfrm>
        </p:grpSpPr>
        <p:sp>
          <p:nvSpPr>
            <p:cNvPr id="26" name="Shape 580"/>
            <p:cNvSpPr/>
            <p:nvPr/>
          </p:nvSpPr>
          <p:spPr>
            <a:xfrm>
              <a:off x="0" y="0"/>
              <a:ext cx="641350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Shape 581"/>
            <p:cNvSpPr/>
            <p:nvPr/>
          </p:nvSpPr>
          <p:spPr>
            <a:xfrm>
              <a:off x="0" y="43399"/>
              <a:ext cx="64135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收入支出</a:t>
              </a:r>
            </a:p>
          </p:txBody>
        </p:sp>
      </p:grpSp>
      <p:grpSp>
        <p:nvGrpSpPr>
          <p:cNvPr id="28" name="Group 585"/>
          <p:cNvGrpSpPr/>
          <p:nvPr/>
        </p:nvGrpSpPr>
        <p:grpSpPr>
          <a:xfrm>
            <a:off x="7629525" y="5832475"/>
            <a:ext cx="641351" cy="615553"/>
            <a:chOff x="0" y="0"/>
            <a:chExt cx="641350" cy="615553"/>
          </a:xfrm>
        </p:grpSpPr>
        <p:sp>
          <p:nvSpPr>
            <p:cNvPr id="29" name="Shape 583"/>
            <p:cNvSpPr/>
            <p:nvPr/>
          </p:nvSpPr>
          <p:spPr>
            <a:xfrm>
              <a:off x="0" y="0"/>
              <a:ext cx="641350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Shape 584"/>
            <p:cNvSpPr/>
            <p:nvPr/>
          </p:nvSpPr>
          <p:spPr>
            <a:xfrm>
              <a:off x="0" y="0"/>
              <a:ext cx="641350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存款收入</a:t>
              </a:r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贷款收入</a:t>
              </a:r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中间</a:t>
              </a: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收入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31" name="Group 588"/>
          <p:cNvGrpSpPr/>
          <p:nvPr/>
        </p:nvGrpSpPr>
        <p:grpSpPr>
          <a:xfrm>
            <a:off x="7603056" y="4835525"/>
            <a:ext cx="641352" cy="271464"/>
            <a:chOff x="0" y="0"/>
            <a:chExt cx="641350" cy="271463"/>
          </a:xfrm>
        </p:grpSpPr>
        <p:sp>
          <p:nvSpPr>
            <p:cNvPr id="32" name="Shape 586"/>
            <p:cNvSpPr/>
            <p:nvPr/>
          </p:nvSpPr>
          <p:spPr>
            <a:xfrm>
              <a:off x="0" y="0"/>
              <a:ext cx="641350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Shape 587"/>
            <p:cNvSpPr/>
            <p:nvPr/>
          </p:nvSpPr>
          <p:spPr>
            <a:xfrm>
              <a:off x="0" y="43399"/>
              <a:ext cx="641350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dirty="0" err="1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区域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4" name="Group 591"/>
          <p:cNvGrpSpPr/>
          <p:nvPr/>
        </p:nvGrpSpPr>
        <p:grpSpPr>
          <a:xfrm>
            <a:off x="7603056" y="5106987"/>
            <a:ext cx="641352" cy="400108"/>
            <a:chOff x="0" y="0"/>
            <a:chExt cx="641350" cy="400107"/>
          </a:xfrm>
        </p:grpSpPr>
        <p:sp>
          <p:nvSpPr>
            <p:cNvPr id="35" name="Shape 589"/>
            <p:cNvSpPr/>
            <p:nvPr/>
          </p:nvSpPr>
          <p:spPr>
            <a:xfrm>
              <a:off x="0" y="0"/>
              <a:ext cx="641350" cy="3333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Shape 590"/>
            <p:cNvSpPr/>
            <p:nvPr/>
          </p:nvSpPr>
          <p:spPr>
            <a:xfrm>
              <a:off x="0" y="0"/>
              <a:ext cx="64135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归属地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业务</a:t>
              </a:r>
              <a:r>
                <a:rPr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地</a:t>
              </a: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</a:t>
              </a:r>
            </a:p>
          </p:txBody>
        </p:sp>
      </p:grpSp>
      <p:grpSp>
        <p:nvGrpSpPr>
          <p:cNvPr id="43" name="Group 600"/>
          <p:cNvGrpSpPr/>
          <p:nvPr/>
        </p:nvGrpSpPr>
        <p:grpSpPr>
          <a:xfrm>
            <a:off x="215900" y="5353050"/>
            <a:ext cx="1092200" cy="269875"/>
            <a:chOff x="0" y="0"/>
            <a:chExt cx="1092200" cy="269875"/>
          </a:xfrm>
        </p:grpSpPr>
        <p:sp>
          <p:nvSpPr>
            <p:cNvPr id="44" name="Shape 598"/>
            <p:cNvSpPr/>
            <p:nvPr/>
          </p:nvSpPr>
          <p:spPr>
            <a:xfrm>
              <a:off x="0" y="0"/>
              <a:ext cx="1092200" cy="269875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Shape 599"/>
            <p:cNvSpPr/>
            <p:nvPr/>
          </p:nvSpPr>
          <p:spPr>
            <a:xfrm>
              <a:off x="0" y="42604"/>
              <a:ext cx="109220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行为</a:t>
              </a: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刻画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46" name="Group 603"/>
          <p:cNvGrpSpPr/>
          <p:nvPr/>
        </p:nvGrpSpPr>
        <p:grpSpPr>
          <a:xfrm>
            <a:off x="215900" y="5651499"/>
            <a:ext cx="1092200" cy="553996"/>
            <a:chOff x="0" y="0"/>
            <a:chExt cx="1092200" cy="553994"/>
          </a:xfrm>
        </p:grpSpPr>
        <p:sp>
          <p:nvSpPr>
            <p:cNvPr id="47" name="Shape 601"/>
            <p:cNvSpPr/>
            <p:nvPr/>
          </p:nvSpPr>
          <p:spPr>
            <a:xfrm>
              <a:off x="0" y="0"/>
              <a:ext cx="1092200" cy="45402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Shape 602"/>
            <p:cNvSpPr/>
            <p:nvPr/>
          </p:nvSpPr>
          <p:spPr>
            <a:xfrm>
              <a:off x="0" y="0"/>
              <a:ext cx="1092200" cy="553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重点产品到期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资金流出严重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</a:t>
              </a:r>
            </a:p>
          </p:txBody>
        </p:sp>
      </p:grpSp>
      <p:grpSp>
        <p:nvGrpSpPr>
          <p:cNvPr id="49" name="Group 606"/>
          <p:cNvGrpSpPr/>
          <p:nvPr/>
        </p:nvGrpSpPr>
        <p:grpSpPr>
          <a:xfrm>
            <a:off x="4833937" y="1795462"/>
            <a:ext cx="1254126" cy="271464"/>
            <a:chOff x="0" y="0"/>
            <a:chExt cx="1254125" cy="271463"/>
          </a:xfrm>
        </p:grpSpPr>
        <p:sp>
          <p:nvSpPr>
            <p:cNvPr id="50" name="Shape 604"/>
            <p:cNvSpPr/>
            <p:nvPr/>
          </p:nvSpPr>
          <p:spPr>
            <a:xfrm>
              <a:off x="0" y="0"/>
              <a:ext cx="1254125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Shape 605"/>
            <p:cNvSpPr/>
            <p:nvPr/>
          </p:nvSpPr>
          <p:spPr>
            <a:xfrm>
              <a:off x="0" y="43399"/>
              <a:ext cx="1254125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战略分群</a:t>
              </a:r>
            </a:p>
          </p:txBody>
        </p:sp>
      </p:grpSp>
      <p:grpSp>
        <p:nvGrpSpPr>
          <p:cNvPr id="52" name="Group 609"/>
          <p:cNvGrpSpPr/>
          <p:nvPr/>
        </p:nvGrpSpPr>
        <p:grpSpPr>
          <a:xfrm>
            <a:off x="4833937" y="2101849"/>
            <a:ext cx="1254126" cy="409576"/>
            <a:chOff x="0" y="0"/>
            <a:chExt cx="1254125" cy="409575"/>
          </a:xfrm>
        </p:grpSpPr>
        <p:sp>
          <p:nvSpPr>
            <p:cNvPr id="53" name="Shape 607"/>
            <p:cNvSpPr/>
            <p:nvPr/>
          </p:nvSpPr>
          <p:spPr>
            <a:xfrm>
              <a:off x="0" y="0"/>
              <a:ext cx="1254125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" name="Shape 608"/>
            <p:cNvSpPr/>
            <p:nvPr/>
          </p:nvSpPr>
          <p:spPr>
            <a:xfrm>
              <a:off x="0" y="0"/>
              <a:ext cx="1254125" cy="40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高价值客群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55" name="Group 612"/>
          <p:cNvGrpSpPr/>
          <p:nvPr/>
        </p:nvGrpSpPr>
        <p:grpSpPr>
          <a:xfrm>
            <a:off x="6227762" y="1795462"/>
            <a:ext cx="1252539" cy="271464"/>
            <a:chOff x="0" y="0"/>
            <a:chExt cx="1252538" cy="271463"/>
          </a:xfrm>
        </p:grpSpPr>
        <p:sp>
          <p:nvSpPr>
            <p:cNvPr id="56" name="Shape 610"/>
            <p:cNvSpPr/>
            <p:nvPr/>
          </p:nvSpPr>
          <p:spPr>
            <a:xfrm>
              <a:off x="0" y="0"/>
              <a:ext cx="1252538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Shape 611"/>
            <p:cNvSpPr/>
            <p:nvPr/>
          </p:nvSpPr>
          <p:spPr>
            <a:xfrm>
              <a:off x="0" y="43399"/>
              <a:ext cx="125253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产品星级</a:t>
              </a:r>
            </a:p>
          </p:txBody>
        </p:sp>
      </p:grpSp>
      <p:grpSp>
        <p:nvGrpSpPr>
          <p:cNvPr id="58" name="Group 615"/>
          <p:cNvGrpSpPr/>
          <p:nvPr/>
        </p:nvGrpSpPr>
        <p:grpSpPr>
          <a:xfrm>
            <a:off x="6227762" y="2101849"/>
            <a:ext cx="1252538" cy="409576"/>
            <a:chOff x="0" y="0"/>
            <a:chExt cx="1252537" cy="409575"/>
          </a:xfrm>
        </p:grpSpPr>
        <p:sp>
          <p:nvSpPr>
            <p:cNvPr id="59" name="Shape 613"/>
            <p:cNvSpPr/>
            <p:nvPr/>
          </p:nvSpPr>
          <p:spPr>
            <a:xfrm>
              <a:off x="0" y="0"/>
              <a:ext cx="1252538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0" name="Shape 614"/>
            <p:cNvSpPr/>
            <p:nvPr/>
          </p:nvSpPr>
          <p:spPr>
            <a:xfrm>
              <a:off x="0" y="0"/>
              <a:ext cx="1252538" cy="40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理财偏好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61" name="Group 618"/>
          <p:cNvGrpSpPr/>
          <p:nvPr/>
        </p:nvGrpSpPr>
        <p:grpSpPr>
          <a:xfrm>
            <a:off x="7604125" y="1795462"/>
            <a:ext cx="1252539" cy="271464"/>
            <a:chOff x="0" y="0"/>
            <a:chExt cx="1252538" cy="271463"/>
          </a:xfrm>
        </p:grpSpPr>
        <p:sp>
          <p:nvSpPr>
            <p:cNvPr id="62" name="Shape 616"/>
            <p:cNvSpPr/>
            <p:nvPr/>
          </p:nvSpPr>
          <p:spPr>
            <a:xfrm>
              <a:off x="0" y="0"/>
              <a:ext cx="1252538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" name="Shape 617"/>
            <p:cNvSpPr/>
            <p:nvPr/>
          </p:nvSpPr>
          <p:spPr>
            <a:xfrm>
              <a:off x="0" y="43399"/>
              <a:ext cx="125253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状态迁移</a:t>
              </a:r>
            </a:p>
          </p:txBody>
        </p:sp>
      </p:grpSp>
      <p:grpSp>
        <p:nvGrpSpPr>
          <p:cNvPr id="64" name="Group 621"/>
          <p:cNvGrpSpPr/>
          <p:nvPr/>
        </p:nvGrpSpPr>
        <p:grpSpPr>
          <a:xfrm>
            <a:off x="7604125" y="2101849"/>
            <a:ext cx="1252539" cy="553996"/>
            <a:chOff x="0" y="0"/>
            <a:chExt cx="1252538" cy="553995"/>
          </a:xfrm>
        </p:grpSpPr>
        <p:sp>
          <p:nvSpPr>
            <p:cNvPr id="65" name="Shape 619"/>
            <p:cNvSpPr/>
            <p:nvPr/>
          </p:nvSpPr>
          <p:spPr>
            <a:xfrm>
              <a:off x="0" y="0"/>
              <a:ext cx="1252538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6" name="Shape 620"/>
            <p:cNvSpPr/>
            <p:nvPr/>
          </p:nvSpPr>
          <p:spPr>
            <a:xfrm>
              <a:off x="0" y="0"/>
              <a:ext cx="1252538" cy="553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提质客群</a:t>
              </a:r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流失客群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67" name="Group 624"/>
          <p:cNvGrpSpPr/>
          <p:nvPr/>
        </p:nvGrpSpPr>
        <p:grpSpPr>
          <a:xfrm>
            <a:off x="4833937" y="2611437"/>
            <a:ext cx="1254126" cy="271464"/>
            <a:chOff x="0" y="0"/>
            <a:chExt cx="1254125" cy="271463"/>
          </a:xfrm>
        </p:grpSpPr>
        <p:sp>
          <p:nvSpPr>
            <p:cNvPr id="68" name="Shape 622"/>
            <p:cNvSpPr/>
            <p:nvPr/>
          </p:nvSpPr>
          <p:spPr>
            <a:xfrm>
              <a:off x="0" y="0"/>
              <a:ext cx="1254125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Shape 623"/>
            <p:cNvSpPr/>
            <p:nvPr/>
          </p:nvSpPr>
          <p:spPr>
            <a:xfrm>
              <a:off x="0" y="43399"/>
              <a:ext cx="1254125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风险预警</a:t>
              </a:r>
            </a:p>
          </p:txBody>
        </p:sp>
      </p:grpSp>
      <p:grpSp>
        <p:nvGrpSpPr>
          <p:cNvPr id="70" name="Group 627"/>
          <p:cNvGrpSpPr/>
          <p:nvPr/>
        </p:nvGrpSpPr>
        <p:grpSpPr>
          <a:xfrm>
            <a:off x="4833937" y="2922587"/>
            <a:ext cx="1254126" cy="409576"/>
            <a:chOff x="0" y="0"/>
            <a:chExt cx="1254125" cy="409575"/>
          </a:xfrm>
        </p:grpSpPr>
        <p:sp>
          <p:nvSpPr>
            <p:cNvPr id="71" name="Shape 625"/>
            <p:cNvSpPr/>
            <p:nvPr/>
          </p:nvSpPr>
          <p:spPr>
            <a:xfrm>
              <a:off x="0" y="0"/>
              <a:ext cx="1254125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Shape 626"/>
            <p:cNvSpPr/>
            <p:nvPr/>
          </p:nvSpPr>
          <p:spPr>
            <a:xfrm>
              <a:off x="0" y="0"/>
              <a:ext cx="1254125" cy="40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违约高可疑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73" name="Group 630"/>
          <p:cNvGrpSpPr/>
          <p:nvPr/>
        </p:nvGrpSpPr>
        <p:grpSpPr>
          <a:xfrm>
            <a:off x="6227762" y="2611437"/>
            <a:ext cx="1252539" cy="271464"/>
            <a:chOff x="0" y="0"/>
            <a:chExt cx="1252538" cy="271463"/>
          </a:xfrm>
        </p:grpSpPr>
        <p:sp>
          <p:nvSpPr>
            <p:cNvPr id="74" name="Shape 628"/>
            <p:cNvSpPr/>
            <p:nvPr/>
          </p:nvSpPr>
          <p:spPr>
            <a:xfrm>
              <a:off x="0" y="0"/>
              <a:ext cx="1252538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5" name="Shape 629"/>
            <p:cNvSpPr/>
            <p:nvPr/>
          </p:nvSpPr>
          <p:spPr>
            <a:xfrm>
              <a:off x="0" y="43399"/>
              <a:ext cx="125253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渠道偏好</a:t>
              </a:r>
            </a:p>
          </p:txBody>
        </p:sp>
      </p:grpSp>
      <p:grpSp>
        <p:nvGrpSpPr>
          <p:cNvPr id="76" name="Group 633"/>
          <p:cNvGrpSpPr/>
          <p:nvPr/>
        </p:nvGrpSpPr>
        <p:grpSpPr>
          <a:xfrm>
            <a:off x="6227762" y="2922587"/>
            <a:ext cx="1252538" cy="409576"/>
            <a:chOff x="0" y="0"/>
            <a:chExt cx="1252537" cy="409575"/>
          </a:xfrm>
        </p:grpSpPr>
        <p:sp>
          <p:nvSpPr>
            <p:cNvPr id="77" name="Shape 631"/>
            <p:cNvSpPr/>
            <p:nvPr/>
          </p:nvSpPr>
          <p:spPr>
            <a:xfrm>
              <a:off x="0" y="0"/>
              <a:ext cx="1252538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Shape 632"/>
            <p:cNvSpPr/>
            <p:nvPr/>
          </p:nvSpPr>
          <p:spPr>
            <a:xfrm>
              <a:off x="0" y="0"/>
              <a:ext cx="1252538" cy="403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柜面偏好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grpSp>
        <p:nvGrpSpPr>
          <p:cNvPr id="79" name="Group 636"/>
          <p:cNvGrpSpPr/>
          <p:nvPr/>
        </p:nvGrpSpPr>
        <p:grpSpPr>
          <a:xfrm>
            <a:off x="7604125" y="2611437"/>
            <a:ext cx="1252539" cy="271464"/>
            <a:chOff x="0" y="0"/>
            <a:chExt cx="1252538" cy="271463"/>
          </a:xfrm>
        </p:grpSpPr>
        <p:sp>
          <p:nvSpPr>
            <p:cNvPr id="80" name="Shape 634"/>
            <p:cNvSpPr/>
            <p:nvPr/>
          </p:nvSpPr>
          <p:spPr>
            <a:xfrm>
              <a:off x="0" y="0"/>
              <a:ext cx="1252538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Shape 635"/>
            <p:cNvSpPr/>
            <p:nvPr/>
          </p:nvSpPr>
          <p:spPr>
            <a:xfrm>
              <a:off x="0" y="43399"/>
              <a:ext cx="125253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营销偏好</a:t>
              </a:r>
            </a:p>
          </p:txBody>
        </p:sp>
      </p:grpSp>
      <p:grpSp>
        <p:nvGrpSpPr>
          <p:cNvPr id="82" name="Group 639"/>
          <p:cNvGrpSpPr/>
          <p:nvPr/>
        </p:nvGrpSpPr>
        <p:grpSpPr>
          <a:xfrm>
            <a:off x="7604125" y="2922587"/>
            <a:ext cx="1252539" cy="707884"/>
            <a:chOff x="0" y="0"/>
            <a:chExt cx="1252538" cy="707882"/>
          </a:xfrm>
        </p:grpSpPr>
        <p:sp>
          <p:nvSpPr>
            <p:cNvPr id="83" name="Shape 637"/>
            <p:cNvSpPr/>
            <p:nvPr/>
          </p:nvSpPr>
          <p:spPr>
            <a:xfrm>
              <a:off x="0" y="0"/>
              <a:ext cx="1252538" cy="4095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Shape 638"/>
            <p:cNvSpPr/>
            <p:nvPr/>
          </p:nvSpPr>
          <p:spPr>
            <a:xfrm>
              <a:off x="0" y="0"/>
              <a:ext cx="125253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促销偏好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利率偏好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服务偏好</a:t>
              </a: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······</a:t>
              </a:r>
            </a:p>
          </p:txBody>
        </p:sp>
      </p:grpSp>
      <p:sp>
        <p:nvSpPr>
          <p:cNvPr id="85" name="Shape 640"/>
          <p:cNvSpPr/>
          <p:nvPr/>
        </p:nvSpPr>
        <p:spPr>
          <a:xfrm>
            <a:off x="4995862" y="1196975"/>
            <a:ext cx="3278188" cy="584775"/>
          </a:xfrm>
          <a:prstGeom prst="rect">
            <a:avLst/>
          </a:prstGeom>
          <a:solidFill>
            <a:srgbClr val="FFFFCC"/>
          </a:solidFill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9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利用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分析</a:t>
            </a:r>
            <a:r>
              <a:rPr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提炼的客户特征</a:t>
            </a:r>
            <a:r>
              <a:rPr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:如客户分群、客户流失概率等</a:t>
            </a:r>
            <a:endParaRPr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6" name="Shape 641"/>
          <p:cNvSpPr/>
          <p:nvPr/>
        </p:nvSpPr>
        <p:spPr>
          <a:xfrm>
            <a:off x="42862" y="3357562"/>
            <a:ext cx="2286001" cy="830997"/>
          </a:xfrm>
          <a:prstGeom prst="rect">
            <a:avLst/>
          </a:prstGeom>
          <a:solidFill>
            <a:srgbClr val="FFFFCC"/>
          </a:solidFill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9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业务规则总结形成的客户特征的符号表现</a:t>
            </a:r>
            <a:r>
              <a: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如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大额转出</a:t>
            </a:r>
            <a:r>
              <a:rPr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大额取现</a:t>
            </a:r>
            <a:r>
              <a:rPr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</a:t>
            </a:r>
            <a:endParaRPr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Shape 642"/>
          <p:cNvSpPr/>
          <p:nvPr/>
        </p:nvSpPr>
        <p:spPr>
          <a:xfrm rot="5400000" flipH="1">
            <a:off x="3703637" y="2541587"/>
            <a:ext cx="1069976" cy="412751"/>
          </a:xfrm>
          <a:prstGeom prst="leftRightArrow">
            <a:avLst>
              <a:gd name="adj1" fmla="val 49611"/>
              <a:gd name="adj2" fmla="val 51054"/>
            </a:avLst>
          </a:prstGeom>
          <a:solidFill>
            <a:srgbClr val="800080"/>
          </a:soli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9" name="Shape 644"/>
          <p:cNvSpPr/>
          <p:nvPr/>
        </p:nvSpPr>
        <p:spPr>
          <a:xfrm>
            <a:off x="5537200" y="4492625"/>
            <a:ext cx="10541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事实</a:t>
            </a:r>
          </a:p>
        </p:txBody>
      </p:sp>
      <p:sp>
        <p:nvSpPr>
          <p:cNvPr id="90" name="Shape 645"/>
          <p:cNvSpPr/>
          <p:nvPr/>
        </p:nvSpPr>
        <p:spPr>
          <a:xfrm>
            <a:off x="588962" y="4711700"/>
            <a:ext cx="6953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200"/>
              </a:spcBef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规则</a:t>
            </a:r>
          </a:p>
        </p:txBody>
      </p:sp>
      <p:sp>
        <p:nvSpPr>
          <p:cNvPr id="91" name="Shape 646"/>
          <p:cNvSpPr/>
          <p:nvPr/>
        </p:nvSpPr>
        <p:spPr>
          <a:xfrm>
            <a:off x="6883400" y="3746500"/>
            <a:ext cx="2152650" cy="1077218"/>
          </a:xfrm>
          <a:prstGeom prst="rect">
            <a:avLst/>
          </a:prstGeom>
          <a:solidFill>
            <a:srgbClr val="FFFFCC"/>
          </a:solidFill>
          <a:ln>
            <a:solidFill>
              <a:srgbClr val="1F497D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9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根据业务场景需要，直接获取的基础信息，例如</a:t>
            </a:r>
            <a:r>
              <a: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: 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业务条线、规模</a:t>
            </a:r>
            <a:r>
              <a:rPr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核心客户</a:t>
            </a:r>
            <a:r>
              <a:rPr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等</a:t>
            </a:r>
            <a:endParaRPr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2" name="Group 649"/>
          <p:cNvGrpSpPr/>
          <p:nvPr/>
        </p:nvGrpSpPr>
        <p:grpSpPr>
          <a:xfrm>
            <a:off x="215900" y="4559300"/>
            <a:ext cx="1092200" cy="269875"/>
            <a:chOff x="0" y="0"/>
            <a:chExt cx="1092200" cy="269875"/>
          </a:xfrm>
        </p:grpSpPr>
        <p:sp>
          <p:nvSpPr>
            <p:cNvPr id="93" name="Shape 647"/>
            <p:cNvSpPr/>
            <p:nvPr/>
          </p:nvSpPr>
          <p:spPr>
            <a:xfrm>
              <a:off x="0" y="0"/>
              <a:ext cx="1092200" cy="269875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Shape 648"/>
            <p:cNvSpPr/>
            <p:nvPr/>
          </p:nvSpPr>
          <p:spPr>
            <a:xfrm>
              <a:off x="0" y="42604"/>
              <a:ext cx="109220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高风险记录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5" name="Group 652"/>
          <p:cNvGrpSpPr/>
          <p:nvPr/>
        </p:nvGrpSpPr>
        <p:grpSpPr>
          <a:xfrm>
            <a:off x="215900" y="4830762"/>
            <a:ext cx="1092200" cy="522289"/>
            <a:chOff x="0" y="0"/>
            <a:chExt cx="1092200" cy="522288"/>
          </a:xfrm>
        </p:grpSpPr>
        <p:sp>
          <p:nvSpPr>
            <p:cNvPr id="96" name="Shape 650"/>
            <p:cNvSpPr/>
            <p:nvPr/>
          </p:nvSpPr>
          <p:spPr>
            <a:xfrm>
              <a:off x="0" y="0"/>
              <a:ext cx="1092200" cy="52228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Shape 651"/>
            <p:cNvSpPr/>
            <p:nvPr/>
          </p:nvSpPr>
          <p:spPr>
            <a:xfrm>
              <a:off x="0" y="0"/>
              <a:ext cx="10922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大额转出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大额取现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8" name="Group 664"/>
          <p:cNvGrpSpPr/>
          <p:nvPr/>
        </p:nvGrpSpPr>
        <p:grpSpPr>
          <a:xfrm>
            <a:off x="1574800" y="1123950"/>
            <a:ext cx="5337176" cy="4325939"/>
            <a:chOff x="0" y="0"/>
            <a:chExt cx="5337175" cy="4325938"/>
          </a:xfrm>
        </p:grpSpPr>
        <p:sp>
          <p:nvSpPr>
            <p:cNvPr id="99" name="Shape 653"/>
            <p:cNvSpPr/>
            <p:nvPr/>
          </p:nvSpPr>
          <p:spPr>
            <a:xfrm>
              <a:off x="1911576" y="2156269"/>
              <a:ext cx="1449213" cy="1444958"/>
            </a:xfrm>
            <a:prstGeom prst="ellipse">
              <a:avLst/>
            </a:prstGeom>
            <a:gradFill flip="none" rotWithShape="1">
              <a:gsLst>
                <a:gs pos="0">
                  <a:srgbClr val="FFFFCC"/>
                </a:gs>
                <a:gs pos="100000">
                  <a:schemeClr val="accent2"/>
                </a:gs>
              </a:gsLst>
              <a:path path="circle">
                <a:fillToRect l="37721" t="-19636" r="62278" b="119636"/>
              </a:path>
            </a:gradFill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00" name="Group 656"/>
            <p:cNvGrpSpPr/>
            <p:nvPr/>
          </p:nvGrpSpPr>
          <p:grpSpPr>
            <a:xfrm>
              <a:off x="1942394" y="0"/>
              <a:ext cx="1450801" cy="1444958"/>
              <a:chOff x="0" y="0"/>
              <a:chExt cx="1450800" cy="1444957"/>
            </a:xfrm>
          </p:grpSpPr>
          <p:sp>
            <p:nvSpPr>
              <p:cNvPr id="108" name="Shape 654"/>
              <p:cNvSpPr/>
              <p:nvPr/>
            </p:nvSpPr>
            <p:spPr>
              <a:xfrm>
                <a:off x="0" y="0"/>
                <a:ext cx="1450800" cy="14449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CC"/>
                  </a:gs>
                  <a:gs pos="100000">
                    <a:schemeClr val="accent2"/>
                  </a:gs>
                </a:gsLst>
                <a:path path="circle">
                  <a:fillToRect l="37721" t="-19636" r="62278" b="119636"/>
                </a:path>
              </a:gradFill>
              <a:ln w="9525" cap="flat">
                <a:solidFill>
                  <a:srgbClr val="DDDDDD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9" name="Shape 655"/>
              <p:cNvSpPr/>
              <p:nvPr/>
            </p:nvSpPr>
            <p:spPr>
              <a:xfrm>
                <a:off x="198345" y="530092"/>
                <a:ext cx="1054110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spcBef>
                    <a:spcPts val="1200"/>
                  </a:spcBef>
                  <a:defRPr sz="20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专题</a:t>
                </a:r>
                <a:endParaRPr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101" name="Shape 657"/>
            <p:cNvSpPr/>
            <p:nvPr/>
          </p:nvSpPr>
          <p:spPr>
            <a:xfrm rot="20205826">
              <a:off x="685458" y="3162484"/>
              <a:ext cx="1311069" cy="412846"/>
            </a:xfrm>
            <a:prstGeom prst="leftRightArrow">
              <a:avLst>
                <a:gd name="adj1" fmla="val 49611"/>
                <a:gd name="adj2" fmla="val 51032"/>
              </a:avLst>
            </a:pr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2" name="Shape 658"/>
            <p:cNvSpPr/>
            <p:nvPr/>
          </p:nvSpPr>
          <p:spPr>
            <a:xfrm>
              <a:off x="0" y="2880980"/>
              <a:ext cx="1449213" cy="1444958"/>
            </a:xfrm>
            <a:prstGeom prst="ellipse">
              <a:avLst/>
            </a:prstGeom>
            <a:gradFill flip="none" rotWithShape="1">
              <a:gsLst>
                <a:gs pos="0">
                  <a:srgbClr val="FFFFCC"/>
                </a:gs>
                <a:gs pos="100000">
                  <a:schemeClr val="accent2"/>
                </a:gs>
              </a:gsLst>
              <a:path path="circle">
                <a:fillToRect l="37721" t="-19636" r="62278" b="119636"/>
              </a:path>
            </a:gradFill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3" name="Shape 659"/>
            <p:cNvSpPr/>
            <p:nvPr/>
          </p:nvSpPr>
          <p:spPr>
            <a:xfrm>
              <a:off x="2140262" y="2601460"/>
              <a:ext cx="105411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标签</a:t>
              </a:r>
            </a:p>
          </p:txBody>
        </p:sp>
        <p:sp>
          <p:nvSpPr>
            <p:cNvPr id="104" name="Shape 660"/>
            <p:cNvSpPr/>
            <p:nvPr/>
          </p:nvSpPr>
          <p:spPr>
            <a:xfrm rot="1836517" flipH="1">
              <a:off x="3300958" y="3124639"/>
              <a:ext cx="1069680" cy="412846"/>
            </a:xfrm>
            <a:prstGeom prst="leftRightArrow">
              <a:avLst>
                <a:gd name="adj1" fmla="val 49611"/>
                <a:gd name="adj2" fmla="val 51040"/>
              </a:avLst>
            </a:prstGeom>
            <a:solidFill>
              <a:srgbClr val="800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Shape 661"/>
            <p:cNvSpPr/>
            <p:nvPr/>
          </p:nvSpPr>
          <p:spPr>
            <a:xfrm>
              <a:off x="3887963" y="2880980"/>
              <a:ext cx="1449212" cy="1444958"/>
            </a:xfrm>
            <a:prstGeom prst="ellipse">
              <a:avLst/>
            </a:prstGeom>
            <a:gradFill flip="none" rotWithShape="1">
              <a:gsLst>
                <a:gs pos="0">
                  <a:srgbClr val="FFFFCC"/>
                </a:gs>
                <a:gs pos="100000">
                  <a:schemeClr val="accent2"/>
                </a:gs>
              </a:gsLst>
              <a:path path="circle">
                <a:fillToRect l="37721" t="-19636" r="62278" b="119636"/>
              </a:path>
            </a:gradFill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6" name="Shape 662"/>
            <p:cNvSpPr/>
            <p:nvPr/>
          </p:nvSpPr>
          <p:spPr>
            <a:xfrm>
              <a:off x="4209938" y="3393480"/>
              <a:ext cx="69524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事实</a:t>
              </a:r>
            </a:p>
          </p:txBody>
        </p:sp>
        <p:sp>
          <p:nvSpPr>
            <p:cNvPr id="107" name="Shape 663"/>
            <p:cNvSpPr/>
            <p:nvPr/>
          </p:nvSpPr>
          <p:spPr>
            <a:xfrm>
              <a:off x="376985" y="3403357"/>
              <a:ext cx="695242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200"/>
                </a:spcBef>
                <a:defRPr sz="2000"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规则</a:t>
              </a:r>
            </a:p>
          </p:txBody>
        </p:sp>
      </p:grpSp>
      <p:grpSp>
        <p:nvGrpSpPr>
          <p:cNvPr id="110" name="Group 576"/>
          <p:cNvGrpSpPr/>
          <p:nvPr/>
        </p:nvGrpSpPr>
        <p:grpSpPr>
          <a:xfrm>
            <a:off x="8305011" y="4808748"/>
            <a:ext cx="642941" cy="271464"/>
            <a:chOff x="-1" y="0"/>
            <a:chExt cx="642939" cy="271463"/>
          </a:xfrm>
        </p:grpSpPr>
        <p:sp>
          <p:nvSpPr>
            <p:cNvPr id="111" name="Shape 574"/>
            <p:cNvSpPr/>
            <p:nvPr/>
          </p:nvSpPr>
          <p:spPr>
            <a:xfrm>
              <a:off x="-1" y="0"/>
              <a:ext cx="642939" cy="271463"/>
            </a:xfrm>
            <a:prstGeom prst="rect">
              <a:avLst/>
            </a:prstGeom>
            <a:solidFill>
              <a:srgbClr val="9389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2" name="Shape 575"/>
            <p:cNvSpPr/>
            <p:nvPr/>
          </p:nvSpPr>
          <p:spPr>
            <a:xfrm>
              <a:off x="-1" y="43401"/>
              <a:ext cx="642939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交易行为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13" name="Group 579"/>
          <p:cNvGrpSpPr/>
          <p:nvPr/>
        </p:nvGrpSpPr>
        <p:grpSpPr>
          <a:xfrm>
            <a:off x="8305012" y="5096085"/>
            <a:ext cx="642940" cy="1015661"/>
            <a:chOff x="0" y="0"/>
            <a:chExt cx="642938" cy="1015659"/>
          </a:xfrm>
        </p:grpSpPr>
        <p:sp>
          <p:nvSpPr>
            <p:cNvPr id="114" name="Shape 577"/>
            <p:cNvSpPr/>
            <p:nvPr/>
          </p:nvSpPr>
          <p:spPr>
            <a:xfrm>
              <a:off x="0" y="0"/>
              <a:ext cx="642938" cy="533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C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endPara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5" name="Shape 578"/>
            <p:cNvSpPr/>
            <p:nvPr/>
          </p:nvSpPr>
          <p:spPr>
            <a:xfrm>
              <a:off x="0" y="0"/>
              <a:ext cx="642938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频度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单</a:t>
              </a: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次业务量</a:t>
              </a:r>
              <a:endPara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defRPr sz="1000">
                  <a:latin typeface="宋体"/>
                  <a:ea typeface="宋体"/>
                  <a:cs typeface="宋体"/>
                  <a:sym typeface="宋体"/>
                </a:defRPr>
              </a:pPr>
              <a:r>
                <a:rPr lang="zh-CN" altLang="en-US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上次交易距今时长</a:t>
              </a:r>
              <a:r>
                <a:rPr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····</a:t>
              </a:r>
              <a:endParaRPr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11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929" y="-27384"/>
            <a:ext cx="26955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8561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water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31840" y="2348880"/>
            <a:ext cx="6012160" cy="4509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GB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907174" y="1268760"/>
            <a:ext cx="6933762" cy="39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的应用场景</a:t>
            </a:r>
            <a:endParaRPr lang="zh-CN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직사각형 3"/>
          <p:cNvSpPr>
            <a:spLocks noChangeArrowheads="1"/>
          </p:cNvSpPr>
          <p:nvPr/>
        </p:nvSpPr>
        <p:spPr bwMode="auto">
          <a:xfrm>
            <a:off x="438400" y="1268760"/>
            <a:ext cx="396000" cy="396000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7174" y="2555172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的维度选择与数据初始化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438400" y="2555172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6318" y="298722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灵活的客户细分的实现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직사각형 3"/>
          <p:cNvSpPr>
            <a:spLocks noChangeArrowheads="1"/>
          </p:cNvSpPr>
          <p:nvPr/>
        </p:nvSpPr>
        <p:spPr bwMode="auto">
          <a:xfrm>
            <a:off x="467544" y="298722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6318" y="3455316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客户细分标签管理机制设计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직사각형 3"/>
          <p:cNvSpPr>
            <a:spLocks noChangeArrowheads="1"/>
          </p:cNvSpPr>
          <p:nvPr/>
        </p:nvSpPr>
        <p:spPr bwMode="auto">
          <a:xfrm>
            <a:off x="467544" y="3455316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07174" y="1715275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客户细分的方法论</a:t>
            </a:r>
          </a:p>
        </p:txBody>
      </p:sp>
      <p:sp>
        <p:nvSpPr>
          <p:cNvPr id="17" name="직사각형 3"/>
          <p:cNvSpPr>
            <a:spLocks noChangeArrowheads="1"/>
          </p:cNvSpPr>
          <p:nvPr/>
        </p:nvSpPr>
        <p:spPr bwMode="auto">
          <a:xfrm>
            <a:off x="438400" y="1715275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28028" y="3885807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其他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相关部分的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澄清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직사각형 3"/>
          <p:cNvSpPr>
            <a:spLocks noChangeArrowheads="1"/>
          </p:cNvSpPr>
          <p:nvPr/>
        </p:nvSpPr>
        <p:spPr bwMode="auto">
          <a:xfrm>
            <a:off x="459254" y="3885807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7174" y="2127990"/>
            <a:ext cx="6933762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/>
          <a:p>
            <a:pPr defTabSz="557235"/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典型的客户</a:t>
            </a:r>
            <a:r>
              <a:rPr lang="zh-CN" altLang="en-US" sz="1950" b="1" kern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细分</a:t>
            </a:r>
            <a:r>
              <a:rPr lang="zh-CN" altLang="en-US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专题</a:t>
            </a:r>
            <a:endParaRPr lang="en-GB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직사각형 3"/>
          <p:cNvSpPr>
            <a:spLocks noChangeArrowheads="1"/>
          </p:cNvSpPr>
          <p:nvPr/>
        </p:nvSpPr>
        <p:spPr bwMode="auto">
          <a:xfrm>
            <a:off x="438400" y="2127990"/>
            <a:ext cx="396000" cy="396000"/>
          </a:xfrm>
          <a:prstGeom prst="rect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defTabSz="557235"/>
            <a:r>
              <a:rPr lang="en-US" altLang="zh-CN" sz="1950" b="1" kern="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ko-KR" altLang="en-US" sz="1950" b="1" kern="0" dirty="0">
              <a:solidFill>
                <a:srgbClr val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52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客户细分应用场景一：营销规划客群选择与策略</a:t>
            </a:r>
            <a:r>
              <a:rPr lang="zh-CN" altLang="en-US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</a:t>
            </a:r>
            <a:r>
              <a:rPr lang="en-US" altLang="zh-CN" sz="2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(1/8)</a:t>
            </a:r>
            <a:endParaRPr lang="en-US" sz="2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628753" y="2519263"/>
            <a:ext cx="762000" cy="693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435203" y="2500213"/>
            <a:ext cx="660400" cy="708025"/>
            <a:chOff x="2832" y="1218"/>
            <a:chExt cx="2880" cy="2622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2832" y="1218"/>
              <a:ext cx="2880" cy="26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1" name="Line 7"/>
            <p:cNvSpPr>
              <a:spLocks noChangeShapeType="1"/>
            </p:cNvSpPr>
            <p:nvPr/>
          </p:nvSpPr>
          <p:spPr bwMode="gray">
            <a:xfrm flipV="1">
              <a:off x="3066" y="2296"/>
              <a:ext cx="2508" cy="111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733778" y="2300188"/>
            <a:ext cx="1358900" cy="1066800"/>
            <a:chOff x="3561" y="1353"/>
            <a:chExt cx="856" cy="672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561" y="1353"/>
              <a:ext cx="400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Campaign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Wave 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789" y="1589"/>
              <a:ext cx="400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Campaign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Wave 2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017" y="1825"/>
              <a:ext cx="400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Campaign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900" b="0" i="1">
                  <a:solidFill>
                    <a:srgbClr val="000000"/>
                  </a:solidFill>
                  <a:ea typeface="方正细黑一简体"/>
                  <a:cs typeface="方正细黑一简体"/>
                </a:rPr>
                <a:t>Wave 3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3617" y="1561"/>
              <a:ext cx="14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849" y="1793"/>
              <a:ext cx="144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1566590" y="2493863"/>
            <a:ext cx="1446213" cy="796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368403" y="1460401"/>
            <a:ext cx="0" cy="4619625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440090" y="1460401"/>
            <a:ext cx="0" cy="4632325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lIns="45720" rIns="45720"/>
          <a:lstStyle/>
          <a:p>
            <a:endParaRPr lang="en-US"/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gray">
          <a:xfrm>
            <a:off x="3136628" y="2658963"/>
            <a:ext cx="342900" cy="4413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gray">
          <a:xfrm>
            <a:off x="5219428" y="2658963"/>
            <a:ext cx="342900" cy="4413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47650" y="3573016"/>
            <a:ext cx="565150" cy="2397125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87338" y="4214366"/>
            <a:ext cx="331787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rgbClr val="FFFFFF"/>
                </a:solidFill>
                <a:latin typeface="华文楷体" pitchFamily="2" charset="-122"/>
              </a:rPr>
              <a:t>关键活动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331640" y="3584476"/>
            <a:ext cx="2005013" cy="238219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数据探索与预处理 </a:t>
            </a:r>
            <a:r>
              <a:rPr lang="en-US" altLang="zh-CN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变量选择，均值，渗透率分析，缺失值填补等）</a:t>
            </a: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进行特定专题的细分</a:t>
            </a:r>
            <a:endParaRPr lang="zh-CN" altLang="en-US" sz="1200" b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对各客户群的特征进行详细的刻画</a:t>
            </a: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根据客户群特征制定客户群战略</a:t>
            </a: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将模型结果应用到单个客户身上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330303" y="3584476"/>
            <a:ext cx="2119312" cy="26776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altLang="en-US" sz="1200" b="0" dirty="0" err="1">
                <a:solidFill>
                  <a:srgbClr val="000000"/>
                </a:solidFill>
                <a:latin typeface="华文楷体" pitchFamily="2" charset="-122"/>
              </a:rPr>
              <a:t>对预测对象进行定义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altLang="en-US" sz="1200" b="0" dirty="0" err="1">
                <a:solidFill>
                  <a:srgbClr val="000000"/>
                </a:solidFill>
                <a:latin typeface="华文楷体" pitchFamily="2" charset="-122"/>
              </a:rPr>
              <a:t>选取重要的有预测性的变量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spcBef>
                <a:spcPct val="6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华文楷体" pitchFamily="2" charset="-122"/>
              </a:rPr>
              <a:t>数据探索与预处理 </a:t>
            </a:r>
            <a:r>
              <a:rPr lang="en-US" altLang="zh-CN" sz="1200" dirty="0">
                <a:solidFill>
                  <a:srgbClr val="000000"/>
                </a:solidFill>
                <a:latin typeface="华文楷体" pitchFamily="2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华文楷体" pitchFamily="2" charset="-122"/>
              </a:rPr>
              <a:t>变量选择，均值，渗透率分析，缺失值填补等）</a:t>
            </a: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altLang="en-US" sz="1200" b="0" dirty="0" err="1" smtClean="0">
                <a:solidFill>
                  <a:srgbClr val="000000"/>
                </a:solidFill>
                <a:latin typeface="华文楷体" pitchFamily="2" charset="-122"/>
              </a:rPr>
              <a:t>基于历史数据建立预测模型</a:t>
            </a:r>
            <a:endParaRPr lang="en-US" altLang="zh-CN" sz="1200" b="0" dirty="0" smtClean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altLang="en-US" sz="1200" b="0" dirty="0" err="1" smtClean="0">
                <a:solidFill>
                  <a:srgbClr val="000000"/>
                </a:solidFill>
                <a:latin typeface="华文楷体" pitchFamily="2" charset="-122"/>
              </a:rPr>
              <a:t>验证模型的质量和稳健性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altLang="en-US" sz="1200" b="0" dirty="0" err="1">
                <a:solidFill>
                  <a:srgbClr val="000000"/>
                </a:solidFill>
                <a:latin typeface="华文楷体" pitchFamily="2" charset="-122"/>
              </a:rPr>
              <a:t>将模型应用到每个潜在目标客户身上</a:t>
            </a:r>
            <a:endParaRPr lang="en-US" altLang="en-US" sz="1200" b="0" dirty="0">
              <a:solidFill>
                <a:srgbClr val="000000"/>
              </a:solidFill>
              <a:latin typeface="华文楷体" pitchFamily="2" charset="-122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467078" y="3584476"/>
            <a:ext cx="1947862" cy="252992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</a:rPr>
              <a:t>确定营销主题、</a:t>
            </a: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产品</a:t>
            </a: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</a:rPr>
              <a:t>和</a:t>
            </a: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渠道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确定营销活动目标客户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购买者分析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设计促销手段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设计营销话术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销售沟通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en-US" sz="1200" b="0" dirty="0" err="1">
                <a:solidFill>
                  <a:srgbClr val="000000"/>
                </a:solidFill>
                <a:latin typeface="华文楷体" pitchFamily="2" charset="-122"/>
              </a:rPr>
              <a:t>销售执行</a:t>
            </a:r>
            <a:endParaRPr lang="en-US" altLang="zh-CN" sz="1200" b="0" dirty="0">
              <a:solidFill>
                <a:srgbClr val="000000"/>
              </a:solidFill>
              <a:latin typeface="华文楷体" pitchFamily="2" charset="-122"/>
            </a:endParaRPr>
          </a:p>
          <a:p>
            <a:pPr marL="106363" indent="-106363">
              <a:lnSpc>
                <a:spcPct val="100000"/>
              </a:lnSpc>
              <a:spcBef>
                <a:spcPct val="60000"/>
              </a:spcBef>
              <a:buFontTx/>
              <a:buChar char="•"/>
            </a:pPr>
            <a:r>
              <a:rPr lang="zh-CN" altLang="en-GB" sz="1200" b="0" dirty="0">
                <a:solidFill>
                  <a:srgbClr val="000000"/>
                </a:solidFill>
                <a:latin typeface="华文楷体" pitchFamily="2" charset="-122"/>
              </a:rPr>
              <a:t>销售跟踪</a:t>
            </a:r>
            <a:r>
              <a:rPr lang="zh-CN" altLang="en-US" sz="1200" b="0" dirty="0">
                <a:solidFill>
                  <a:srgbClr val="000000"/>
                </a:solidFill>
                <a:latin typeface="华文楷体" pitchFamily="2" charset="-122"/>
              </a:rPr>
              <a:t> </a:t>
            </a:r>
            <a:endParaRPr lang="en-US" sz="1200" b="0" dirty="0">
              <a:solidFill>
                <a:srgbClr val="000000"/>
              </a:solidFill>
              <a:latin typeface="华文楷体" pitchFamily="2" charset="-122"/>
            </a:endParaRPr>
          </a:p>
        </p:txBody>
      </p:sp>
      <p:sp>
        <p:nvSpPr>
          <p:cNvPr id="37" name="Freeform 33"/>
          <p:cNvSpPr>
            <a:spLocks/>
          </p:cNvSpPr>
          <p:nvPr/>
        </p:nvSpPr>
        <p:spPr bwMode="invGray">
          <a:xfrm>
            <a:off x="1393553" y="1412776"/>
            <a:ext cx="1744662" cy="815975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3"/>
              <a:gd name="T22" fmla="*/ 0 h 1113"/>
              <a:gd name="T23" fmla="*/ 833 w 833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766615" y="1698526"/>
            <a:ext cx="1022350" cy="2462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FFFFFF"/>
                </a:solidFill>
                <a:latin typeface="华文楷体" pitchFamily="2" charset="-122"/>
              </a:rPr>
              <a:t>客户细分</a:t>
            </a:r>
            <a:endParaRPr lang="zh-CN" altLang="en-GB" sz="1600" dirty="0">
              <a:solidFill>
                <a:srgbClr val="FFFFFF"/>
              </a:solidFill>
              <a:latin typeface="华文楷体" pitchFamily="2" charset="-122"/>
            </a:endParaRPr>
          </a:p>
        </p:txBody>
      </p:sp>
      <p:sp>
        <p:nvSpPr>
          <p:cNvPr id="40" name="Freeform 36"/>
          <p:cNvSpPr>
            <a:spLocks/>
          </p:cNvSpPr>
          <p:nvPr/>
        </p:nvSpPr>
        <p:spPr bwMode="invGray">
          <a:xfrm>
            <a:off x="5522640" y="1412776"/>
            <a:ext cx="1743075" cy="815975"/>
          </a:xfrm>
          <a:custGeom>
            <a:avLst/>
            <a:gdLst>
              <a:gd name="T0" fmla="*/ 0 w 833"/>
              <a:gd name="T1" fmla="*/ 0 h 1113"/>
              <a:gd name="T2" fmla="*/ 713 w 833"/>
              <a:gd name="T3" fmla="*/ 0 h 1113"/>
              <a:gd name="T4" fmla="*/ 832 w 833"/>
              <a:gd name="T5" fmla="*/ 556 h 1113"/>
              <a:gd name="T6" fmla="*/ 713 w 833"/>
              <a:gd name="T7" fmla="*/ 1112 h 1113"/>
              <a:gd name="T8" fmla="*/ 0 w 833"/>
              <a:gd name="T9" fmla="*/ 1112 h 1113"/>
              <a:gd name="T10" fmla="*/ 127 w 833"/>
              <a:gd name="T11" fmla="*/ 556 h 1113"/>
              <a:gd name="T12" fmla="*/ 0 w 833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3"/>
              <a:gd name="T22" fmla="*/ 0 h 1113"/>
              <a:gd name="T23" fmla="*/ 833 w 833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3" h="1113">
                <a:moveTo>
                  <a:pt x="0" y="0"/>
                </a:moveTo>
                <a:lnTo>
                  <a:pt x="713" y="0"/>
                </a:lnTo>
                <a:lnTo>
                  <a:pt x="832" y="556"/>
                </a:lnTo>
                <a:lnTo>
                  <a:pt x="713" y="1112"/>
                </a:lnTo>
                <a:lnTo>
                  <a:pt x="0" y="1112"/>
                </a:lnTo>
                <a:lnTo>
                  <a:pt x="127" y="55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1" name="Freeform 37"/>
          <p:cNvSpPr>
            <a:spLocks/>
          </p:cNvSpPr>
          <p:nvPr/>
        </p:nvSpPr>
        <p:spPr bwMode="invGray">
          <a:xfrm>
            <a:off x="3517628" y="1412776"/>
            <a:ext cx="1706562" cy="815975"/>
          </a:xfrm>
          <a:custGeom>
            <a:avLst/>
            <a:gdLst>
              <a:gd name="T0" fmla="*/ 0 w 817"/>
              <a:gd name="T1" fmla="*/ 0 h 1113"/>
              <a:gd name="T2" fmla="*/ 697 w 817"/>
              <a:gd name="T3" fmla="*/ 0 h 1113"/>
              <a:gd name="T4" fmla="*/ 816 w 817"/>
              <a:gd name="T5" fmla="*/ 556 h 1113"/>
              <a:gd name="T6" fmla="*/ 697 w 817"/>
              <a:gd name="T7" fmla="*/ 1112 h 1113"/>
              <a:gd name="T8" fmla="*/ 0 w 817"/>
              <a:gd name="T9" fmla="*/ 1112 h 1113"/>
              <a:gd name="T10" fmla="*/ 111 w 817"/>
              <a:gd name="T11" fmla="*/ 556 h 1113"/>
              <a:gd name="T12" fmla="*/ 0 w 817"/>
              <a:gd name="T13" fmla="*/ 0 h 1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7"/>
              <a:gd name="T22" fmla="*/ 0 h 1113"/>
              <a:gd name="T23" fmla="*/ 817 w 817"/>
              <a:gd name="T24" fmla="*/ 1113 h 1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7" h="1113">
                <a:moveTo>
                  <a:pt x="0" y="0"/>
                </a:moveTo>
                <a:lnTo>
                  <a:pt x="697" y="0"/>
                </a:lnTo>
                <a:lnTo>
                  <a:pt x="816" y="556"/>
                </a:lnTo>
                <a:lnTo>
                  <a:pt x="697" y="1112"/>
                </a:lnTo>
                <a:lnTo>
                  <a:pt x="0" y="1112"/>
                </a:lnTo>
                <a:lnTo>
                  <a:pt x="111" y="55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3712891" y="1698526"/>
            <a:ext cx="1344612" cy="4924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zh-CN" altLang="en-GB" sz="1600" dirty="0" smtClean="0">
                <a:solidFill>
                  <a:srgbClr val="FFFFFF"/>
                </a:solidFill>
                <a:latin typeface="华文楷体" pitchFamily="2" charset="-122"/>
              </a:rPr>
              <a:t>预测模型</a:t>
            </a:r>
            <a:endParaRPr lang="en-US" altLang="zh-CN" sz="1600" dirty="0" smtClean="0">
              <a:solidFill>
                <a:srgbClr val="FFFFFF"/>
              </a:solidFill>
              <a:latin typeface="华文楷体" pitchFamily="2" charset="-122"/>
            </a:endParaRPr>
          </a:p>
          <a:p>
            <a:pPr algn="ctr" eaLnBrk="0" hangingPunct="0"/>
            <a:r>
              <a:rPr lang="zh-CN" altLang="en-US" sz="1600" dirty="0" smtClean="0">
                <a:solidFill>
                  <a:srgbClr val="FFFFFF"/>
                </a:solidFill>
                <a:latin typeface="华文楷体" pitchFamily="2" charset="-122"/>
              </a:rPr>
              <a:t>大数据分析</a:t>
            </a:r>
            <a:endParaRPr lang="zh-CN" altLang="en-GB" sz="1600" dirty="0">
              <a:solidFill>
                <a:srgbClr val="FFFFFF"/>
              </a:solidFill>
              <a:latin typeface="华文楷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invGray">
          <a:xfrm>
            <a:off x="5594078" y="1596926"/>
            <a:ext cx="1711325" cy="447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zh-CN" altLang="en-US" sz="1600" dirty="0" smtClean="0">
                <a:solidFill>
                  <a:srgbClr val="FFFFFF"/>
                </a:solidFill>
                <a:latin typeface="华文楷体" pitchFamily="2" charset="-122"/>
              </a:rPr>
              <a:t>营销规划</a:t>
            </a:r>
            <a:r>
              <a:rPr lang="en-US" altLang="zh-CN" sz="1600" dirty="0" smtClean="0">
                <a:solidFill>
                  <a:srgbClr val="FFFFFF"/>
                </a:solidFill>
                <a:latin typeface="华文楷体" pitchFamily="2" charset="-122"/>
              </a:rPr>
              <a:t>-</a:t>
            </a:r>
          </a:p>
          <a:p>
            <a:pPr algn="ctr" eaLnBrk="0" hangingPunct="0"/>
            <a:r>
              <a:rPr lang="zh-CN" altLang="en-GB" sz="1600" dirty="0" smtClean="0">
                <a:solidFill>
                  <a:srgbClr val="FFFFFF"/>
                </a:solidFill>
                <a:latin typeface="华文楷体" pitchFamily="2" charset="-122"/>
              </a:rPr>
              <a:t>营销</a:t>
            </a:r>
            <a:r>
              <a:rPr lang="zh-CN" altLang="en-GB" sz="1600" dirty="0">
                <a:solidFill>
                  <a:srgbClr val="FFFFFF"/>
                </a:solidFill>
                <a:latin typeface="华文楷体" pitchFamily="2" charset="-122"/>
              </a:rPr>
              <a:t>战役</a:t>
            </a:r>
          </a:p>
          <a:p>
            <a:pPr algn="ctr" eaLnBrk="0" hangingPunct="0"/>
            <a:r>
              <a:rPr lang="zh-CN" altLang="en-GB" sz="1600" dirty="0">
                <a:solidFill>
                  <a:srgbClr val="FFFFFF"/>
                </a:solidFill>
                <a:latin typeface="华文楷体" pitchFamily="2" charset="-122"/>
              </a:rPr>
              <a:t>设计与执行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0113" y="587510"/>
            <a:ext cx="8388000" cy="96928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德勤洞察力驱动营销方法论</a:t>
            </a:r>
            <a:endParaRPr 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6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mM0lCSTke6.0e9V.5h2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BHABol0UOtWbv8d9C4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heme/theme1.xml><?xml version="1.0" encoding="utf-8"?>
<a:theme xmlns:a="http://schemas.openxmlformats.org/drawingml/2006/main" name="PPT_Plain_ESC">
  <a:themeElements>
    <a:clrScheme name="Custom 98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57575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1FD33E3-F8FA-415F-AD9F-35100E90CABA}" vid="{DAC141B5-335D-45C0-B7FE-E3A3907B0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40794</TotalTime>
  <Words>5976</Words>
  <Application>Microsoft Office PowerPoint</Application>
  <PresentationFormat>全屏显示(4:3)</PresentationFormat>
  <Paragraphs>1126</Paragraphs>
  <Slides>48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PPT_Plain_ESC</vt:lpstr>
      <vt:lpstr>CorelDRAW</vt:lpstr>
      <vt:lpstr>目录</vt:lpstr>
      <vt:lpstr>客户细分的层次与应用 </vt:lpstr>
      <vt:lpstr>客户分群由分群目标定义，建模数据准备，客户群产生，客户群整合和验证以及客户群应用共5个阶段组成 </vt:lpstr>
      <vt:lpstr>通常可以从以下维度进行客户分群</vt:lpstr>
      <vt:lpstr>对公银行的战略细分方法</vt:lpstr>
      <vt:lpstr>对公银行的战术细分方法-中国工商银行的战术细分</vt:lpstr>
      <vt:lpstr>对公银行的战术细分方法——客户标签体系架构</vt:lpstr>
      <vt:lpstr>目录</vt:lpstr>
      <vt:lpstr>客户细分应用场景一：营销规划客群选择与策略配置(1/8)</vt:lpstr>
      <vt:lpstr>客户细分应用场景一：营销规划客群选择与策略配置(2/8)</vt:lpstr>
      <vt:lpstr>客户细分应用场景一：营销规划客群选择与策略配置(3/8)</vt:lpstr>
      <vt:lpstr>客户细分应用场景一：营销规划客群选择与策略配置客户群的特征刻画-以衰退为例(4/8)</vt:lpstr>
      <vt:lpstr>客户细分应用场景一：营销规划客群选择与策略配置(5/8)</vt:lpstr>
      <vt:lpstr>客户细分应用场景一：营销规划客群选择与策略配置(6/8)</vt:lpstr>
      <vt:lpstr>客户细分应用场景一：营销规划客群选择与策略配置(7/8) </vt:lpstr>
      <vt:lpstr>客户细分应用场景一：营销规划客群选择与策略配置(8/8)</vt:lpstr>
      <vt:lpstr>客户细分应用场景二：对资产负债系统的支持(1/3）</vt:lpstr>
      <vt:lpstr>客户细分应用场景二：对资产负债系统的支持(2/3）</vt:lpstr>
      <vt:lpstr>客户细分应用场景二：对资产负债系统的支持(3/3） </vt:lpstr>
      <vt:lpstr>客户细分应用场景三： 特定客户群的产品组合设计 (1/2）</vt:lpstr>
      <vt:lpstr>客户细分应用场景三：特定客户群的产品组合设计 (2/2)</vt:lpstr>
      <vt:lpstr>客户细分应用场景四： 特定客户群专题分析 (1/2）</vt:lpstr>
      <vt:lpstr>客户细分应用场景四：特定客户群的专项分析 (2/2）</vt:lpstr>
      <vt:lpstr>客户细分应用场景五：基于客户细分的绩效监控</vt:lpstr>
      <vt:lpstr>目录</vt:lpstr>
      <vt:lpstr>客户价值-忠诚度细分模型概览</vt:lpstr>
      <vt:lpstr>第一步: 目标定义，制定客户策略</vt:lpstr>
      <vt:lpstr>第二步: 建模数据准备</vt:lpstr>
      <vt:lpstr>第三步: 群的产生，客户价值与忠诚度的计分方法</vt:lpstr>
      <vt:lpstr>第四步: 群的整合与验证(1): 群现状描述</vt:lpstr>
      <vt:lpstr>第四步: 群的整合与验证(2): 群未来发展描述</vt:lpstr>
      <vt:lpstr>第四步: 群的整合与验证(3):客户群的产品渗透分析 </vt:lpstr>
      <vt:lpstr>第五步: 群的应用-差异化定价</vt:lpstr>
      <vt:lpstr>目录</vt:lpstr>
      <vt:lpstr>客户提质专题，识别现有客户收入的增长点与流失点，帮助业务人员采取差异化客户策略</vt:lpstr>
      <vt:lpstr>客户提质所用的细分标签</vt:lpstr>
      <vt:lpstr>成长、衰退、波动和平稳的客户划分算法</vt:lpstr>
      <vt:lpstr>提质专题的客户特征刻画</vt:lpstr>
      <vt:lpstr>客户提质主题的基本分析报告</vt:lpstr>
      <vt:lpstr>客户提质的应用场景</vt:lpstr>
      <vt:lpstr>客户提质专题界面概设</vt:lpstr>
      <vt:lpstr>客户提质专题界面概设</vt:lpstr>
      <vt:lpstr>客户提质专题界面概设</vt:lpstr>
      <vt:lpstr>如何划定平稳、成长、衰退和波动客户</vt:lpstr>
      <vt:lpstr>成长、衰退、波动和平稳的客户划分算法</vt:lpstr>
      <vt:lpstr>步骤一: 变化趋势的测算</vt:lpstr>
      <vt:lpstr>步骤二:余额偏差率的确定</vt:lpstr>
      <vt:lpstr>步骤三:提质细分的取值 </vt:lpstr>
    </vt:vector>
  </TitlesOfParts>
  <Company>Deloitte Touche Tohmatsu Services,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中国农业银行 对公客户营销管理系统 （新一代CCRM） 建设咨询项目</dc:title>
  <dc:creator>Stella Xue Qin Wang</dc:creator>
  <cp:lastModifiedBy>莫家湘</cp:lastModifiedBy>
  <cp:revision>2207</cp:revision>
  <dcterms:created xsi:type="dcterms:W3CDTF">2015-12-25T02:39:33Z</dcterms:created>
  <dcterms:modified xsi:type="dcterms:W3CDTF">2017-06-23T05:42:52Z</dcterms:modified>
</cp:coreProperties>
</file>