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0"/>
  </p:notesMasterIdLst>
  <p:handoutMasterIdLst>
    <p:handoutMasterId r:id="rId41"/>
  </p:handoutMasterIdLst>
  <p:sldIdLst>
    <p:sldId id="256" r:id="rId3"/>
    <p:sldId id="266" r:id="rId4"/>
    <p:sldId id="270" r:id="rId5"/>
    <p:sldId id="276" r:id="rId6"/>
    <p:sldId id="277" r:id="rId7"/>
    <p:sldId id="271" r:id="rId8"/>
    <p:sldId id="278" r:id="rId9"/>
    <p:sldId id="272" r:id="rId10"/>
    <p:sldId id="273" r:id="rId11"/>
    <p:sldId id="279" r:id="rId12"/>
    <p:sldId id="275" r:id="rId13"/>
    <p:sldId id="280" r:id="rId14"/>
    <p:sldId id="288" r:id="rId15"/>
    <p:sldId id="274" r:id="rId16"/>
    <p:sldId id="281" r:id="rId17"/>
    <p:sldId id="284" r:id="rId18"/>
    <p:sldId id="283" r:id="rId19"/>
    <p:sldId id="282" r:id="rId20"/>
    <p:sldId id="285" r:id="rId21"/>
    <p:sldId id="286" r:id="rId22"/>
    <p:sldId id="291" r:id="rId23"/>
    <p:sldId id="304" r:id="rId24"/>
    <p:sldId id="305" r:id="rId25"/>
    <p:sldId id="292" r:id="rId26"/>
    <p:sldId id="293" r:id="rId27"/>
    <p:sldId id="295" r:id="rId28"/>
    <p:sldId id="290" r:id="rId29"/>
    <p:sldId id="294" r:id="rId30"/>
    <p:sldId id="289" r:id="rId31"/>
    <p:sldId id="287" r:id="rId32"/>
    <p:sldId id="297" r:id="rId33"/>
    <p:sldId id="296" r:id="rId34"/>
    <p:sldId id="298" r:id="rId35"/>
    <p:sldId id="301" r:id="rId36"/>
    <p:sldId id="300" r:id="rId37"/>
    <p:sldId id="302" r:id="rId38"/>
    <p:sldId id="303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1" autoAdjust="0"/>
    <p:restoredTop sz="75905" autoAdjust="0"/>
  </p:normalViewPr>
  <p:slideViewPr>
    <p:cSldViewPr snapToGrid="0" snapToObjects="1">
      <p:cViewPr varScale="1">
        <p:scale>
          <a:sx n="85" d="100"/>
          <a:sy n="85" d="100"/>
        </p:scale>
        <p:origin x="-96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5/30/2016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F14E1-C5B1-40B4-8FD5-AE5FDC1E5B73}" type="datetimeFigureOut">
              <a:rPr lang="en-GB" smtClean="0"/>
              <a:t>30/05/2016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61419-CA27-4451-8C11-F1E3F24100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97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my search</a:t>
            </a:r>
            <a:r>
              <a:rPr lang="en-GB" baseline="0" dirty="0" smtClean="0"/>
              <a:t> to increase the coherence time of </a:t>
            </a:r>
            <a:r>
              <a:rPr lang="en-GB" baseline="0" dirty="0" err="1" smtClean="0"/>
              <a:t>transmon</a:t>
            </a:r>
            <a:r>
              <a:rPr lang="en-GB" baseline="0" dirty="0" smtClean="0"/>
              <a:t> qubits I have focused on one specific source of </a:t>
            </a:r>
            <a:r>
              <a:rPr lang="en-GB" baseline="0" dirty="0" err="1" smtClean="0"/>
              <a:t>decoherence</a:t>
            </a:r>
            <a:r>
              <a:rPr lang="en-GB" baseline="0" dirty="0" smtClean="0"/>
              <a:t>. Namely the two-level systems in </a:t>
            </a:r>
            <a:r>
              <a:rPr lang="en-GB" baseline="0" dirty="0" err="1" smtClean="0"/>
              <a:t>lossy</a:t>
            </a:r>
            <a:r>
              <a:rPr lang="en-GB" baseline="0" dirty="0" smtClean="0"/>
              <a:t> layers.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61419-CA27-4451-8C11-F1E3F24100C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015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</a:t>
            </a:r>
            <a:r>
              <a:rPr lang="en-GB" baseline="0" dirty="0" smtClean="0"/>
              <a:t> layers containing two-level systems are a prominent source of </a:t>
            </a:r>
            <a:r>
              <a:rPr lang="en-GB" baseline="0" dirty="0" err="1" smtClean="0"/>
              <a:t>decoherence</a:t>
            </a:r>
            <a:r>
              <a:rPr lang="en-GB" baseline="0" dirty="0" smtClean="0"/>
              <a:t>, if not a limiting factor to the coherence time of qubits.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61419-CA27-4451-8C11-F1E3F24100C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85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 my simulations I have considered three different </a:t>
            </a:r>
            <a:r>
              <a:rPr lang="en-GB" dirty="0" err="1" smtClean="0"/>
              <a:t>lossy</a:t>
            </a:r>
            <a:r>
              <a:rPr lang="en-GB" dirty="0" smtClean="0"/>
              <a:t> layers.</a:t>
            </a:r>
            <a:r>
              <a:rPr lang="en-GB" baseline="0" dirty="0" smtClean="0"/>
              <a:t> They are created during different production steps and therefore have a different composition.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61419-CA27-4451-8C11-F1E3F24100C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495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Although the </a:t>
            </a:r>
            <a:r>
              <a:rPr lang="en-GB" dirty="0" err="1" smtClean="0"/>
              <a:t>lossy</a:t>
            </a:r>
            <a:r>
              <a:rPr lang="en-GB" dirty="0" smtClean="0"/>
              <a:t> layers are considered to have a relatively small thickness</a:t>
            </a:r>
            <a:r>
              <a:rPr lang="en-GB" baseline="0" dirty="0" smtClean="0"/>
              <a:t> of 3nm compared to the thickness of the pads of 100nm it is the high density of two-level systems the that make the dissipation of energy significant in these layers.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61419-CA27-4451-8C11-F1E3F24100C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651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61419-CA27-4451-8C11-F1E3F24100C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265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Because the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lossy</a:t>
            </a:r>
            <a:r>
              <a:rPr lang="en-GB" baseline="0" dirty="0" smtClean="0"/>
              <a:t> layers are so thin compared to the rest of the system it would be undoable to consider them during the simulation in CST. Therefore the assumption is made that the </a:t>
            </a:r>
            <a:r>
              <a:rPr lang="en-GB" baseline="0" dirty="0" err="1" smtClean="0"/>
              <a:t>lossy</a:t>
            </a:r>
            <a:r>
              <a:rPr lang="en-GB" baseline="0" dirty="0" smtClean="0"/>
              <a:t> layers do not change the electric field.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61419-CA27-4451-8C11-F1E3F24100C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708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Having made this assumption for the simulation</a:t>
            </a:r>
            <a:r>
              <a:rPr lang="en-GB" baseline="0" dirty="0" smtClean="0"/>
              <a:t> of the qubit it is still necessary to consider the difference in dielectric constants. The amplitude of the field inside the areas containing </a:t>
            </a:r>
            <a:r>
              <a:rPr lang="en-GB" baseline="0" dirty="0" err="1" smtClean="0"/>
              <a:t>lossy</a:t>
            </a:r>
            <a:r>
              <a:rPr lang="en-GB" baseline="0" dirty="0" smtClean="0"/>
              <a:t> material is changed accordingly.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61419-CA27-4451-8C11-F1E3F24100C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738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https://farside.ph.utexas.edu/teaching/jk1/lectures/node112.html</a:t>
            </a:r>
          </a:p>
          <a:p>
            <a:r>
              <a:rPr lang="en-GB" smtClean="0"/>
              <a:t>https://books.google.nl/books?id=mll47bVO29gC&amp;pg=PA1415&amp;lpg=PA1415&amp;dq=tangential+electric+field+superconductor+high+frequency&amp;source=bl&amp;ots=CdOO-SKSTM&amp;sig=WD6728zQIlr839oagMkSicv-3ps&amp;hl=en&amp;sa=X&amp;ved=0ahUKEwiHlOG34YLNAhWKKcAKHbGSDBAQ6AEIKTAB#v=onepage&amp;q=tangential%20electric%20field%20superconductor%20high%20frequency&amp;f=fal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61419-CA27-4451-8C11-F1E3F24100C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172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 = h*v</a:t>
            </a:r>
          </a:p>
          <a:p>
            <a:r>
              <a:rPr lang="en-GB" dirty="0" err="1" smtClean="0"/>
              <a:t>hbar</a:t>
            </a:r>
            <a:r>
              <a:rPr lang="en-GB" baseline="0" dirty="0" smtClean="0"/>
              <a:t> = h/2pi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61419-CA27-4451-8C11-F1E3F24100C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305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822995"/>
            <a:ext cx="7265534" cy="2972717"/>
          </a:xfrm>
        </p:spPr>
        <p:txBody>
          <a:bodyPr>
            <a:noAutofit/>
          </a:bodyPr>
          <a:lstStyle>
            <a:lvl1pPr algn="l">
              <a:defRPr sz="78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4271063"/>
            <a:ext cx="7067378" cy="1367736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55821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74638"/>
            <a:ext cx="71064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600200"/>
            <a:ext cx="7106464" cy="464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28"/>
          <p:cNvSpPr>
            <a:spLocks noChangeArrowheads="1"/>
          </p:cNvSpPr>
          <p:nvPr userDrawn="1"/>
        </p:nvSpPr>
        <p:spPr bwMode="auto">
          <a:xfrm>
            <a:off x="-1" y="13"/>
            <a:ext cx="1576384" cy="6857987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 dirty="0">
              <a:latin typeface="Tahoma" pitchFamily="34" charset="0"/>
            </a:endParaRP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3" y="6108245"/>
            <a:ext cx="1368883" cy="843232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583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3583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7" name="Afbeelding 2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674005"/>
            <a:ext cx="6577959" cy="2926445"/>
          </a:xfrm>
        </p:spPr>
        <p:txBody>
          <a:bodyPr>
            <a:noAutofit/>
          </a:bodyPr>
          <a:lstStyle/>
          <a:p>
            <a:r>
              <a:rPr lang="en-GB" sz="3600" dirty="0" smtClean="0"/>
              <a:t>Improving </a:t>
            </a:r>
            <a:r>
              <a:rPr lang="en-GB" sz="3600" dirty="0"/>
              <a:t>the coherence time of superconducting qubits by design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3886200"/>
            <a:ext cx="5892160" cy="1752600"/>
          </a:xfrm>
        </p:spPr>
        <p:txBody>
          <a:bodyPr/>
          <a:lstStyle/>
          <a:p>
            <a:pPr algn="l"/>
            <a:r>
              <a:rPr lang="en-US" dirty="0" smtClean="0"/>
              <a:t>A procedure to calculate participation ratios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the 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Assumption:</a:t>
                </a:r>
              </a:p>
              <a:p>
                <a:pPr marL="0" indent="0">
                  <a:buNone/>
                </a:pPr>
                <a:r>
                  <a:rPr lang="en-GB" dirty="0"/>
                  <a:t>Because the </a:t>
                </a:r>
                <a:r>
                  <a:rPr lang="en-GB" dirty="0" err="1"/>
                  <a:t>lossy</a:t>
                </a:r>
                <a:r>
                  <a:rPr lang="en-GB" dirty="0"/>
                  <a:t> layers on interfaces are very thin, </a:t>
                </a:r>
                <a:r>
                  <a:rPr lang="en-GB" i="1" dirty="0" smtClean="0"/>
                  <a:t>E</a:t>
                </a:r>
                <a:r>
                  <a:rPr lang="en-GB" dirty="0" smtClean="0"/>
                  <a:t>-field </a:t>
                </a:r>
                <a:r>
                  <a:rPr lang="en-GB" dirty="0"/>
                  <a:t>does not change over its thickness</a:t>
                </a:r>
                <a:r>
                  <a:rPr lang="en-GB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𝑀𝑉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𝑉</m:t>
                              </m:r>
                              <m:r>
                                <a:rPr lang="en-GB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𝑀𝑉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𝑀𝑆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𝑀𝑆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𝑆</m:t>
                          </m:r>
                          <m:r>
                            <a:rPr lang="en-GB" i="1">
                              <a:latin typeface="Cambria Math"/>
                            </a:rPr>
                            <m:t>⊥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𝑀𝑆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GB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𝑀𝑆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𝑆𝑉</m:t>
                          </m:r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⊥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𝑉</m:t>
                              </m:r>
                              <m:r>
                                <a:rPr lang="en-GB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𝑆𝑉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</a:rPr>
                            <m:t> </m:t>
                          </m:r>
                          <m:r>
                            <a:rPr lang="en-GB" i="1">
                              <a:latin typeface="Cambria Math"/>
                            </a:rPr>
                            <m:t>𝑎𝑛𝑑</m:t>
                          </m:r>
                          <m:r>
                            <a:rPr lang="en-GB" i="1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𝑆𝑉</m:t>
                              </m:r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∥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𝑉</m:t>
                              </m:r>
                              <m:r>
                                <a:rPr lang="en-GB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sz="2200" dirty="0" smtClean="0"/>
                  <a:t>Fields in green are determined during simulation</a:t>
                </a:r>
                <a:endParaRPr lang="en-GB" sz="2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15" t="-1312" b="-15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2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the system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Stored energy: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𝑀𝑉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𝑀𝑉</m:t>
                              </m:r>
                            </m:sub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𝑀𝑉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GB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/>
                            </a:rPr>
                            <m:t>𝑀𝑉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GB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𝐸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𝑉</m:t>
                                      </m:r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/>
                            </a:rPr>
                            <m:t>𝑑𝐴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𝑀𝑆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𝑀𝑆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𝑀𝑆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GB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/>
                            </a:rPr>
                            <m:t>𝑀𝑆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GB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𝐸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𝑆</m:t>
                                      </m:r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/>
                            </a:rPr>
                            <m:t>𝑑𝐴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𝑆𝑉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𝑆𝑉</m:t>
                              </m:r>
                            </m:sub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𝑆𝑉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GB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/>
                            </a:rPr>
                            <m:t>𝑆𝑉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GB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𝐸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𝑉</m:t>
                                      </m:r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/>
                            </a:rPr>
                            <m:t>𝑑𝐴</m:t>
                          </m:r>
                        </m:e>
                      </m:nary>
                      <m:r>
                        <a:rPr lang="en-GB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𝑆𝑉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𝑆𝑉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GB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/>
                            </a:rPr>
                            <m:t>𝑆𝑉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GB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𝐸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𝑉</m:t>
                                      </m:r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/>
                            </a:rPr>
                            <m:t>𝑑𝐴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58" t="-11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497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of the system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Being able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, it is possible to determine the </a:t>
                </a:r>
                <a:r>
                  <a:rPr lang="en-GB" dirty="0" smtClean="0"/>
                  <a:t>influence certain </a:t>
                </a:r>
                <a:r>
                  <a:rPr lang="en-GB" dirty="0" smtClean="0"/>
                  <a:t>design parameters (pad separation, corner radius)  and/or changing overall qubit design </a:t>
                </a:r>
                <a:r>
                  <a:rPr lang="en-GB" dirty="0" smtClean="0"/>
                  <a:t>(interdigitated, padded) </a:t>
                </a:r>
                <a:r>
                  <a:rPr lang="en-GB" dirty="0" smtClean="0"/>
                  <a:t>on participation ratio.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15" t="-1312" r="-24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31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572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- Setup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Josephson-Junction substituted by an inductance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𝐽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ℏ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𝜖</m:t>
                          </m:r>
                        </m:den>
                      </m:f>
                      <m:r>
                        <a:rPr lang="en-GB" b="0" i="1" smtClean="0">
                          <a:latin typeface="Cambria Math"/>
                        </a:rPr>
                        <m:t>=10 </m:t>
                      </m:r>
                      <m:r>
                        <a:rPr lang="en-GB" b="0" i="1" smtClean="0">
                          <a:latin typeface="Cambria Math"/>
                        </a:rPr>
                        <m:t>𝑛𝐻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=2.067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−15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𝑊𝑏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  <a:ea typeface="Cambria Math"/>
                        </a:rPr>
                        <m:t>ℏ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=6.63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34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𝐽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𝐽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=16.1 </m:t>
                      </m:r>
                      <m:r>
                        <a:rPr lang="en-GB" b="0" i="1" smtClean="0">
                          <a:latin typeface="Cambria Math"/>
                        </a:rPr>
                        <m:t>𝐺𝐻𝑧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  <a:ea typeface="Cambria Math"/>
                        </a:rPr>
                        <m:t>𝜖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=1.6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−1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9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15" t="-13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274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Simulation -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Josephson-Junction substituted by an inductance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 descr="C:\Users\rick\Documents\School\15-16\BEP\BEP\Pictures\Yale_rounding_edges\jun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475" y="2636872"/>
            <a:ext cx="7500310" cy="294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79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Pads</a:t>
            </a:r>
            <a:endParaRPr lang="en-GB" dirty="0"/>
          </a:p>
        </p:txBody>
      </p:sp>
      <p:pic>
        <p:nvPicPr>
          <p:cNvPr id="2050" name="Picture 2" descr="C:\Users\rick\Documents\School\15-16\BEP\BEP\Pictures\Yale_rounding_edges\pa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39" y="2367516"/>
            <a:ext cx="7490261" cy="294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09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Ground</a:t>
            </a:r>
            <a:endParaRPr lang="en-GB" dirty="0"/>
          </a:p>
        </p:txBody>
      </p:sp>
      <p:pic>
        <p:nvPicPr>
          <p:cNvPr id="3074" name="Picture 2" descr="C:\Users\rick\Documents\School\15-16\BEP\BEP\Pictures\Yale_rounding_edges\qub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426" y="2452577"/>
            <a:ext cx="7382923" cy="290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10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Parametrized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098" name="Picture 2" descr="C:\Users\rick\Documents\School\15-16\BEP\BEP\Pictures\Yale_rounding_edges\parameterl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949" y="2251444"/>
            <a:ext cx="7669212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22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Simulation - Meshing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initial mesh is a critical factor in reducing simulation time and improving results.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Create fine mesh </a:t>
            </a:r>
            <a:r>
              <a:rPr lang="en-GB" b="1" dirty="0" smtClean="0"/>
              <a:t>only </a:t>
            </a:r>
            <a:r>
              <a:rPr lang="en-GB" dirty="0" smtClean="0"/>
              <a:t>at important surfaces</a:t>
            </a:r>
          </a:p>
          <a:p>
            <a:r>
              <a:rPr lang="en-GB" dirty="0" smtClean="0"/>
              <a:t>Eliminate Low Quality Mesh Elements</a:t>
            </a:r>
          </a:p>
          <a:p>
            <a:r>
              <a:rPr lang="en-GB" dirty="0" smtClean="0"/>
              <a:t>Keep the total amount of mesh elements as low as possible.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54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</a:t>
            </a:r>
            <a:r>
              <a:rPr lang="en-US" dirty="0" err="1" smtClean="0"/>
              <a:t>decoherence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prominent source of </a:t>
            </a:r>
            <a:r>
              <a:rPr lang="en-US" dirty="0" err="1" smtClean="0"/>
              <a:t>decoherence</a:t>
            </a:r>
            <a:r>
              <a:rPr lang="en-US" dirty="0" smtClean="0"/>
              <a:t> are two-level states (TLS) on various surfaces.</a:t>
            </a:r>
          </a:p>
          <a:p>
            <a:endParaRPr lang="en-US" dirty="0"/>
          </a:p>
          <a:p>
            <a:r>
              <a:rPr lang="en-US" dirty="0" smtClean="0"/>
              <a:t>Layers containing a high concentration of TLSs are created during production of the qubit.</a:t>
            </a:r>
          </a:p>
          <a:p>
            <a:endParaRPr lang="en-US" dirty="0"/>
          </a:p>
          <a:p>
            <a:r>
              <a:rPr lang="en-US" dirty="0" smtClean="0"/>
              <a:t>These are the “</a:t>
            </a:r>
            <a:r>
              <a:rPr lang="en-US" dirty="0" err="1" smtClean="0"/>
              <a:t>lossy</a:t>
            </a:r>
            <a:r>
              <a:rPr lang="en-US" dirty="0" smtClean="0"/>
              <a:t>-layers”.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2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Meshing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Divide pads in (several) segments</a:t>
            </a:r>
          </a:p>
          <a:p>
            <a:r>
              <a:rPr lang="en-GB" dirty="0" smtClean="0"/>
              <a:t>Adjust maximum mesh size for each segment. Segments closer to edges receive lower maximum.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This creates a fine mesh without adding unnecessary mesh elements.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419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Meshing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Creating a fine mesh near the edge of the pad simultaneously eliminates most low quality mesh elements.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51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Meshing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15" y="1819047"/>
            <a:ext cx="7565601" cy="2958515"/>
          </a:xfrm>
        </p:spPr>
      </p:pic>
    </p:spTree>
    <p:extLst>
      <p:ext uri="{BB962C8B-B14F-4D97-AF65-F5344CB8AC3E}">
        <p14:creationId xmlns:p14="http://schemas.microsoft.com/office/powerpoint/2010/main" val="247214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Meshing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326" y="1797781"/>
            <a:ext cx="7571673" cy="2960889"/>
          </a:xfrm>
        </p:spPr>
      </p:pic>
    </p:spTree>
    <p:extLst>
      <p:ext uri="{BB962C8B-B14F-4D97-AF65-F5344CB8AC3E}">
        <p14:creationId xmlns:p14="http://schemas.microsoft.com/office/powerpoint/2010/main" val="350149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Meshing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023" y="1734879"/>
            <a:ext cx="7557975" cy="3129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99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Meshing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061" y="1777052"/>
            <a:ext cx="7534939" cy="312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65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Meshing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92" y="1769836"/>
            <a:ext cx="7567607" cy="313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891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Meshing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Simulating the ground plate as a thin sheet eliminates the need </a:t>
            </a:r>
            <a:r>
              <a:rPr lang="en-GB" smtClean="0"/>
              <a:t>for very fine </a:t>
            </a:r>
            <a:r>
              <a:rPr lang="en-GB" dirty="0" smtClean="0"/>
              <a:t>meshing in this area. </a:t>
            </a:r>
          </a:p>
          <a:p>
            <a:pPr marL="0" indent="0">
              <a:buNone/>
            </a:pPr>
            <a:r>
              <a:rPr lang="en-GB" dirty="0" smtClean="0"/>
              <a:t>Edges of the ground sheet are provide minimal storage of energy compared to pad edges.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253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Meshing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414" y="2037612"/>
            <a:ext cx="7564585" cy="3049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863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Meshing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326" y="1772582"/>
            <a:ext cx="7571673" cy="3135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07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Lossy</a:t>
            </a:r>
            <a:r>
              <a:rPr lang="en-US" dirty="0" smtClean="0"/>
              <a:t>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 </a:t>
            </a:r>
            <a:r>
              <a:rPr lang="en-US" dirty="0" err="1" smtClean="0"/>
              <a:t>lossy</a:t>
            </a:r>
            <a:r>
              <a:rPr lang="en-US" dirty="0" smtClean="0"/>
              <a:t>-layers are considered:</a:t>
            </a:r>
          </a:p>
          <a:p>
            <a:r>
              <a:rPr lang="en-US" dirty="0" smtClean="0"/>
              <a:t>Metal-Vacuum interface (MV</a:t>
            </a:r>
            <a:r>
              <a:rPr lang="en-US" dirty="0" smtClean="0"/>
              <a:t>)</a:t>
            </a:r>
          </a:p>
          <a:p>
            <a:r>
              <a:rPr lang="en-US" dirty="0" smtClean="0"/>
              <a:t>Metal-Substrate </a:t>
            </a:r>
            <a:r>
              <a:rPr lang="en-US" dirty="0" smtClean="0"/>
              <a:t>interface (MS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Substrate-Vacuum </a:t>
            </a:r>
            <a:r>
              <a:rPr lang="en-US" dirty="0" smtClean="0"/>
              <a:t>(SV</a:t>
            </a:r>
            <a:r>
              <a:rPr lang="en-US" dirty="0" smtClean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983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Post 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Export E-field data on different components (ground, substrate, pads) separately. 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944" y="3175590"/>
            <a:ext cx="7585056" cy="135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Post 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Separate data belonging to different </a:t>
            </a:r>
            <a:r>
              <a:rPr lang="en-GB" dirty="0" err="1"/>
              <a:t>lossy</a:t>
            </a:r>
            <a:r>
              <a:rPr lang="en-GB" dirty="0"/>
              <a:t> layers.</a:t>
            </a:r>
          </a:p>
          <a:p>
            <a:r>
              <a:rPr lang="en-GB" dirty="0"/>
              <a:t>Separate normal and tangential component on SV-interface.</a:t>
            </a:r>
          </a:p>
          <a:p>
            <a:r>
              <a:rPr lang="en-GB" dirty="0"/>
              <a:t>Evaluate given integral (summation in this case)</a:t>
            </a:r>
          </a:p>
        </p:txBody>
      </p:sp>
    </p:spTree>
    <p:extLst>
      <p:ext uri="{BB962C8B-B14F-4D97-AF65-F5344CB8AC3E}">
        <p14:creationId xmlns:p14="http://schemas.microsoft.com/office/powerpoint/2010/main" val="36610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Result - Ratio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41736"/>
              </p:ext>
            </p:extLst>
          </p:nvPr>
        </p:nvGraphicFramePr>
        <p:xfrm>
          <a:off x="2112335" y="2110563"/>
          <a:ext cx="6329916" cy="2834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64958"/>
                <a:gridCol w="3164958"/>
              </a:tblGrid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IBM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E-energy (MV) = 1.2299e-05 J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E-energy (MS) = 1.9563e-04 J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E-energy (SV) = 6.1201e-05 J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(MV) = 0.0457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(MS) = 0.7269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(SV) = 0.2274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Yale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E-energy (MV) = 6.4322e-05 J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E-energy (MS) = 2.8180e-04 J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E-energy (SV) =  1.4012e-04 J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(MV) = 0.1323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(MS) = 0.5795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(SV) = 0.2882</a:t>
                      </a:r>
                    </a:p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88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pictures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847" y="1183777"/>
            <a:ext cx="6490401" cy="2544052"/>
          </a:xfr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847" y="3727829"/>
            <a:ext cx="6490401" cy="254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0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pictures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25095"/>
            <a:ext cx="8358188" cy="3276172"/>
          </a:xfrm>
        </p:spPr>
      </p:pic>
    </p:spTree>
    <p:extLst>
      <p:ext uri="{BB962C8B-B14F-4D97-AF65-F5344CB8AC3E}">
        <p14:creationId xmlns:p14="http://schemas.microsoft.com/office/powerpoint/2010/main" val="154617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pictures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25095"/>
            <a:ext cx="8358188" cy="3276172"/>
          </a:xfrm>
        </p:spPr>
      </p:pic>
    </p:spTree>
    <p:extLst>
      <p:ext uri="{BB962C8B-B14F-4D97-AF65-F5344CB8AC3E}">
        <p14:creationId xmlns:p14="http://schemas.microsoft.com/office/powerpoint/2010/main" val="145996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pictures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25095"/>
            <a:ext cx="8358188" cy="3276172"/>
          </a:xfrm>
        </p:spPr>
      </p:pic>
    </p:spTree>
    <p:extLst>
      <p:ext uri="{BB962C8B-B14F-4D97-AF65-F5344CB8AC3E}">
        <p14:creationId xmlns:p14="http://schemas.microsoft.com/office/powerpoint/2010/main" val="7799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pictures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25095"/>
            <a:ext cx="8358188" cy="3276172"/>
          </a:xfrm>
        </p:spPr>
      </p:pic>
    </p:spTree>
    <p:extLst>
      <p:ext uri="{BB962C8B-B14F-4D97-AF65-F5344CB8AC3E}">
        <p14:creationId xmlns:p14="http://schemas.microsoft.com/office/powerpoint/2010/main" val="118276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Lossy</a:t>
            </a:r>
            <a:r>
              <a:rPr lang="en-GB" dirty="0" smtClean="0"/>
              <a:t> layers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001" y="1566529"/>
            <a:ext cx="4985999" cy="3869342"/>
          </a:xfrm>
        </p:spPr>
      </p:pic>
    </p:spTree>
    <p:extLst>
      <p:ext uri="{BB962C8B-B14F-4D97-AF65-F5344CB8AC3E}">
        <p14:creationId xmlns:p14="http://schemas.microsoft.com/office/powerpoint/2010/main" val="429352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Lossy</a:t>
            </a:r>
            <a:r>
              <a:rPr lang="en-GB" dirty="0" smtClean="0"/>
              <a:t> layers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893" y="1607186"/>
            <a:ext cx="4990213" cy="3872614"/>
          </a:xfrm>
        </p:spPr>
      </p:pic>
    </p:spTree>
    <p:extLst>
      <p:ext uri="{BB962C8B-B14F-4D97-AF65-F5344CB8AC3E}">
        <p14:creationId xmlns:p14="http://schemas.microsoft.com/office/powerpoint/2010/main" val="572097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Lossy</a:t>
            </a:r>
            <a:r>
              <a:rPr lang="en-US" dirty="0" smtClean="0"/>
              <a:t>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Lossy</a:t>
            </a:r>
            <a:r>
              <a:rPr lang="en-US" dirty="0" smtClean="0"/>
              <a:t> layers have a relatively small thickness of ~3nm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High density of TLSs inducing significant dissipation of energy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3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Lossy</a:t>
            </a:r>
            <a:r>
              <a:rPr lang="en-GB" dirty="0" smtClean="0"/>
              <a:t> layers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Dielectric constants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Metal-Vacuum: </a:t>
                </a:r>
                <a:r>
                  <a:rPr lang="en-GB" dirty="0" err="1" smtClean="0"/>
                  <a:t>Nb</a:t>
                </a:r>
                <a:r>
                  <a:rPr lang="en-GB" dirty="0" smtClean="0"/>
                  <a:t>-oxides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𝑀𝑉</m:t>
                        </m:r>
                      </m:sub>
                    </m:sSub>
                    <m:r>
                      <a:rPr lang="en-GB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10</m:t>
                    </m:r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Metal-Substrate: </a:t>
                </a:r>
                <a:r>
                  <a:rPr lang="en-GB" dirty="0" smtClean="0"/>
                  <a:t>Si-nitride</a:t>
                </a: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𝑀𝑆</m:t>
                        </m:r>
                      </m:sub>
                    </m:sSub>
                    <m:r>
                      <a:rPr lang="en-GB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7.5</m:t>
                    </m:r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Substrate-Vacuum: Si-oxide</a:t>
                </a:r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𝑆𝑉</m:t>
                        </m:r>
                      </m:sub>
                    </m:sSub>
                    <m:r>
                      <a:rPr lang="en-GB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3.9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15" t="-13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50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the system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To calculate the energy stored in the </a:t>
                </a:r>
                <a:r>
                  <a:rPr lang="en-US" dirty="0" err="1" smtClean="0"/>
                  <a:t>lossy</a:t>
                </a:r>
                <a:r>
                  <a:rPr lang="en-US" dirty="0" smtClean="0"/>
                  <a:t> layers the E-field in these layers must be know.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𝑠𝑡𝑜𝑟𝑒𝑑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𝑙𝑜𝑠𝑠𝑦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ctrlPr>
                            <a:rPr lang="en-GB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/>
                            </a:rPr>
                            <m:t>𝑑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𝑉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15" t="-13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83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the 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Assumption:</a:t>
                </a:r>
              </a:p>
              <a:p>
                <a:pPr marL="0" indent="0">
                  <a:buNone/>
                </a:pPr>
                <a:r>
                  <a:rPr lang="en-GB" dirty="0"/>
                  <a:t>Because the </a:t>
                </a:r>
                <a:r>
                  <a:rPr lang="en-GB" dirty="0" err="1"/>
                  <a:t>lossy</a:t>
                </a:r>
                <a:r>
                  <a:rPr lang="en-GB" dirty="0"/>
                  <a:t> layers on interfaces are very thin, </a:t>
                </a:r>
                <a:r>
                  <a:rPr lang="en-GB" i="1" dirty="0" smtClean="0"/>
                  <a:t>E</a:t>
                </a:r>
                <a:r>
                  <a:rPr lang="en-GB" dirty="0" smtClean="0"/>
                  <a:t>-field </a:t>
                </a:r>
                <a:r>
                  <a:rPr lang="en-GB" dirty="0"/>
                  <a:t>does not change over its thickness</a:t>
                </a:r>
                <a:r>
                  <a:rPr lang="en-GB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𝑠𝑡𝑜𝑟𝑒𝑑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𝑙𝑜𝑠𝑠𝑦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𝑙𝑜𝑠𝑠𝑦</m:t>
                          </m:r>
                        </m:sub>
                      </m:sSub>
                      <m:nary>
                        <m:naryPr>
                          <m:limLoc m:val="undOvr"/>
                          <m:subHide m:val="on"/>
                          <m:ctrlPr>
                            <a:rPr lang="en-GB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/>
                            </a:rPr>
                            <m:t>𝑑𝐴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15" t="-13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147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6750</TotalTime>
  <Words>1051</Words>
  <Application>Microsoft Office PowerPoint</Application>
  <PresentationFormat>On-screen Show (4:3)</PresentationFormat>
  <Paragraphs>141</Paragraphs>
  <Slides>37</Slides>
  <Notes>9</Notes>
  <HiddenSlides>2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Custom Design</vt:lpstr>
      <vt:lpstr>Improving the coherence time of superconducting qubits by design</vt:lpstr>
      <vt:lpstr>Sources of decoherence</vt:lpstr>
      <vt:lpstr>Lossy layers</vt:lpstr>
      <vt:lpstr>Lossy layers</vt:lpstr>
      <vt:lpstr>Lossy layers</vt:lpstr>
      <vt:lpstr>Lossy layers</vt:lpstr>
      <vt:lpstr>Lossy layers</vt:lpstr>
      <vt:lpstr>Model of the system</vt:lpstr>
      <vt:lpstr>Model of the system</vt:lpstr>
      <vt:lpstr>Model of the system</vt:lpstr>
      <vt:lpstr>Model of the system</vt:lpstr>
      <vt:lpstr>Model of the system</vt:lpstr>
      <vt:lpstr>Simulation</vt:lpstr>
      <vt:lpstr>Simulation - Setup</vt:lpstr>
      <vt:lpstr>Simulation - Setup</vt:lpstr>
      <vt:lpstr>Simulation - Setup</vt:lpstr>
      <vt:lpstr>Simulation - Setup</vt:lpstr>
      <vt:lpstr>Simulation - Setup</vt:lpstr>
      <vt:lpstr>Simulation - Meshing</vt:lpstr>
      <vt:lpstr>Simulation - Meshing</vt:lpstr>
      <vt:lpstr>Simulation - Meshing</vt:lpstr>
      <vt:lpstr>Simulation - Meshing</vt:lpstr>
      <vt:lpstr>Simulation - Meshing</vt:lpstr>
      <vt:lpstr>Simulation - Meshing</vt:lpstr>
      <vt:lpstr>Simulation - Meshing</vt:lpstr>
      <vt:lpstr>Simulation - Meshing</vt:lpstr>
      <vt:lpstr>Simulation - Meshing</vt:lpstr>
      <vt:lpstr>Simulation - Meshing</vt:lpstr>
      <vt:lpstr>Simulation - Meshing</vt:lpstr>
      <vt:lpstr>Post Processing</vt:lpstr>
      <vt:lpstr>Post Processing</vt:lpstr>
      <vt:lpstr>First Result - Ratio</vt:lpstr>
      <vt:lpstr>More pictures</vt:lpstr>
      <vt:lpstr>More pictures</vt:lpstr>
      <vt:lpstr>More pictures</vt:lpstr>
      <vt:lpstr>More pictures</vt:lpstr>
      <vt:lpstr>More pictures</vt:lpstr>
    </vt:vector>
  </TitlesOfParts>
  <Company>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rick koster</cp:lastModifiedBy>
  <cp:revision>55</cp:revision>
  <dcterms:created xsi:type="dcterms:W3CDTF">2015-07-09T11:57:30Z</dcterms:created>
  <dcterms:modified xsi:type="dcterms:W3CDTF">2016-06-02T20:28:11Z</dcterms:modified>
</cp:coreProperties>
</file>