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6" r:id="rId4"/>
    <p:sldId id="270" r:id="rId5"/>
    <p:sldId id="276" r:id="rId6"/>
    <p:sldId id="277" r:id="rId7"/>
    <p:sldId id="271" r:id="rId8"/>
    <p:sldId id="278" r:id="rId9"/>
    <p:sldId id="272" r:id="rId10"/>
    <p:sldId id="273" r:id="rId11"/>
    <p:sldId id="279" r:id="rId12"/>
    <p:sldId id="275" r:id="rId13"/>
    <p:sldId id="280" r:id="rId14"/>
    <p:sldId id="288" r:id="rId15"/>
    <p:sldId id="274" r:id="rId16"/>
    <p:sldId id="281" r:id="rId17"/>
    <p:sldId id="284" r:id="rId18"/>
    <p:sldId id="283" r:id="rId19"/>
    <p:sldId id="282" r:id="rId20"/>
    <p:sldId id="285" r:id="rId21"/>
    <p:sldId id="286" r:id="rId22"/>
    <p:sldId id="291" r:id="rId23"/>
    <p:sldId id="290" r:id="rId24"/>
    <p:sldId id="289" r:id="rId25"/>
    <p:sldId id="287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96654" autoAdjust="0"/>
  </p:normalViewPr>
  <p:slideViewPr>
    <p:cSldViewPr snapToGrid="0" snapToObjects="1">
      <p:cViewPr>
        <p:scale>
          <a:sx n="134" d="100"/>
          <a:sy n="134" d="100"/>
        </p:scale>
        <p:origin x="-131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14E1-C5B1-40B4-8FD5-AE5FDC1E5B73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1419-CA27-4451-8C11-F1E3F2410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 = h*v</a:t>
            </a:r>
          </a:p>
          <a:p>
            <a:r>
              <a:rPr lang="en-GB" dirty="0" err="1" smtClean="0"/>
              <a:t>hbar</a:t>
            </a:r>
            <a:r>
              <a:rPr lang="en-GB" baseline="0" dirty="0" smtClean="0"/>
              <a:t> = h/2pi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r>
              <a:rPr lang="en-GB" sz="3600" dirty="0" smtClean="0"/>
              <a:t>Improving </a:t>
            </a:r>
            <a:r>
              <a:rPr lang="en-GB" sz="3600" dirty="0"/>
              <a:t>the coherence time of superconducting qubits by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/>
              <a:t>Progress meeting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</a:rPr>
                            <m:t>𝑀𝑉</m:t>
                          </m:r>
                        </m:sub>
                      </m:sSub>
                      <m:r>
                        <a:rPr lang="en-GB" i="1"/>
                        <m:t>=</m:t>
                      </m:r>
                      <m:f>
                        <m:fPr>
                          <m:type m:val="lin"/>
                          <m:ctrlPr>
                            <a:rPr lang="en-GB" i="1"/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i="1"/>
                                <m:t>𝑀𝑉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/>
                          </m:ctrlPr>
                        </m:sSubPr>
                        <m:e>
                          <m:r>
                            <a:rPr lang="en-GB" i="1"/>
                            <m:t>𝐸</m:t>
                          </m:r>
                        </m:e>
                        <m:sub>
                          <m:r>
                            <a:rPr lang="en-GB" i="1"/>
                            <m:t>𝑀𝑆</m:t>
                          </m:r>
                        </m:sub>
                      </m:sSub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𝜀</m:t>
                          </m:r>
                        </m:e>
                        <m:sub>
                          <m:r>
                            <a:rPr lang="en-GB" i="1"/>
                            <m:t>𝑀𝑆</m:t>
                          </m:r>
                        </m:sub>
                      </m:sSub>
                      <m:r>
                        <a:rPr lang="en-GB" i="1"/>
                        <m:t>=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𝐸</m:t>
                          </m:r>
                        </m:e>
                        <m:sub>
                          <m:r>
                            <a:rPr lang="en-GB" i="1"/>
                            <m:t>𝑆</m:t>
                          </m:r>
                          <m:r>
                            <a:rPr lang="en-GB" i="1"/>
                            <m:t>⊥</m:t>
                          </m:r>
                        </m:sub>
                      </m:sSub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𝜀</m:t>
                          </m:r>
                        </m:e>
                        <m:sub>
                          <m:r>
                            <a:rPr lang="en-GB" i="1"/>
                            <m:t>𝑆</m:t>
                          </m:r>
                        </m:sub>
                      </m:sSub>
                      <m:r>
                        <a:rPr lang="en-GB" i="1"/>
                        <m:t>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</a:rPr>
                            <m:t>𝑀𝑆</m:t>
                          </m:r>
                        </m:sub>
                      </m:sSub>
                      <m:r>
                        <a:rPr lang="en-GB" i="1"/>
                        <m:t>=</m:t>
                      </m:r>
                      <m:f>
                        <m:fPr>
                          <m:type m:val="lin"/>
                          <m:ctrlPr>
                            <a:rPr lang="en-GB" i="1"/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i="1"/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i="1"/>
                                <m:t>𝑀𝑆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</a:rPr>
                            <m:t>𝑆𝑉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</a:rPr>
                            <m:t>⊥</m:t>
                          </m:r>
                        </m:sub>
                      </m:sSub>
                      <m:r>
                        <a:rPr lang="en-GB" i="1"/>
                        <m:t>=</m:t>
                      </m:r>
                      <m:f>
                        <m:fPr>
                          <m:type m:val="lin"/>
                          <m:ctrlPr>
                            <a:rPr lang="en-GB" i="1"/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i="1"/>
                                <m:t>𝑆𝑉</m:t>
                              </m:r>
                            </m:sub>
                          </m:sSub>
                          <m:r>
                            <a:rPr lang="en-GB" i="1"/>
                            <m:t> </m:t>
                          </m:r>
                          <m:r>
                            <a:rPr lang="en-GB" i="1"/>
                            <m:t>𝑎𝑛𝑑</m:t>
                          </m:r>
                          <m:r>
                            <a:rPr lang="en-GB" i="1"/>
                            <m:t> </m:t>
                          </m:r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</a:rPr>
                                <m:t>𝑆𝑉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</a:rPr>
                                <m:t>∥</m:t>
                              </m:r>
                            </m:sub>
                          </m:sSub>
                          <m:r>
                            <a:rPr lang="en-GB" i="1"/>
                            <m:t>= </m:t>
                          </m:r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𝐸</m:t>
                              </m:r>
                            </m:e>
                            <m:sub>
                              <m:r>
                                <a:rPr lang="en-GB" i="1"/>
                                <m:t>𝑆</m:t>
                              </m:r>
                              <m:r>
                                <a:rPr lang="en-GB" i="1"/>
                                <m:t>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=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</a:rPr>
                                <m:t>𝑉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Fields in green are determined during simulation</a:t>
                </a:r>
                <a:endParaRPr lang="en-GB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Stored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𝑄</m:t>
                          </m:r>
                        </m:e>
                        <m:sub>
                          <m:r>
                            <a:rPr lang="en-GB" i="1"/>
                            <m:t>𝑀𝑉</m:t>
                          </m:r>
                        </m:sub>
                      </m:sSub>
                      <m:r>
                        <a:rPr lang="en-GB" i="1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/>
                              </m:ctrlPr>
                            </m:sSubSup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i="1"/>
                                <m:t>𝑀𝑉</m:t>
                              </m:r>
                            </m:sub>
                            <m:sup>
                              <m:r>
                                <a:rPr lang="en-GB" i="1"/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𝑡</m:t>
                          </m:r>
                        </m:e>
                        <m:sub>
                          <m:r>
                            <a:rPr lang="en-GB" i="1"/>
                            <m:t>𝑀𝑉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/>
                          </m:ctrlPr>
                        </m:naryPr>
                        <m:sub>
                          <m:r>
                            <a:rPr lang="en-GB" i="1"/>
                            <m:t>𝑀𝑉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/>
                                      </m:ctrlPr>
                                    </m:sSubPr>
                                    <m:e>
                                      <m:r>
                                        <a:rPr lang="en-GB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/>
                                        <m:t>𝑉</m:t>
                                      </m:r>
                                      <m:r>
                                        <a:rPr lang="en-GB" i="1"/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/>
                                <m:t>2</m:t>
                              </m:r>
                            </m:sup>
                          </m:sSup>
                          <m:r>
                            <a:rPr lang="en-GB" i="1"/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𝑄</m:t>
                          </m:r>
                        </m:e>
                        <m:sub>
                          <m:r>
                            <a:rPr lang="en-GB" i="1"/>
                            <m:t>𝑀𝑆</m:t>
                          </m:r>
                        </m:sub>
                      </m:sSub>
                      <m:r>
                        <a:rPr lang="en-GB" i="1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 i="1"/>
                            <m:t>1</m:t>
                          </m:r>
                        </m:num>
                        <m:den>
                          <m:r>
                            <a:rPr lang="en-GB" i="1"/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/>
                          </m:ctrlPr>
                        </m:naryPr>
                        <m:sub>
                          <m:r>
                            <a:rPr lang="en-GB" i="1"/>
                            <m:t>𝑀𝑆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/>
                                      </m:ctrlPr>
                                    </m:sSubPr>
                                    <m:e>
                                      <m:r>
                                        <a:rPr lang="en-GB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/>
                                        <m:t>𝑆</m:t>
                                      </m:r>
                                      <m:r>
                                        <a:rPr lang="en-GB" i="1"/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/>
                                <m:t>2</m:t>
                              </m:r>
                            </m:sup>
                          </m:sSup>
                          <m:r>
                            <a:rPr lang="en-GB" i="1"/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𝑄</m:t>
                          </m:r>
                        </m:e>
                        <m:sub>
                          <m:r>
                            <a:rPr lang="en-GB" i="1"/>
                            <m:t>𝑆𝑉</m:t>
                          </m:r>
                        </m:sub>
                      </m:sSub>
                      <m:r>
                        <a:rPr lang="en-GB" i="1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/>
                              </m:ctrlPr>
                            </m:sSubSup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i="1"/>
                                <m:t>𝑆𝑉</m:t>
                              </m:r>
                            </m:sub>
                            <m:sup>
                              <m:r>
                                <a:rPr lang="en-GB" i="1"/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𝑡</m:t>
                          </m:r>
                        </m:e>
                        <m:sub>
                          <m:r>
                            <a:rPr lang="en-GB" i="1"/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/>
                          </m:ctrlPr>
                        </m:naryPr>
                        <m:sub>
                          <m:r>
                            <a:rPr lang="en-GB" i="1"/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/>
                                      </m:ctrlPr>
                                    </m:sSubPr>
                                    <m:e>
                                      <m:r>
                                        <a:rPr lang="en-GB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/>
                                        <m:t>𝑉</m:t>
                                      </m:r>
                                      <m:r>
                                        <a:rPr lang="en-GB" i="1"/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/>
                                <m:t>2</m:t>
                              </m:r>
                            </m:sup>
                          </m:sSup>
                          <m:r>
                            <a:rPr lang="en-GB" i="1"/>
                            <m:t>𝑑𝐴</m:t>
                          </m:r>
                        </m:e>
                      </m:nary>
                      <m:r>
                        <a:rPr lang="en-GB" i="1"/>
                        <m:t>+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/>
                              </m:ctrlPr>
                            </m:sSubSup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i="1"/>
                                <m:t>𝑆𝑉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en-GB" i="1"/>
                            <m:t>𝑡</m:t>
                          </m:r>
                        </m:e>
                        <m:sub>
                          <m:r>
                            <a:rPr lang="en-GB" i="1"/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/>
                          </m:ctrlPr>
                        </m:naryPr>
                        <m:sub>
                          <m:r>
                            <a:rPr lang="en-GB" i="1"/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/>
                                      </m:ctrlPr>
                                    </m:sSubPr>
                                    <m:e>
                                      <m:r>
                                        <a:rPr lang="en-GB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/>
                                        <m:t>𝑉</m:t>
                                      </m:r>
                                      <m:r>
                                        <a:rPr lang="en-GB" i="1"/>
                                        <m:t>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/>
                                <m:t>2</m:t>
                              </m:r>
                            </m:sup>
                          </m:sSup>
                          <m:r>
                            <a:rPr lang="en-GB" i="1"/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58" t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the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Being able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it is possible to determine the influence design parameters (pad separation, corner radius)  and/or changing overall qubit design (Yale, IBM) on participation ratio.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1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2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-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Josephson-Junction substituted by an inductance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=10 </m:t>
                      </m:r>
                      <m:r>
                        <a:rPr lang="en-GB" b="0" i="1" smtClean="0">
                          <a:latin typeface="Cambria Math"/>
                        </a:rPr>
                        <m:t>𝑛𝐻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=2.067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−15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ℏ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=6.63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34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=16.1 </m:t>
                      </m:r>
                      <m:r>
                        <a:rPr lang="en-GB" b="0" i="1" smtClean="0">
                          <a:latin typeface="Cambria Math"/>
                        </a:rPr>
                        <m:t>𝐺𝐻𝑧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=1.6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Junction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79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09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10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Parametrized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2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Meshing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initial mesh is a critical factor in reducing simulation time and improving results.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fine mesh </a:t>
            </a:r>
            <a:r>
              <a:rPr lang="en-GB" b="1" dirty="0" smtClean="0"/>
              <a:t>only </a:t>
            </a:r>
            <a:r>
              <a:rPr lang="en-GB" dirty="0" smtClean="0"/>
              <a:t>at important surfaces</a:t>
            </a:r>
          </a:p>
          <a:p>
            <a:r>
              <a:rPr lang="en-GB" dirty="0" smtClean="0"/>
              <a:t>Eliminate Low Quality Mesh Elements</a:t>
            </a:r>
          </a:p>
          <a:p>
            <a:r>
              <a:rPr lang="en-GB" dirty="0" smtClean="0"/>
              <a:t>Keep the total amount of mesh elements as low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47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decoherence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prominent source of </a:t>
            </a:r>
            <a:r>
              <a:rPr lang="en-US" dirty="0" err="1" smtClean="0"/>
              <a:t>decoherence</a:t>
            </a:r>
            <a:r>
              <a:rPr lang="en-US" dirty="0" smtClean="0"/>
              <a:t> are two-level states (TLS) on various surfaces.</a:t>
            </a:r>
          </a:p>
          <a:p>
            <a:endParaRPr lang="en-US" dirty="0"/>
          </a:p>
          <a:p>
            <a:r>
              <a:rPr lang="en-US" dirty="0" smtClean="0"/>
              <a:t>Layers containing a high concentration of TLSs are created during production of the qubit.</a:t>
            </a:r>
          </a:p>
          <a:p>
            <a:endParaRPr lang="en-US" dirty="0"/>
          </a:p>
          <a:p>
            <a:r>
              <a:rPr lang="en-US" dirty="0" smtClean="0"/>
              <a:t>These are the “</a:t>
            </a:r>
            <a:r>
              <a:rPr lang="en-US" dirty="0" err="1" smtClean="0"/>
              <a:t>lossy</a:t>
            </a:r>
            <a:r>
              <a:rPr lang="en-US" dirty="0" smtClean="0"/>
              <a:t>-layers”.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pads in (several) segments</a:t>
            </a:r>
          </a:p>
          <a:p>
            <a:r>
              <a:rPr lang="en-GB" dirty="0" smtClean="0"/>
              <a:t>Adjust maximum mesh size for each segment. Segments closer to edges receive lower maximum.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creates a fine mesh without adding unnecessary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9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Creating a fine mesh near the edge of the pad simultaneously eliminates most low quality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7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Simulating the ground plate as a thin sheet eliminates the need </a:t>
            </a:r>
            <a:r>
              <a:rPr lang="en-GB" smtClean="0"/>
              <a:t>for very fine </a:t>
            </a:r>
            <a:r>
              <a:rPr lang="en-GB" dirty="0" smtClean="0"/>
              <a:t>meshing in this area. </a:t>
            </a:r>
          </a:p>
          <a:p>
            <a:pPr marL="0" indent="0">
              <a:buNone/>
            </a:pPr>
            <a:r>
              <a:rPr lang="en-GB" dirty="0" smtClean="0"/>
              <a:t>Edges of the ground sheet are provide minimal storage of energy compared to pad edges.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3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07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Export E-field data on different components (ground, substrate, pads) separately. </a:t>
            </a:r>
          </a:p>
          <a:p>
            <a:r>
              <a:rPr lang="en-GB" dirty="0" smtClean="0"/>
              <a:t>Separate data belonging to different </a:t>
            </a:r>
            <a:r>
              <a:rPr lang="en-GB" dirty="0" err="1" smtClean="0"/>
              <a:t>lossy</a:t>
            </a:r>
            <a:r>
              <a:rPr lang="en-GB" dirty="0" smtClean="0"/>
              <a:t> layers.</a:t>
            </a:r>
          </a:p>
          <a:p>
            <a:r>
              <a:rPr lang="en-GB" dirty="0" smtClean="0"/>
              <a:t>Separate normal and tangential component on SV-interface.</a:t>
            </a:r>
          </a:p>
          <a:p>
            <a:r>
              <a:rPr lang="en-GB" dirty="0" smtClean="0"/>
              <a:t>Evaluate given integral (summation in this case)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27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Result - Ratio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561058"/>
              </p:ext>
            </p:extLst>
          </p:nvPr>
        </p:nvGraphicFramePr>
        <p:xfrm>
          <a:off x="457200" y="1600200"/>
          <a:ext cx="8358188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9094"/>
                <a:gridCol w="417909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(MA) = 1.2299e-05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1.9563e-04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(SA) = 6.1201e-05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(MA) = 0.0457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0.7269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(SA) = 0.2274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Yale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(MA) = 6.4322e-05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2.8180e-04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(SA) =  1.4012e-04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(MA) = 0.1323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0.5795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(SA) = 0.2882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err="1" smtClean="0"/>
              <a:t>lossy</a:t>
            </a:r>
            <a:r>
              <a:rPr lang="en-US" dirty="0" smtClean="0"/>
              <a:t>-layers are considered:</a:t>
            </a:r>
          </a:p>
          <a:p>
            <a:r>
              <a:rPr lang="en-US" dirty="0" smtClean="0"/>
              <a:t>Metal-Vacuum interface (MV)</a:t>
            </a:r>
          </a:p>
          <a:p>
            <a:r>
              <a:rPr lang="en-US" dirty="0" smtClean="0"/>
              <a:t>Metal-Substrate interface (MS)</a:t>
            </a:r>
          </a:p>
          <a:p>
            <a:r>
              <a:rPr lang="en-US" dirty="0" smtClean="0"/>
              <a:t>Substrate-Vacuum (SV)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1" y="1566529"/>
            <a:ext cx="4985999" cy="3869342"/>
          </a:xfrm>
        </p:spPr>
      </p:pic>
    </p:spTree>
    <p:extLst>
      <p:ext uri="{BB962C8B-B14F-4D97-AF65-F5344CB8AC3E}">
        <p14:creationId xmlns:p14="http://schemas.microsoft.com/office/powerpoint/2010/main" val="429352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93" y="1607186"/>
            <a:ext cx="4990213" cy="3872614"/>
          </a:xfrm>
        </p:spPr>
      </p:pic>
    </p:spTree>
    <p:extLst>
      <p:ext uri="{BB962C8B-B14F-4D97-AF65-F5344CB8AC3E}">
        <p14:creationId xmlns:p14="http://schemas.microsoft.com/office/powerpoint/2010/main" val="5720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layers have a relatively small thickness of ~3nm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density of TLSs inducing significant dissipation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Dielectric constants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Metal-Vacuum: </a:t>
                </a:r>
                <a:r>
                  <a:rPr lang="en-GB" dirty="0" err="1" smtClean="0"/>
                  <a:t>Nb</a:t>
                </a:r>
                <a:r>
                  <a:rPr lang="en-GB" dirty="0" smtClean="0"/>
                  <a:t>-oxides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𝑀𝑉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Metal-Substrate: Si-</a:t>
                </a:r>
                <a:r>
                  <a:rPr lang="en-GB" dirty="0" err="1" smtClean="0"/>
                  <a:t>nitrade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𝑀𝑆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7.5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Substrate-Vacuum: Si-oxide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𝑆𝑉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3.9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0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calculate the energy stored in the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layers the E-field in these layers must be know.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/>
                              </m:ctrlPr>
                            </m:sSubSupPr>
                            <m:e>
                              <m:r>
                                <a:rPr lang="en-GB" i="1"/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/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ctrlPr>
                            <a:rPr lang="en-GB" i="1"/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/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/>
                                <m:t>2</m:t>
                              </m:r>
                            </m:sup>
                          </m:sSup>
                          <m:r>
                            <a:rPr lang="en-GB" i="1"/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𝑙𝑜𝑠𝑠𝑦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798</Words>
  <Application>Microsoft Office PowerPoint</Application>
  <PresentationFormat>On-screen Show (4:3)</PresentationFormat>
  <Paragraphs>113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Custom Design</vt:lpstr>
      <vt:lpstr>Improving the coherence time of superconducting qubits by design</vt:lpstr>
      <vt:lpstr>Sources of decoherence</vt:lpstr>
      <vt:lpstr>Lossy layers</vt:lpstr>
      <vt:lpstr>Lossy layers</vt:lpstr>
      <vt:lpstr>Lossy layers</vt:lpstr>
      <vt:lpstr>Lossy layers</vt:lpstr>
      <vt:lpstr>Lossy layers</vt:lpstr>
      <vt:lpstr>Model of the system</vt:lpstr>
      <vt:lpstr>Model of the system</vt:lpstr>
      <vt:lpstr>Model of the system</vt:lpstr>
      <vt:lpstr>Model of the system</vt:lpstr>
      <vt:lpstr>Model of the system</vt:lpstr>
      <vt:lpstr>Simulation</vt:lpstr>
      <vt:lpstr>Simulation - Setup</vt:lpstr>
      <vt:lpstr>Simulation - Setup</vt:lpstr>
      <vt:lpstr>Simulation - Setup</vt:lpstr>
      <vt:lpstr>Simulation - Setup</vt:lpstr>
      <vt:lpstr>Simulation - Setup</vt:lpstr>
      <vt:lpstr>Simulation - Meshing</vt:lpstr>
      <vt:lpstr>Simulation - Meshing</vt:lpstr>
      <vt:lpstr>Simulation - Meshing</vt:lpstr>
      <vt:lpstr>Simulation - Meshing</vt:lpstr>
      <vt:lpstr>Simulation - Meshing</vt:lpstr>
      <vt:lpstr>Post Processing</vt:lpstr>
      <vt:lpstr>First Result - Ratio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rick koster</cp:lastModifiedBy>
  <cp:revision>39</cp:revision>
  <dcterms:created xsi:type="dcterms:W3CDTF">2015-07-09T11:57:30Z</dcterms:created>
  <dcterms:modified xsi:type="dcterms:W3CDTF">2016-03-09T13:20:24Z</dcterms:modified>
</cp:coreProperties>
</file>