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3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0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83412-15BC-42D8-AE8D-684C5123510F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F8B56-BA72-4D35-A425-2681ED3DFC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970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ru-RU" sz="1200" b="0" i="0" dirty="0" smtClean="0">
                <a:solidFill>
                  <a:srgbClr val="000000"/>
                </a:solidFill>
                <a:effectLst/>
                <a:latin typeface="-apple-system"/>
              </a:rPr>
              <a:t>Здесь интерес представляет добавление элементов в таблицу </a:t>
            </a:r>
            <a:r>
              <a:rPr lang="ru-RU" sz="1200" b="0" i="0" dirty="0" err="1" smtClean="0">
                <a:solidFill>
                  <a:srgbClr val="000000"/>
                </a:solidFill>
                <a:effectLst/>
                <a:latin typeface="-apple-system"/>
              </a:rPr>
              <a:t>Orders</a:t>
            </a:r>
            <a:r>
              <a:rPr lang="ru-RU" sz="1200" b="0" i="0" dirty="0" smtClean="0">
                <a:solidFill>
                  <a:srgbClr val="000000"/>
                </a:solidFill>
                <a:effectLst/>
                <a:latin typeface="-apple-system"/>
              </a:rPr>
              <a:t>. </a:t>
            </a:r>
            <a:endParaRPr lang="en-US" sz="1200" b="0" i="0" dirty="0" smtClean="0">
              <a:solidFill>
                <a:srgbClr val="000000"/>
              </a:solidFill>
              <a:effectLst/>
              <a:latin typeface="-apple-system"/>
            </a:endParaRPr>
          </a:p>
          <a:p>
            <a:pPr algn="just">
              <a:lnSpc>
                <a:spcPct val="150000"/>
              </a:lnSpc>
            </a:pPr>
            <a:endParaRPr lang="en-US" sz="1200" dirty="0" smtClean="0">
              <a:solidFill>
                <a:srgbClr val="000000"/>
              </a:solidFill>
              <a:latin typeface="-apple-system"/>
            </a:endParaRPr>
          </a:p>
          <a:p>
            <a:pPr algn="just">
              <a:lnSpc>
                <a:spcPct val="150000"/>
              </a:lnSpc>
            </a:pPr>
            <a:r>
              <a:rPr lang="en-US" sz="1200" b="0" i="0" dirty="0" smtClean="0">
                <a:solidFill>
                  <a:srgbClr val="000000"/>
                </a:solidFill>
                <a:effectLst/>
                <a:latin typeface="-apple-system"/>
              </a:rPr>
              <a:t>	</a:t>
            </a:r>
            <a:r>
              <a:rPr lang="ru-RU" sz="1200" b="0" i="0" dirty="0" smtClean="0">
                <a:solidFill>
                  <a:srgbClr val="000000"/>
                </a:solidFill>
                <a:effectLst/>
                <a:latin typeface="-apple-system"/>
              </a:rPr>
              <a:t>Например, первый заказ был сделан покупателем </a:t>
            </a:r>
            <a:r>
              <a:rPr lang="ru-RU" sz="1200" b="0" i="0" dirty="0" err="1" smtClean="0">
                <a:solidFill>
                  <a:srgbClr val="000000"/>
                </a:solidFill>
                <a:effectLst/>
                <a:latin typeface="-apple-system"/>
              </a:rPr>
              <a:t>Tom</a:t>
            </a:r>
            <a:r>
              <a:rPr lang="ru-RU" sz="1200" b="0" i="0" dirty="0" smtClean="0">
                <a:solidFill>
                  <a:srgbClr val="000000"/>
                </a:solidFill>
                <a:effectLst/>
                <a:latin typeface="-apple-system"/>
              </a:rPr>
              <a:t> на товар </a:t>
            </a:r>
            <a:r>
              <a:rPr lang="ru-RU" sz="1200" b="0" i="0" dirty="0" err="1" smtClean="0">
                <a:solidFill>
                  <a:srgbClr val="000000"/>
                </a:solidFill>
                <a:effectLst/>
                <a:latin typeface="-apple-system"/>
              </a:rPr>
              <a:t>Galaxy</a:t>
            </a:r>
            <a:r>
              <a:rPr lang="ru-RU" sz="1200" b="0" i="0" dirty="0" smtClean="0">
                <a:solidFill>
                  <a:srgbClr val="000000"/>
                </a:solidFill>
                <a:effectLst/>
                <a:latin typeface="-apple-system"/>
              </a:rPr>
              <a:t> S8. Соответственно в таблицу </a:t>
            </a:r>
            <a:r>
              <a:rPr lang="ru-RU" sz="1200" b="0" i="0" dirty="0" err="1" smtClean="0">
                <a:solidFill>
                  <a:srgbClr val="000000"/>
                </a:solidFill>
                <a:effectLst/>
                <a:latin typeface="-apple-system"/>
              </a:rPr>
              <a:t>Orders</a:t>
            </a:r>
            <a:r>
              <a:rPr lang="ru-RU" sz="1200" b="0" i="0" dirty="0" smtClean="0">
                <a:solidFill>
                  <a:srgbClr val="000000"/>
                </a:solidFill>
                <a:effectLst/>
                <a:latin typeface="-apple-system"/>
              </a:rPr>
              <a:t> нам надо сохранить информацию о заказе, где поле </a:t>
            </a:r>
            <a:r>
              <a:rPr lang="ru-RU" sz="1200" b="0" i="0" dirty="0" err="1" smtClean="0">
                <a:solidFill>
                  <a:srgbClr val="000000"/>
                </a:solidFill>
                <a:effectLst/>
                <a:latin typeface="-apple-system"/>
              </a:rPr>
              <a:t>ProductId</a:t>
            </a:r>
            <a:r>
              <a:rPr lang="ru-RU" sz="1200" b="0" i="0" dirty="0" smtClean="0">
                <a:solidFill>
                  <a:srgbClr val="000000"/>
                </a:solidFill>
                <a:effectLst/>
                <a:latin typeface="-apple-system"/>
              </a:rPr>
              <a:t> указывает на </a:t>
            </a:r>
            <a:r>
              <a:rPr lang="ru-RU" sz="1200" b="0" i="0" dirty="0" err="1" smtClean="0">
                <a:solidFill>
                  <a:srgbClr val="000000"/>
                </a:solidFill>
                <a:effectLst/>
                <a:latin typeface="-apple-system"/>
              </a:rPr>
              <a:t>Id</a:t>
            </a:r>
            <a:r>
              <a:rPr lang="ru-RU" sz="1200" b="0" i="0" dirty="0" smtClean="0">
                <a:solidFill>
                  <a:srgbClr val="000000"/>
                </a:solidFill>
                <a:effectLst/>
                <a:latin typeface="-apple-system"/>
              </a:rPr>
              <a:t> товара </a:t>
            </a:r>
            <a:r>
              <a:rPr lang="ru-RU" sz="1200" b="0" i="0" dirty="0" err="1" smtClean="0">
                <a:solidFill>
                  <a:srgbClr val="000000"/>
                </a:solidFill>
                <a:effectLst/>
                <a:latin typeface="-apple-system"/>
              </a:rPr>
              <a:t>Galaxy</a:t>
            </a:r>
            <a:r>
              <a:rPr lang="ru-RU" sz="1200" b="0" i="0" dirty="0" smtClean="0">
                <a:solidFill>
                  <a:srgbClr val="000000"/>
                </a:solidFill>
                <a:effectLst/>
                <a:latin typeface="-apple-system"/>
              </a:rPr>
              <a:t> S8, поле </a:t>
            </a:r>
            <a:r>
              <a:rPr lang="ru-RU" sz="1200" b="0" i="0" dirty="0" err="1" smtClean="0">
                <a:solidFill>
                  <a:srgbClr val="000000"/>
                </a:solidFill>
                <a:effectLst/>
                <a:latin typeface="-apple-system"/>
              </a:rPr>
              <a:t>Price</a:t>
            </a:r>
            <a:r>
              <a:rPr lang="ru-RU" sz="1200" b="0" i="0" dirty="0" smtClean="0">
                <a:solidFill>
                  <a:srgbClr val="000000"/>
                </a:solidFill>
                <a:effectLst/>
                <a:latin typeface="-apple-system"/>
              </a:rPr>
              <a:t> - на его цену, а поле </a:t>
            </a:r>
            <a:r>
              <a:rPr lang="ru-RU" sz="1200" b="0" i="0" dirty="0" err="1" smtClean="0">
                <a:solidFill>
                  <a:srgbClr val="000000"/>
                </a:solidFill>
                <a:effectLst/>
                <a:latin typeface="-apple-system"/>
              </a:rPr>
              <a:t>CustomerId</a:t>
            </a:r>
            <a:r>
              <a:rPr lang="ru-RU" sz="1200" b="0" i="0" dirty="0" smtClean="0">
                <a:solidFill>
                  <a:srgbClr val="000000"/>
                </a:solidFill>
                <a:effectLst/>
                <a:latin typeface="-apple-system"/>
              </a:rPr>
              <a:t> - на </a:t>
            </a:r>
            <a:r>
              <a:rPr lang="ru-RU" sz="1200" b="0" i="0" dirty="0" err="1" smtClean="0">
                <a:solidFill>
                  <a:srgbClr val="000000"/>
                </a:solidFill>
                <a:effectLst/>
                <a:latin typeface="-apple-system"/>
              </a:rPr>
              <a:t>Id</a:t>
            </a:r>
            <a:r>
              <a:rPr lang="ru-RU" sz="1200" b="0" i="0" dirty="0" smtClean="0">
                <a:solidFill>
                  <a:srgbClr val="000000"/>
                </a:solidFill>
                <a:effectLst/>
                <a:latin typeface="-apple-system"/>
              </a:rPr>
              <a:t> покупателя </a:t>
            </a:r>
            <a:r>
              <a:rPr lang="ru-RU" sz="1200" b="0" i="0" dirty="0" err="1" smtClean="0">
                <a:solidFill>
                  <a:srgbClr val="000000"/>
                </a:solidFill>
                <a:effectLst/>
                <a:latin typeface="-apple-system"/>
              </a:rPr>
              <a:t>Tom</a:t>
            </a:r>
            <a:r>
              <a:rPr lang="ru-RU" sz="1200" b="0" i="0" dirty="0" smtClean="0">
                <a:solidFill>
                  <a:srgbClr val="000000"/>
                </a:solidFill>
                <a:effectLst/>
                <a:latin typeface="-apple-system"/>
              </a:rPr>
              <a:t>. Но на момент написания запроса нам может быть неизвестен ни </a:t>
            </a:r>
            <a:r>
              <a:rPr lang="ru-RU" sz="1200" b="0" i="0" dirty="0" err="1" smtClean="0">
                <a:solidFill>
                  <a:srgbClr val="000000"/>
                </a:solidFill>
                <a:effectLst/>
                <a:latin typeface="-apple-system"/>
              </a:rPr>
              <a:t>Id</a:t>
            </a:r>
            <a:r>
              <a:rPr lang="ru-RU" sz="1200" b="0" i="0" dirty="0" smtClean="0">
                <a:solidFill>
                  <a:srgbClr val="000000"/>
                </a:solidFill>
                <a:effectLst/>
                <a:latin typeface="-apple-system"/>
              </a:rPr>
              <a:t> покупателя, ни </a:t>
            </a:r>
            <a:r>
              <a:rPr lang="ru-RU" sz="1200" b="0" i="0" dirty="0" err="1" smtClean="0">
                <a:solidFill>
                  <a:srgbClr val="000000"/>
                </a:solidFill>
                <a:effectLst/>
                <a:latin typeface="-apple-system"/>
              </a:rPr>
              <a:t>Id</a:t>
            </a:r>
            <a:r>
              <a:rPr lang="ru-RU" sz="1200" b="0" i="0" dirty="0" smtClean="0">
                <a:solidFill>
                  <a:srgbClr val="000000"/>
                </a:solidFill>
                <a:effectLst/>
                <a:latin typeface="-apple-system"/>
              </a:rPr>
              <a:t> товара, ни цена товара. В этом случае можно выполнить подзапрос.</a:t>
            </a:r>
            <a:endParaRPr lang="en-US" sz="1200" b="0" i="0" dirty="0" smtClean="0">
              <a:solidFill>
                <a:srgbClr val="000000"/>
              </a:solidFill>
              <a:effectLst/>
              <a:latin typeface="-apple-system"/>
            </a:endParaRPr>
          </a:p>
          <a:p>
            <a:pPr algn="just">
              <a:lnSpc>
                <a:spcPct val="150000"/>
              </a:lnSpc>
            </a:pPr>
            <a:endParaRPr lang="ru-RU" sz="1200" b="0" i="0" dirty="0" smtClean="0">
              <a:solidFill>
                <a:srgbClr val="000000"/>
              </a:solidFill>
              <a:effectLst/>
              <a:latin typeface="-apple-system"/>
            </a:endParaRPr>
          </a:p>
          <a:p>
            <a:pPr algn="just">
              <a:lnSpc>
                <a:spcPct val="150000"/>
              </a:lnSpc>
            </a:pPr>
            <a:r>
              <a:rPr lang="en-US" sz="1200" b="0" i="0" dirty="0" smtClean="0">
                <a:solidFill>
                  <a:srgbClr val="000000"/>
                </a:solidFill>
                <a:effectLst/>
                <a:latin typeface="-apple-system"/>
              </a:rPr>
              <a:t>	</a:t>
            </a:r>
            <a:r>
              <a:rPr lang="ru-RU" sz="1200" b="0" i="0" dirty="0" smtClean="0">
                <a:solidFill>
                  <a:srgbClr val="000000"/>
                </a:solidFill>
                <a:effectLst/>
                <a:latin typeface="-apple-system"/>
              </a:rPr>
              <a:t>Подзапрос выполняет команду SELECT и заключается в скобки. В данном же случае при добавлении одного товара выполняется три подзапроса. Каждый подзапрос возвращает одного скалярное значение, например, числовой идентификатор.</a:t>
            </a:r>
            <a:endParaRPr lang="en-US" sz="1200" b="0" i="0" dirty="0" smtClean="0">
              <a:solidFill>
                <a:srgbClr val="000000"/>
              </a:solidFill>
              <a:effectLst/>
              <a:latin typeface="-apple-system"/>
            </a:endParaRPr>
          </a:p>
          <a:p>
            <a:pPr algn="just">
              <a:lnSpc>
                <a:spcPct val="150000"/>
              </a:lnSpc>
            </a:pPr>
            <a:endParaRPr lang="ru-RU" sz="1200" b="0" i="0" dirty="0" smtClean="0">
              <a:solidFill>
                <a:srgbClr val="000000"/>
              </a:solidFill>
              <a:effectLst/>
              <a:latin typeface="-apple-system"/>
            </a:endParaRPr>
          </a:p>
          <a:p>
            <a:pPr algn="just">
              <a:lnSpc>
                <a:spcPct val="150000"/>
              </a:lnSpc>
            </a:pPr>
            <a:r>
              <a:rPr lang="en-US" sz="1200" b="0" i="0" dirty="0" smtClean="0">
                <a:solidFill>
                  <a:srgbClr val="000000"/>
                </a:solidFill>
                <a:effectLst/>
                <a:latin typeface="-apple-system"/>
              </a:rPr>
              <a:t>	</a:t>
            </a:r>
            <a:r>
              <a:rPr lang="ru-RU" sz="1200" b="0" i="0" dirty="0" smtClean="0">
                <a:solidFill>
                  <a:srgbClr val="000000"/>
                </a:solidFill>
                <a:effectLst/>
                <a:latin typeface="-apple-system"/>
              </a:rPr>
              <a:t>В данном случае подзапросы выполнялись к другой таблице, но могут выполняться и к той же, к которой вызывается основной запрос.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F8B56-BA72-4D35-A425-2681ED3DFCC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8026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	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В данном случае определено два коррелирующих подзапроса. Первый подзапрос определяет спецификацию столбца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AvgPrice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. 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-apple-system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 smtClean="0">
                <a:solidFill>
                  <a:srgbClr val="000000"/>
                </a:solidFill>
                <a:latin typeface="-apple-system"/>
              </a:rPr>
              <a:t>	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Он будет выполняться для каждой строки, извлекаемой из таблицы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Products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. В подзапрос передается производитель товара и на его основе выбирается средняя цена для товаров именно этого производителя. И так как производитель у товаров может отличаться, то и результат подзапроса в каждом случае также может отличаться.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	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Второй подзапрос аналогичен, только он используется для фильтрации извлекаемых из таблицы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Products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. И также он будет выполняться для каждой строки.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-apple-system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	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Чтобы избежать двойственности при фильтрации в подзапросе при сравнении производителей 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SubProds.Manufacturer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Prods.Manufacturer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) для внешней выборки установлен псевдоним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Prods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, а для выборки из подзапросов определен псевдоним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SubProds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-apple-system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	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Следует учитывать, что коррелирующие подзапросы выполняются для каждой отдельной строки выборки, то выполнение таких подзапросов может замедлять выполнение всего запроса в целом.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F8B56-BA72-4D35-A425-2681ED3DFCC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491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66804-2FB7-492F-BB10-E7B5C8F337AA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5BDFD-B350-4F80-B301-E84063084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656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66804-2FB7-492F-BB10-E7B5C8F337AA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5BDFD-B350-4F80-B301-E84063084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9477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66804-2FB7-492F-BB10-E7B5C8F337AA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5BDFD-B350-4F80-B301-E84063084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3407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66804-2FB7-492F-BB10-E7B5C8F337AA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5BDFD-B350-4F80-B301-E84063084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015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66804-2FB7-492F-BB10-E7B5C8F337AA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5BDFD-B350-4F80-B301-E84063084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232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66804-2FB7-492F-BB10-E7B5C8F337AA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5BDFD-B350-4F80-B301-E84063084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35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66804-2FB7-492F-BB10-E7B5C8F337AA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5BDFD-B350-4F80-B301-E84063084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54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66804-2FB7-492F-BB10-E7B5C8F337AA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5BDFD-B350-4F80-B301-E84063084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918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66804-2FB7-492F-BB10-E7B5C8F337AA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5BDFD-B350-4F80-B301-E84063084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178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66804-2FB7-492F-BB10-E7B5C8F337AA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5BDFD-B350-4F80-B301-E84063084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9465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66804-2FB7-492F-BB10-E7B5C8F337AA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5BDFD-B350-4F80-B301-E84063084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069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66804-2FB7-492F-BB10-E7B5C8F337AA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5BDFD-B350-4F80-B301-E84063084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55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284624" y="3244334"/>
            <a:ext cx="20999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i="0" dirty="0" smtClean="0">
                <a:solidFill>
                  <a:srgbClr val="000000"/>
                </a:solidFill>
                <a:effectLst/>
                <a:latin typeface="-apple-system"/>
              </a:rPr>
              <a:t>Подзапросы</a:t>
            </a:r>
            <a:endParaRPr lang="ru-RU" sz="2400" b="1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66721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917207"/>
              </p:ext>
            </p:extLst>
          </p:nvPr>
        </p:nvGraphicFramePr>
        <p:xfrm>
          <a:off x="2379266" y="1219779"/>
          <a:ext cx="7791102" cy="2914042"/>
        </p:xfrm>
        <a:graphic>
          <a:graphicData uri="http://schemas.openxmlformats.org/drawingml/2006/table">
            <a:tbl>
              <a:tblPr/>
              <a:tblGrid>
                <a:gridCol w="430359">
                  <a:extLst>
                    <a:ext uri="{9D8B030D-6E8A-4147-A177-3AD203B41FA5}">
                      <a16:colId xmlns:a16="http://schemas.microsoft.com/office/drawing/2014/main" val="3794689507"/>
                    </a:ext>
                  </a:extLst>
                </a:gridCol>
                <a:gridCol w="7360743">
                  <a:extLst>
                    <a:ext uri="{9D8B030D-6E8A-4147-A177-3AD203B41FA5}">
                      <a16:colId xmlns:a16="http://schemas.microsoft.com/office/drawing/2014/main" val="3371729674"/>
                    </a:ext>
                  </a:extLst>
                </a:gridCol>
              </a:tblGrid>
              <a:tr h="2914042">
                <a:tc>
                  <a:txBody>
                    <a:bodyPr/>
                    <a:lstStyle/>
                    <a:p>
                      <a:pPr algn="r" fontAlgn="base"/>
                      <a:r>
                        <a:rPr lang="ru-RU" b="0" i="0">
                          <a:solidFill>
                            <a:srgbClr val="AFAFAF"/>
                          </a:solidFill>
                          <a:effectLst/>
                          <a:latin typeface="var(--code-font-family)"/>
                        </a:rPr>
                        <a:t>1</a:t>
                      </a:r>
                    </a:p>
                    <a:p>
                      <a:pPr algn="r" fontAlgn="base"/>
                      <a:r>
                        <a:rPr lang="ru-RU" b="0" i="0">
                          <a:solidFill>
                            <a:srgbClr val="AFAFAF"/>
                          </a:solidFill>
                          <a:effectLst/>
                          <a:latin typeface="var(--code-font-family)"/>
                        </a:rPr>
                        <a:t>2</a:t>
                      </a:r>
                    </a:p>
                    <a:p>
                      <a:pPr algn="r" fontAlgn="base"/>
                      <a:r>
                        <a:rPr lang="ru-RU" b="0" i="0">
                          <a:solidFill>
                            <a:srgbClr val="AFAFAF"/>
                          </a:solidFill>
                          <a:effectLst/>
                          <a:latin typeface="var(--code-font-family)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i="0" dirty="0">
                          <a:effectLst/>
                          <a:latin typeface="var(--code-font-family)"/>
                        </a:rPr>
                        <a:t>SELECT *</a:t>
                      </a:r>
                    </a:p>
                    <a:p>
                      <a:pPr algn="l" fontAlgn="base"/>
                      <a:r>
                        <a:rPr lang="en-US" b="0" i="0" dirty="0">
                          <a:effectLst/>
                          <a:latin typeface="var(--code-font-family)"/>
                        </a:rPr>
                        <a:t>FROM Products</a:t>
                      </a:r>
                    </a:p>
                    <a:p>
                      <a:pPr algn="l" fontAlgn="base"/>
                      <a:r>
                        <a:rPr lang="en-US" b="0" i="0" dirty="0">
                          <a:effectLst/>
                          <a:latin typeface="var(--code-font-family)"/>
                        </a:rPr>
                        <a:t>WHERE Price &gt; (SELECT AVG(Price) FROM Products)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857417"/>
                  </a:ext>
                </a:extLst>
              </a:tr>
            </a:tbl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8260" y="748279"/>
            <a:ext cx="10813693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Рассмотрим некоторые из этих случаев.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000" dirty="0">
              <a:solidFill>
                <a:srgbClr val="000000"/>
              </a:solidFill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Например, получим все товары, у которых цена выше средней: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000" dirty="0">
              <a:solidFill>
                <a:srgbClr val="000000"/>
              </a:solidFill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000" dirty="0">
              <a:solidFill>
                <a:srgbClr val="000000"/>
              </a:solidFill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000" dirty="0">
              <a:solidFill>
                <a:srgbClr val="000000"/>
              </a:solidFill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Чтобы получить нужные товары, нам вначале надо выполнить подзапрос на получение средней цены товара: 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AVG(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FROM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Products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4778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98579" y="261257"/>
            <a:ext cx="117005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0" dirty="0" smtClean="0">
                <a:solidFill>
                  <a:srgbClr val="000000"/>
                </a:solidFill>
                <a:effectLst/>
                <a:latin typeface="-apple-system"/>
              </a:rPr>
              <a:t>Получение набора значений</a:t>
            </a:r>
            <a:endParaRPr lang="en-US" b="1" i="0" dirty="0" smtClean="0">
              <a:solidFill>
                <a:srgbClr val="000000"/>
              </a:solidFill>
              <a:effectLst/>
              <a:latin typeface="-apple-system"/>
            </a:endParaRPr>
          </a:p>
          <a:p>
            <a:endParaRPr lang="ru-RU" b="1" i="0" dirty="0" smtClean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-apple-system"/>
              </a:rPr>
              <a:t>	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-apple-system"/>
              </a:rPr>
              <a:t>При использовании в операторах сравнения подзапросы должны возвращать одно скалярное значение. Но иногда возникает необходимость получить набор значений. Чтобы при использовании в операторах сравнения подзапрос мог возвращать набор значений, перед ним необходимо использовать один из операторов: </a:t>
            </a:r>
            <a:r>
              <a:rPr lang="ru-RU" b="1" i="0" dirty="0" smtClean="0">
                <a:solidFill>
                  <a:srgbClr val="000000"/>
                </a:solidFill>
                <a:effectLst/>
                <a:latin typeface="-apple-system"/>
              </a:rPr>
              <a:t>ALL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-apple-system"/>
              </a:rPr>
              <a:t>, </a:t>
            </a:r>
            <a:r>
              <a:rPr lang="ru-RU" b="1" i="0" dirty="0" smtClean="0">
                <a:solidFill>
                  <a:srgbClr val="000000"/>
                </a:solidFill>
                <a:effectLst/>
                <a:latin typeface="-apple-system"/>
              </a:rPr>
              <a:t>SOME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-apple-system"/>
              </a:rPr>
              <a:t> или </a:t>
            </a:r>
            <a:r>
              <a:rPr lang="ru-RU" b="1" i="0" dirty="0" smtClean="0">
                <a:solidFill>
                  <a:srgbClr val="000000"/>
                </a:solidFill>
                <a:effectLst/>
                <a:latin typeface="-apple-system"/>
              </a:rPr>
              <a:t>ANY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-apple-system"/>
              </a:rPr>
              <a:t>	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-apple-system"/>
              </a:rPr>
              <a:t>При использовании ключевого слова </a:t>
            </a:r>
            <a:r>
              <a:rPr lang="ru-RU" b="1" i="0" dirty="0" smtClean="0">
                <a:solidFill>
                  <a:srgbClr val="000000"/>
                </a:solidFill>
                <a:effectLst/>
                <a:latin typeface="-apple-system"/>
              </a:rPr>
              <a:t>ALL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-apple-system"/>
              </a:rPr>
              <a:t> условие в операции сравнения должно быть верно для всех значений, которые возвращаются подзапросом.</a:t>
            </a:r>
            <a:endParaRPr lang="ru-RU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98579" y="2863239"/>
            <a:ext cx="111780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smtClean="0">
                <a:solidFill>
                  <a:srgbClr val="000000"/>
                </a:solidFill>
                <a:effectLst/>
                <a:latin typeface="-apple-system"/>
              </a:rPr>
              <a:t>Например, найдем все товары, цена которых меньше чем у любого товара фирмы </a:t>
            </a:r>
            <a:r>
              <a:rPr lang="ru-RU" b="0" i="0" dirty="0" err="1" smtClean="0">
                <a:solidFill>
                  <a:srgbClr val="000000"/>
                </a:solidFill>
                <a:effectLst/>
                <a:latin typeface="-apple-system"/>
              </a:rPr>
              <a:t>Apple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-apple-system"/>
              </a:rPr>
              <a:t>: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070844"/>
              </p:ext>
            </p:extLst>
          </p:nvPr>
        </p:nvGraphicFramePr>
        <p:xfrm>
          <a:off x="653143" y="3406934"/>
          <a:ext cx="10487608" cy="640080"/>
        </p:xfrm>
        <a:graphic>
          <a:graphicData uri="http://schemas.openxmlformats.org/drawingml/2006/table">
            <a:tbl>
              <a:tblPr/>
              <a:tblGrid>
                <a:gridCol w="1051538">
                  <a:extLst>
                    <a:ext uri="{9D8B030D-6E8A-4147-A177-3AD203B41FA5}">
                      <a16:colId xmlns:a16="http://schemas.microsoft.com/office/drawing/2014/main" val="826679954"/>
                    </a:ext>
                  </a:extLst>
                </a:gridCol>
                <a:gridCol w="9436070">
                  <a:extLst>
                    <a:ext uri="{9D8B030D-6E8A-4147-A177-3AD203B41FA5}">
                      <a16:colId xmlns:a16="http://schemas.microsoft.com/office/drawing/2014/main" val="18954106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ru-RU" b="0" i="0">
                          <a:solidFill>
                            <a:srgbClr val="AFAFAF"/>
                          </a:solidFill>
                          <a:effectLst/>
                          <a:latin typeface="var(--code-font-family)"/>
                        </a:rPr>
                        <a:t>1</a:t>
                      </a:r>
                    </a:p>
                    <a:p>
                      <a:pPr algn="r" fontAlgn="base"/>
                      <a:r>
                        <a:rPr lang="ru-RU" b="0" i="0">
                          <a:solidFill>
                            <a:srgbClr val="AFAFAF"/>
                          </a:solidFill>
                          <a:effectLst/>
                          <a:latin typeface="var(--code-font-family)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ar(--code-font-family)"/>
                        </a:rPr>
                        <a:t>SELECT * FROM Products</a:t>
                      </a:r>
                    </a:p>
                    <a:p>
                      <a:pPr algn="l" fontAlgn="base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ar(--code-font-family)"/>
                        </a:rPr>
                        <a:t>WHERE Price &lt; ALL(SELECT Price FROM Products WHERE Manufacturer='Apple')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62939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298579" y="4542749"/>
            <a:ext cx="111780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smtClean="0">
                <a:solidFill>
                  <a:srgbClr val="000000"/>
                </a:solidFill>
                <a:effectLst/>
                <a:latin typeface="-apple-system"/>
              </a:rPr>
              <a:t>Если бы мы в данном случае опустили бы ключевое слово ALL, то мы бы столкнулись с ошибкой.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051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423497"/>
              </p:ext>
            </p:extLst>
          </p:nvPr>
        </p:nvGraphicFramePr>
        <p:xfrm>
          <a:off x="2226020" y="1738698"/>
          <a:ext cx="7104591" cy="274320"/>
        </p:xfrm>
        <a:graphic>
          <a:graphicData uri="http://schemas.openxmlformats.org/drawingml/2006/table">
            <a:tbl>
              <a:tblPr/>
              <a:tblGrid>
                <a:gridCol w="309899">
                  <a:extLst>
                    <a:ext uri="{9D8B030D-6E8A-4147-A177-3AD203B41FA5}">
                      <a16:colId xmlns:a16="http://schemas.microsoft.com/office/drawing/2014/main" val="1727884475"/>
                    </a:ext>
                  </a:extLst>
                </a:gridCol>
                <a:gridCol w="6794692">
                  <a:extLst>
                    <a:ext uri="{9D8B030D-6E8A-4147-A177-3AD203B41FA5}">
                      <a16:colId xmlns:a16="http://schemas.microsoft.com/office/drawing/2014/main" val="22544878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ru-RU" b="0" i="0">
                          <a:solidFill>
                            <a:srgbClr val="AFAFAF"/>
                          </a:solidFill>
                          <a:effectLst/>
                          <a:latin typeface="var(--code-font-family)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i="0" dirty="0">
                          <a:effectLst/>
                          <a:latin typeface="var(--code-font-family)"/>
                        </a:rPr>
                        <a:t>WHERE Price &lt; val1 AND Price &lt; val2 AND Price &lt; val3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7308683"/>
                  </a:ext>
                </a:extLst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805009"/>
              </p:ext>
            </p:extLst>
          </p:nvPr>
        </p:nvGraphicFramePr>
        <p:xfrm>
          <a:off x="1565772" y="3505837"/>
          <a:ext cx="11633934" cy="548640"/>
        </p:xfrm>
        <a:graphic>
          <a:graphicData uri="http://schemas.openxmlformats.org/drawingml/2006/table">
            <a:tbl>
              <a:tblPr/>
              <a:tblGrid>
                <a:gridCol w="507466">
                  <a:extLst>
                    <a:ext uri="{9D8B030D-6E8A-4147-A177-3AD203B41FA5}">
                      <a16:colId xmlns:a16="http://schemas.microsoft.com/office/drawing/2014/main" val="2726257584"/>
                    </a:ext>
                  </a:extLst>
                </a:gridCol>
                <a:gridCol w="11126468">
                  <a:extLst>
                    <a:ext uri="{9D8B030D-6E8A-4147-A177-3AD203B41FA5}">
                      <a16:colId xmlns:a16="http://schemas.microsoft.com/office/drawing/2014/main" val="22534879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ru-RU" b="0" i="0">
                          <a:solidFill>
                            <a:srgbClr val="AFAFAF"/>
                          </a:solidFill>
                          <a:effectLst/>
                          <a:latin typeface="var(--code-font-family)"/>
                        </a:rPr>
                        <a:t>1</a:t>
                      </a:r>
                    </a:p>
                    <a:p>
                      <a:pPr algn="r" fontAlgn="base"/>
                      <a:r>
                        <a:rPr lang="ru-RU" b="0" i="0">
                          <a:solidFill>
                            <a:srgbClr val="AFAFAF"/>
                          </a:solidFill>
                          <a:effectLst/>
                          <a:latin typeface="var(--code-font-family)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i="0" dirty="0">
                          <a:effectLst/>
                          <a:latin typeface="var(--code-font-family)"/>
                        </a:rPr>
                        <a:t>SELECT * FROM Products</a:t>
                      </a:r>
                    </a:p>
                    <a:p>
                      <a:pPr algn="l" fontAlgn="base"/>
                      <a:r>
                        <a:rPr lang="en-US" b="0" i="0" dirty="0">
                          <a:effectLst/>
                          <a:latin typeface="var(--code-font-family)"/>
                        </a:rPr>
                        <a:t>WHERE Price &lt; (SELECT MIN(Price) FROM Products WHERE Manufacturer='Apple')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3509445"/>
                  </a:ext>
                </a:extLst>
              </a:tr>
            </a:tbl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8567" y="561316"/>
            <a:ext cx="11774866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Допустим, если подзапрос возвращает значения vl1, val2 и val3, то условие фильтрации фактически было бы аналогично объединению этих значений через оператор AND: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dirty="0">
              <a:solidFill>
                <a:srgbClr val="000000"/>
              </a:solidFill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dirty="0">
              <a:solidFill>
                <a:srgbClr val="000000"/>
              </a:solidFill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dirty="0">
              <a:solidFill>
                <a:srgbClr val="000000"/>
              </a:solidFill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В тоже время подобный запрос гораздо проще переписать другим образом: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dirty="0">
              <a:solidFill>
                <a:srgbClr val="000000"/>
              </a:solidFill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dirty="0">
              <a:solidFill>
                <a:srgbClr val="000000"/>
              </a:solidFill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dirty="0">
              <a:solidFill>
                <a:srgbClr val="000000"/>
              </a:solidFill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При применении ключевых слов ANY и SOME условие в операции сравнения должно быть истинным для хотя бы одного из значений, возвращаемых подзапросом. По действию оба этих оператора аналогичны, поэтому можно применять любое из них.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655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22514" y="429208"/>
            <a:ext cx="114579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0" dirty="0" smtClean="0">
                <a:solidFill>
                  <a:srgbClr val="000000"/>
                </a:solidFill>
                <a:effectLst/>
                <a:latin typeface="-apple-system"/>
              </a:rPr>
              <a:t>Подзапрос как спецификация столбца</a:t>
            </a:r>
          </a:p>
          <a:p>
            <a:endParaRPr lang="ru-RU" b="1" i="0" dirty="0" smtClean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 smtClean="0">
                <a:solidFill>
                  <a:srgbClr val="000000"/>
                </a:solidFill>
                <a:effectLst/>
                <a:latin typeface="-apple-system"/>
              </a:rPr>
              <a:t>Результат подзапроса может представлять отдельный столбец в выборке. </a:t>
            </a:r>
          </a:p>
          <a:p>
            <a:endParaRPr lang="ru-RU" dirty="0">
              <a:solidFill>
                <a:srgbClr val="000000"/>
              </a:solidFill>
              <a:latin typeface="-apple-system"/>
            </a:endParaRPr>
          </a:p>
          <a:p>
            <a:r>
              <a:rPr lang="ru-RU" b="0" i="0" dirty="0" smtClean="0">
                <a:solidFill>
                  <a:srgbClr val="000000"/>
                </a:solidFill>
                <a:effectLst/>
                <a:latin typeface="-apple-system"/>
              </a:rPr>
              <a:t>Например, выберем все заказы и добавим к ним информацию о названии товара:</a:t>
            </a:r>
            <a:endParaRPr lang="ru-RU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667" y="2479304"/>
            <a:ext cx="9071436" cy="379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7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4563" y="354563"/>
            <a:ext cx="118374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0" dirty="0" smtClean="0">
                <a:solidFill>
                  <a:srgbClr val="000000"/>
                </a:solidFill>
                <a:effectLst/>
                <a:latin typeface="-apple-system"/>
              </a:rPr>
              <a:t>Подзапросы в команде INSERT</a:t>
            </a:r>
          </a:p>
          <a:p>
            <a:endParaRPr lang="ru-RU" b="1" i="0" dirty="0" smtClean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 smtClean="0">
                <a:solidFill>
                  <a:srgbClr val="000000"/>
                </a:solidFill>
                <a:effectLst/>
                <a:latin typeface="-apple-system"/>
              </a:rPr>
              <a:t>В команде INSERT подзапросы могут применяться для определения значения, которое вставляется в один из столбцов:</a:t>
            </a:r>
            <a:endParaRPr lang="ru-RU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576454"/>
              </p:ext>
            </p:extLst>
          </p:nvPr>
        </p:nvGraphicFramePr>
        <p:xfrm>
          <a:off x="634482" y="2218214"/>
          <a:ext cx="11196734" cy="2468880"/>
        </p:xfrm>
        <a:graphic>
          <a:graphicData uri="http://schemas.openxmlformats.org/drawingml/2006/table">
            <a:tbl>
              <a:tblPr/>
              <a:tblGrid>
                <a:gridCol w="488396">
                  <a:extLst>
                    <a:ext uri="{9D8B030D-6E8A-4147-A177-3AD203B41FA5}">
                      <a16:colId xmlns:a16="http://schemas.microsoft.com/office/drawing/2014/main" val="3734399140"/>
                    </a:ext>
                  </a:extLst>
                </a:gridCol>
                <a:gridCol w="10708338">
                  <a:extLst>
                    <a:ext uri="{9D8B030D-6E8A-4147-A177-3AD203B41FA5}">
                      <a16:colId xmlns:a16="http://schemas.microsoft.com/office/drawing/2014/main" val="23247060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ru-RU" b="0" i="0">
                          <a:solidFill>
                            <a:srgbClr val="AFAFAF"/>
                          </a:solidFill>
                          <a:effectLst/>
                          <a:latin typeface="var(--code-font-family)"/>
                        </a:rPr>
                        <a:t>1</a:t>
                      </a:r>
                    </a:p>
                    <a:p>
                      <a:pPr algn="r" fontAlgn="base"/>
                      <a:r>
                        <a:rPr lang="ru-RU" b="0" i="0">
                          <a:solidFill>
                            <a:srgbClr val="AFAFAF"/>
                          </a:solidFill>
                          <a:effectLst/>
                          <a:latin typeface="var(--code-font-family)"/>
                        </a:rPr>
                        <a:t>2</a:t>
                      </a:r>
                    </a:p>
                    <a:p>
                      <a:pPr algn="r" fontAlgn="base"/>
                      <a:r>
                        <a:rPr lang="ru-RU" b="0" i="0">
                          <a:solidFill>
                            <a:srgbClr val="AFAFAF"/>
                          </a:solidFill>
                          <a:effectLst/>
                          <a:latin typeface="var(--code-font-family)"/>
                        </a:rPr>
                        <a:t>3</a:t>
                      </a:r>
                    </a:p>
                    <a:p>
                      <a:pPr algn="r" fontAlgn="base"/>
                      <a:r>
                        <a:rPr lang="ru-RU" b="0" i="0">
                          <a:solidFill>
                            <a:srgbClr val="AFAFAF"/>
                          </a:solidFill>
                          <a:effectLst/>
                          <a:latin typeface="var(--code-font-family)"/>
                        </a:rPr>
                        <a:t>4</a:t>
                      </a:r>
                    </a:p>
                    <a:p>
                      <a:pPr algn="r" fontAlgn="base"/>
                      <a:r>
                        <a:rPr lang="ru-RU" b="0" i="0">
                          <a:solidFill>
                            <a:srgbClr val="AFAFAF"/>
                          </a:solidFill>
                          <a:effectLst/>
                          <a:latin typeface="var(--code-font-family)"/>
                        </a:rPr>
                        <a:t>5</a:t>
                      </a:r>
                    </a:p>
                    <a:p>
                      <a:pPr algn="r" fontAlgn="base"/>
                      <a:r>
                        <a:rPr lang="ru-RU" b="0" i="0">
                          <a:solidFill>
                            <a:srgbClr val="AFAFAF"/>
                          </a:solidFill>
                          <a:effectLst/>
                          <a:latin typeface="var(--code-font-family)"/>
                        </a:rPr>
                        <a:t>6</a:t>
                      </a:r>
                    </a:p>
                    <a:p>
                      <a:pPr algn="r" fontAlgn="base"/>
                      <a:r>
                        <a:rPr lang="ru-RU" b="0" i="0">
                          <a:solidFill>
                            <a:srgbClr val="AFAFAF"/>
                          </a:solidFill>
                          <a:effectLst/>
                          <a:latin typeface="var(--code-font-family)"/>
                        </a:rPr>
                        <a:t>7</a:t>
                      </a:r>
                    </a:p>
                    <a:p>
                      <a:pPr algn="r" fontAlgn="base"/>
                      <a:r>
                        <a:rPr lang="ru-RU" b="0" i="0">
                          <a:solidFill>
                            <a:srgbClr val="AFAFAF"/>
                          </a:solidFill>
                          <a:effectLst/>
                          <a:latin typeface="var(--code-font-family)"/>
                        </a:rPr>
                        <a:t>8</a:t>
                      </a:r>
                    </a:p>
                    <a:p>
                      <a:pPr algn="r" fontAlgn="base"/>
                      <a:r>
                        <a:rPr lang="ru-RU" b="0" i="0">
                          <a:solidFill>
                            <a:srgbClr val="AFAFAF"/>
                          </a:solidFill>
                          <a:effectLst/>
                          <a:latin typeface="var(--code-font-family)"/>
                        </a:rPr>
                        <a:t>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i="0" dirty="0">
                          <a:effectLst/>
                          <a:latin typeface="var(--code-font-family)"/>
                        </a:rPr>
                        <a:t>INSERT INTO Orders (</a:t>
                      </a:r>
                      <a:r>
                        <a:rPr lang="en-US" b="0" i="0" dirty="0" err="1">
                          <a:effectLst/>
                          <a:latin typeface="var(--code-font-family)"/>
                        </a:rPr>
                        <a:t>ProductId</a:t>
                      </a:r>
                      <a:r>
                        <a:rPr lang="en-US" b="0" i="0" dirty="0">
                          <a:effectLst/>
                          <a:latin typeface="var(--code-font-family)"/>
                        </a:rPr>
                        <a:t>, </a:t>
                      </a:r>
                      <a:r>
                        <a:rPr lang="en-US" b="0" i="0" dirty="0" err="1">
                          <a:effectLst/>
                          <a:latin typeface="var(--code-font-family)"/>
                        </a:rPr>
                        <a:t>CustomerId</a:t>
                      </a:r>
                      <a:r>
                        <a:rPr lang="en-US" b="0" i="0" dirty="0">
                          <a:effectLst/>
                          <a:latin typeface="var(--code-font-family)"/>
                        </a:rPr>
                        <a:t>, </a:t>
                      </a:r>
                      <a:r>
                        <a:rPr lang="en-US" b="0" i="0" dirty="0" err="1">
                          <a:effectLst/>
                          <a:latin typeface="var(--code-font-family)"/>
                        </a:rPr>
                        <a:t>CreatedAt</a:t>
                      </a:r>
                      <a:r>
                        <a:rPr lang="en-US" b="0" i="0" dirty="0">
                          <a:effectLst/>
                          <a:latin typeface="var(--code-font-family)"/>
                        </a:rPr>
                        <a:t>, </a:t>
                      </a:r>
                      <a:r>
                        <a:rPr lang="en-US" b="0" i="0" dirty="0" err="1">
                          <a:effectLst/>
                          <a:latin typeface="var(--code-font-family)"/>
                        </a:rPr>
                        <a:t>ProductCount</a:t>
                      </a:r>
                      <a:r>
                        <a:rPr lang="en-US" b="0" i="0" dirty="0">
                          <a:effectLst/>
                          <a:latin typeface="var(--code-font-family)"/>
                        </a:rPr>
                        <a:t>, Price)</a:t>
                      </a:r>
                    </a:p>
                    <a:p>
                      <a:pPr algn="l" fontAlgn="base"/>
                      <a:r>
                        <a:rPr lang="en-US" b="0" i="0" dirty="0">
                          <a:effectLst/>
                          <a:latin typeface="var(--code-font-family)"/>
                        </a:rPr>
                        <a:t>VALUES</a:t>
                      </a:r>
                    </a:p>
                    <a:p>
                      <a:pPr algn="l" fontAlgn="base"/>
                      <a:r>
                        <a:rPr lang="en-US" b="0" i="0" dirty="0">
                          <a:effectLst/>
                          <a:latin typeface="var(--code-font-family)"/>
                        </a:rPr>
                        <a:t>( </a:t>
                      </a:r>
                    </a:p>
                    <a:p>
                      <a:pPr algn="l" fontAlgn="base"/>
                      <a:r>
                        <a:rPr lang="en-US" b="0" i="0" dirty="0">
                          <a:effectLst/>
                          <a:latin typeface="var(--code-font-family)"/>
                        </a:rPr>
                        <a:t>    (SELECT Id FROM Products WHERE </a:t>
                      </a:r>
                      <a:r>
                        <a:rPr lang="en-US" b="0" i="0" dirty="0" err="1">
                          <a:effectLst/>
                          <a:latin typeface="var(--code-font-family)"/>
                        </a:rPr>
                        <a:t>ProductName</a:t>
                      </a:r>
                      <a:r>
                        <a:rPr lang="en-US" b="0" i="0" dirty="0">
                          <a:effectLst/>
                          <a:latin typeface="var(--code-font-family)"/>
                        </a:rPr>
                        <a:t>='Galaxy S8'), </a:t>
                      </a:r>
                    </a:p>
                    <a:p>
                      <a:pPr algn="l" fontAlgn="base"/>
                      <a:r>
                        <a:rPr lang="en-US" b="0" i="0" dirty="0">
                          <a:effectLst/>
                          <a:latin typeface="var(--code-font-family)"/>
                        </a:rPr>
                        <a:t>    (SELECT Id FROM Customers WHERE </a:t>
                      </a:r>
                      <a:r>
                        <a:rPr lang="en-US" b="0" i="0" dirty="0" err="1">
                          <a:effectLst/>
                          <a:latin typeface="var(--code-font-family)"/>
                        </a:rPr>
                        <a:t>FirstName</a:t>
                      </a:r>
                      <a:r>
                        <a:rPr lang="en-US" b="0" i="0" dirty="0">
                          <a:effectLst/>
                          <a:latin typeface="var(--code-font-family)"/>
                        </a:rPr>
                        <a:t>='Tom'),</a:t>
                      </a:r>
                    </a:p>
                    <a:p>
                      <a:pPr algn="l" fontAlgn="base"/>
                      <a:r>
                        <a:rPr lang="en-US" b="0" i="0" dirty="0">
                          <a:effectLst/>
                          <a:latin typeface="var(--code-font-family)"/>
                        </a:rPr>
                        <a:t>    '2017-07-11',  </a:t>
                      </a:r>
                    </a:p>
                    <a:p>
                      <a:pPr algn="l" fontAlgn="base"/>
                      <a:r>
                        <a:rPr lang="en-US" b="0" i="0" dirty="0">
                          <a:effectLst/>
                          <a:latin typeface="var(--code-font-family)"/>
                        </a:rPr>
                        <a:t>    2, </a:t>
                      </a:r>
                    </a:p>
                    <a:p>
                      <a:pPr algn="l" fontAlgn="base"/>
                      <a:r>
                        <a:rPr lang="en-US" b="0" i="0" dirty="0">
                          <a:effectLst/>
                          <a:latin typeface="var(--code-font-family)"/>
                        </a:rPr>
                        <a:t>    (SELECT Price FROM Products WHERE </a:t>
                      </a:r>
                      <a:r>
                        <a:rPr lang="en-US" b="0" i="0" dirty="0" err="1">
                          <a:effectLst/>
                          <a:latin typeface="var(--code-font-family)"/>
                        </a:rPr>
                        <a:t>ProductName</a:t>
                      </a:r>
                      <a:r>
                        <a:rPr lang="en-US" b="0" i="0" dirty="0">
                          <a:effectLst/>
                          <a:latin typeface="var(--code-font-family)"/>
                        </a:rPr>
                        <a:t>='Galaxy S8')</a:t>
                      </a:r>
                    </a:p>
                    <a:p>
                      <a:pPr algn="l" fontAlgn="base"/>
                      <a:r>
                        <a:rPr lang="en-US" b="0" i="0" dirty="0">
                          <a:effectLst/>
                          <a:latin typeface="var(--code-font-family)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321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22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109682"/>
              </p:ext>
            </p:extLst>
          </p:nvPr>
        </p:nvGraphicFramePr>
        <p:xfrm>
          <a:off x="1078537" y="2325111"/>
          <a:ext cx="9903776" cy="822960"/>
        </p:xfrm>
        <a:graphic>
          <a:graphicData uri="http://schemas.openxmlformats.org/drawingml/2006/table">
            <a:tbl>
              <a:tblPr/>
              <a:tblGrid>
                <a:gridCol w="431998">
                  <a:extLst>
                    <a:ext uri="{9D8B030D-6E8A-4147-A177-3AD203B41FA5}">
                      <a16:colId xmlns:a16="http://schemas.microsoft.com/office/drawing/2014/main" val="1213726148"/>
                    </a:ext>
                  </a:extLst>
                </a:gridCol>
                <a:gridCol w="9471778">
                  <a:extLst>
                    <a:ext uri="{9D8B030D-6E8A-4147-A177-3AD203B41FA5}">
                      <a16:colId xmlns:a16="http://schemas.microsoft.com/office/drawing/2014/main" val="31816969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ru-RU" b="0" i="0">
                          <a:solidFill>
                            <a:srgbClr val="AFAFAF"/>
                          </a:solidFill>
                          <a:effectLst/>
                          <a:latin typeface="var(--code-font-family)"/>
                        </a:rPr>
                        <a:t>1</a:t>
                      </a:r>
                    </a:p>
                    <a:p>
                      <a:pPr algn="r" fontAlgn="base"/>
                      <a:r>
                        <a:rPr lang="ru-RU" b="0" i="0">
                          <a:solidFill>
                            <a:srgbClr val="AFAFAF"/>
                          </a:solidFill>
                          <a:effectLst/>
                          <a:latin typeface="var(--code-font-family)"/>
                        </a:rPr>
                        <a:t>2</a:t>
                      </a:r>
                    </a:p>
                    <a:p>
                      <a:pPr algn="r" fontAlgn="base"/>
                      <a:r>
                        <a:rPr lang="ru-RU" b="0" i="0">
                          <a:solidFill>
                            <a:srgbClr val="AFAFAF"/>
                          </a:solidFill>
                          <a:effectLst/>
                          <a:latin typeface="var(--code-font-family)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i="0" dirty="0">
                          <a:effectLst/>
                          <a:latin typeface="var(--code-font-family)"/>
                        </a:rPr>
                        <a:t>UPDATE Orders</a:t>
                      </a:r>
                    </a:p>
                    <a:p>
                      <a:pPr algn="l" fontAlgn="base"/>
                      <a:r>
                        <a:rPr lang="en-US" b="0" i="0" dirty="0">
                          <a:effectLst/>
                          <a:latin typeface="var(--code-font-family)"/>
                        </a:rPr>
                        <a:t>SET </a:t>
                      </a:r>
                      <a:r>
                        <a:rPr lang="en-US" b="0" i="0" dirty="0" err="1">
                          <a:effectLst/>
                          <a:latin typeface="var(--code-font-family)"/>
                        </a:rPr>
                        <a:t>ProductCount</a:t>
                      </a:r>
                      <a:r>
                        <a:rPr lang="en-US" b="0" i="0" dirty="0">
                          <a:effectLst/>
                          <a:latin typeface="var(--code-font-family)"/>
                        </a:rPr>
                        <a:t> = </a:t>
                      </a:r>
                      <a:r>
                        <a:rPr lang="en-US" b="0" i="0" dirty="0" err="1">
                          <a:effectLst/>
                          <a:latin typeface="var(--code-font-family)"/>
                        </a:rPr>
                        <a:t>ProductCount</a:t>
                      </a:r>
                      <a:r>
                        <a:rPr lang="en-US" b="0" i="0" dirty="0">
                          <a:effectLst/>
                          <a:latin typeface="var(--code-font-family)"/>
                        </a:rPr>
                        <a:t> + 2</a:t>
                      </a:r>
                    </a:p>
                    <a:p>
                      <a:pPr algn="l" fontAlgn="base"/>
                      <a:r>
                        <a:rPr lang="en-US" b="0" i="0" dirty="0">
                          <a:effectLst/>
                          <a:latin typeface="var(--code-font-family)"/>
                        </a:rPr>
                        <a:t>WHERE </a:t>
                      </a:r>
                      <a:r>
                        <a:rPr lang="en-US" b="0" i="0" dirty="0" err="1">
                          <a:effectLst/>
                          <a:latin typeface="var(--code-font-family)"/>
                        </a:rPr>
                        <a:t>CustomerId</a:t>
                      </a:r>
                      <a:r>
                        <a:rPr lang="en-US" b="0" i="0" dirty="0">
                          <a:effectLst/>
                          <a:latin typeface="var(--code-font-family)"/>
                        </a:rPr>
                        <a:t>=(SELECT Id FROM Customers WHERE </a:t>
                      </a:r>
                      <a:r>
                        <a:rPr lang="en-US" b="0" i="0" dirty="0" err="1">
                          <a:effectLst/>
                          <a:latin typeface="var(--code-font-family)"/>
                        </a:rPr>
                        <a:t>FirstName</a:t>
                      </a:r>
                      <a:r>
                        <a:rPr lang="en-US" b="0" i="0" dirty="0">
                          <a:effectLst/>
                          <a:latin typeface="var(--code-font-family)"/>
                        </a:rPr>
                        <a:t>='Tom')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2374486"/>
                  </a:ext>
                </a:extLst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421227"/>
              </p:ext>
            </p:extLst>
          </p:nvPr>
        </p:nvGraphicFramePr>
        <p:xfrm>
          <a:off x="1078537" y="5145246"/>
          <a:ext cx="10687180" cy="822960"/>
        </p:xfrm>
        <a:graphic>
          <a:graphicData uri="http://schemas.openxmlformats.org/drawingml/2006/table">
            <a:tbl>
              <a:tblPr/>
              <a:tblGrid>
                <a:gridCol w="466170">
                  <a:extLst>
                    <a:ext uri="{9D8B030D-6E8A-4147-A177-3AD203B41FA5}">
                      <a16:colId xmlns:a16="http://schemas.microsoft.com/office/drawing/2014/main" val="3193508144"/>
                    </a:ext>
                  </a:extLst>
                </a:gridCol>
                <a:gridCol w="10221010">
                  <a:extLst>
                    <a:ext uri="{9D8B030D-6E8A-4147-A177-3AD203B41FA5}">
                      <a16:colId xmlns:a16="http://schemas.microsoft.com/office/drawing/2014/main" val="7339812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ru-RU" b="0" i="0">
                          <a:solidFill>
                            <a:srgbClr val="AFAFAF"/>
                          </a:solidFill>
                          <a:effectLst/>
                          <a:latin typeface="var(--code-font-family)"/>
                        </a:rPr>
                        <a:t>1</a:t>
                      </a:r>
                    </a:p>
                    <a:p>
                      <a:pPr algn="r" fontAlgn="base"/>
                      <a:r>
                        <a:rPr lang="ru-RU" b="0" i="0">
                          <a:solidFill>
                            <a:srgbClr val="AFAFAF"/>
                          </a:solidFill>
                          <a:effectLst/>
                          <a:latin typeface="var(--code-font-family)"/>
                        </a:rPr>
                        <a:t>2</a:t>
                      </a:r>
                    </a:p>
                    <a:p>
                      <a:pPr algn="r" fontAlgn="base"/>
                      <a:r>
                        <a:rPr lang="ru-RU" b="0" i="0">
                          <a:solidFill>
                            <a:srgbClr val="AFAFAF"/>
                          </a:solidFill>
                          <a:effectLst/>
                          <a:latin typeface="var(--code-font-family)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i="0" dirty="0">
                          <a:effectLst/>
                          <a:latin typeface="var(--code-font-family)"/>
                        </a:rPr>
                        <a:t>UPDATE Orders</a:t>
                      </a:r>
                    </a:p>
                    <a:p>
                      <a:pPr algn="l" fontAlgn="base"/>
                      <a:r>
                        <a:rPr lang="en-US" b="0" i="0" dirty="0">
                          <a:effectLst/>
                          <a:latin typeface="var(--code-font-family)"/>
                        </a:rPr>
                        <a:t>SET Price = (SELECT Price FROM Products WHERE Id=</a:t>
                      </a:r>
                      <a:r>
                        <a:rPr lang="en-US" b="0" i="0" dirty="0" err="1">
                          <a:effectLst/>
                          <a:latin typeface="var(--code-font-family)"/>
                        </a:rPr>
                        <a:t>Orders.ProductId</a:t>
                      </a:r>
                      <a:r>
                        <a:rPr lang="en-US" b="0" i="0" dirty="0">
                          <a:effectLst/>
                          <a:latin typeface="var(--code-font-family)"/>
                        </a:rPr>
                        <a:t>) + 2000</a:t>
                      </a:r>
                    </a:p>
                    <a:p>
                      <a:pPr algn="l" fontAlgn="base"/>
                      <a:r>
                        <a:rPr lang="en-US" b="0" i="0" dirty="0">
                          <a:effectLst/>
                          <a:latin typeface="var(--code-font-family)"/>
                        </a:rPr>
                        <a:t>WHERE Id=1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294004"/>
                  </a:ext>
                </a:extLst>
              </a:tr>
            </a:tbl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60264" y="321858"/>
            <a:ext cx="11340323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Подзапросы в команде UPDATE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В команде UPDATE подзапросы могут применяться: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В качестве устанавливаемого значения после оператора 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Как часть условия в выражении WHERE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Так, увеличим количество купленных товаров на 2 в тех заказах, где покупатель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Тоm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dirty="0">
              <a:solidFill>
                <a:srgbClr val="000000"/>
              </a:solidFill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dirty="0">
              <a:solidFill>
                <a:srgbClr val="000000"/>
              </a:solidFill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dirty="0">
              <a:solidFill>
                <a:srgbClr val="000000"/>
              </a:solidFill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dirty="0">
              <a:solidFill>
                <a:srgbClr val="000000"/>
              </a:solidFill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Или установим для заказа цену товара, полученную в результате подзапроса: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6366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496498"/>
              </p:ext>
            </p:extLst>
          </p:nvPr>
        </p:nvGraphicFramePr>
        <p:xfrm>
          <a:off x="430979" y="2625029"/>
          <a:ext cx="10859062" cy="822960"/>
        </p:xfrm>
        <a:graphic>
          <a:graphicData uri="http://schemas.openxmlformats.org/drawingml/2006/table">
            <a:tbl>
              <a:tblPr/>
              <a:tblGrid>
                <a:gridCol w="473667">
                  <a:extLst>
                    <a:ext uri="{9D8B030D-6E8A-4147-A177-3AD203B41FA5}">
                      <a16:colId xmlns:a16="http://schemas.microsoft.com/office/drawing/2014/main" val="3800803652"/>
                    </a:ext>
                  </a:extLst>
                </a:gridCol>
                <a:gridCol w="10385395">
                  <a:extLst>
                    <a:ext uri="{9D8B030D-6E8A-4147-A177-3AD203B41FA5}">
                      <a16:colId xmlns:a16="http://schemas.microsoft.com/office/drawing/2014/main" val="27077644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ru-RU" b="0" i="0">
                          <a:solidFill>
                            <a:srgbClr val="AFAFAF"/>
                          </a:solidFill>
                          <a:effectLst/>
                          <a:latin typeface="var(--code-font-family)"/>
                        </a:rPr>
                        <a:t>1</a:t>
                      </a:r>
                    </a:p>
                    <a:p>
                      <a:pPr algn="r" fontAlgn="base"/>
                      <a:r>
                        <a:rPr lang="ru-RU" b="0" i="0">
                          <a:solidFill>
                            <a:srgbClr val="AFAFAF"/>
                          </a:solidFill>
                          <a:effectLst/>
                          <a:latin typeface="var(--code-font-family)"/>
                        </a:rPr>
                        <a:t>2</a:t>
                      </a:r>
                    </a:p>
                    <a:p>
                      <a:pPr algn="r" fontAlgn="base"/>
                      <a:r>
                        <a:rPr lang="ru-RU" b="0" i="0">
                          <a:solidFill>
                            <a:srgbClr val="AFAFAF"/>
                          </a:solidFill>
                          <a:effectLst/>
                          <a:latin typeface="var(--code-font-family)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i="0" dirty="0">
                          <a:effectLst/>
                          <a:latin typeface="var(--code-font-family)"/>
                        </a:rPr>
                        <a:t>DELETE FROM Orders</a:t>
                      </a:r>
                    </a:p>
                    <a:p>
                      <a:pPr algn="l" fontAlgn="base"/>
                      <a:r>
                        <a:rPr lang="en-US" b="0" i="0" dirty="0">
                          <a:effectLst/>
                          <a:latin typeface="var(--code-font-family)"/>
                        </a:rPr>
                        <a:t>WHERE </a:t>
                      </a:r>
                      <a:r>
                        <a:rPr lang="en-US" b="0" i="0" dirty="0" err="1">
                          <a:effectLst/>
                          <a:latin typeface="var(--code-font-family)"/>
                        </a:rPr>
                        <a:t>ProductId</a:t>
                      </a:r>
                      <a:r>
                        <a:rPr lang="en-US" b="0" i="0" dirty="0">
                          <a:effectLst/>
                          <a:latin typeface="var(--code-font-family)"/>
                        </a:rPr>
                        <a:t>=(SELECT Id FROM Products WHERE </a:t>
                      </a:r>
                      <a:r>
                        <a:rPr lang="en-US" b="0" i="0" dirty="0" err="1">
                          <a:effectLst/>
                          <a:latin typeface="var(--code-font-family)"/>
                        </a:rPr>
                        <a:t>ProductName</a:t>
                      </a:r>
                      <a:r>
                        <a:rPr lang="en-US" b="0" i="0" dirty="0">
                          <a:effectLst/>
                          <a:latin typeface="var(--code-font-family)"/>
                        </a:rPr>
                        <a:t>='Galaxy S8')</a:t>
                      </a:r>
                    </a:p>
                    <a:p>
                      <a:pPr algn="l" fontAlgn="base"/>
                      <a:r>
                        <a:rPr lang="en-US" b="0" i="0" dirty="0">
                          <a:effectLst/>
                          <a:latin typeface="var(--code-font-family)"/>
                        </a:rPr>
                        <a:t>AND </a:t>
                      </a:r>
                      <a:r>
                        <a:rPr lang="en-US" b="0" i="0" dirty="0" err="1">
                          <a:effectLst/>
                          <a:latin typeface="var(--code-font-family)"/>
                        </a:rPr>
                        <a:t>CustomerId</a:t>
                      </a:r>
                      <a:r>
                        <a:rPr lang="en-US" b="0" i="0" dirty="0">
                          <a:effectLst/>
                          <a:latin typeface="var(--code-font-family)"/>
                        </a:rPr>
                        <a:t>=(SELECT Id FROM Customers WHERE </a:t>
                      </a:r>
                      <a:r>
                        <a:rPr lang="en-US" b="0" i="0" dirty="0" err="1">
                          <a:effectLst/>
                          <a:latin typeface="var(--code-font-family)"/>
                        </a:rPr>
                        <a:t>FirstName</a:t>
                      </a:r>
                      <a:r>
                        <a:rPr lang="en-US" b="0" i="0" dirty="0">
                          <a:effectLst/>
                          <a:latin typeface="var(--code-font-family)"/>
                        </a:rPr>
                        <a:t>='Bob')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50162"/>
                  </a:ext>
                </a:extLst>
              </a:tr>
            </a:tbl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30979" y="739413"/>
            <a:ext cx="10989691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Подзапросы в команде DELETE</a:t>
            </a:r>
            <a:endParaRPr kumimoji="0" lang="en-US" altLang="ru-RU" sz="2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В команде DELETE подзапросы также применяются как часть условия. Так, удалим все заказы на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Galaxy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S8, которые сделал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Bob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: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5159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51743" y="594441"/>
            <a:ext cx="2178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0" dirty="0" smtClean="0">
                <a:solidFill>
                  <a:srgbClr val="000000"/>
                </a:solidFill>
                <a:effectLst/>
                <a:latin typeface="-apple-system"/>
              </a:rPr>
              <a:t>Оператор 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-apple-system"/>
              </a:rPr>
              <a:t>EXISTS</a:t>
            </a:r>
            <a:endParaRPr lang="en-US" b="1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79918" y="1179664"/>
            <a:ext cx="11756571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-apple-system"/>
              </a:rPr>
              <a:t>	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-apple-system"/>
              </a:rPr>
              <a:t>Оператор </a:t>
            </a:r>
            <a:r>
              <a:rPr lang="ru-RU" b="1" i="0" dirty="0" smtClean="0">
                <a:solidFill>
                  <a:srgbClr val="000000"/>
                </a:solidFill>
                <a:effectLst/>
                <a:latin typeface="-apple-system"/>
              </a:rPr>
              <a:t>EXISTS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-apple-system"/>
              </a:rPr>
              <a:t> позволяет проверить, возвращает ли подзапрос какое-либо значение. Как правило, этот оператор используется для индикации того, что какая-либо строка удовлетворяет условию. То есть фактически оператор EXISTS не возвращает строки, а лишь указывает, что в базе данных есть как минимум одна строка, которые соответствует данному запросу. Поскольку возвращения набора строк не происходит, то подзапросы с подобным оператором выполняются довольно быстро.</a:t>
            </a: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-apple-system"/>
              </a:rPr>
              <a:t>	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-apple-system"/>
              </a:rPr>
              <a:t>Применение оператора имеет следующий формальный синтаксис:</a:t>
            </a:r>
            <a:endParaRPr lang="ru-RU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099659"/>
              </p:ext>
            </p:extLst>
          </p:nvPr>
        </p:nvGraphicFramePr>
        <p:xfrm>
          <a:off x="279917" y="4200036"/>
          <a:ext cx="5654351" cy="763850"/>
        </p:xfrm>
        <a:graphic>
          <a:graphicData uri="http://schemas.openxmlformats.org/drawingml/2006/table">
            <a:tbl>
              <a:tblPr/>
              <a:tblGrid>
                <a:gridCol w="246640">
                  <a:extLst>
                    <a:ext uri="{9D8B030D-6E8A-4147-A177-3AD203B41FA5}">
                      <a16:colId xmlns:a16="http://schemas.microsoft.com/office/drawing/2014/main" val="1958277438"/>
                    </a:ext>
                  </a:extLst>
                </a:gridCol>
                <a:gridCol w="5407711">
                  <a:extLst>
                    <a:ext uri="{9D8B030D-6E8A-4147-A177-3AD203B41FA5}">
                      <a16:colId xmlns:a16="http://schemas.microsoft.com/office/drawing/2014/main" val="3164801219"/>
                    </a:ext>
                  </a:extLst>
                </a:gridCol>
              </a:tblGrid>
              <a:tr h="763850">
                <a:tc>
                  <a:txBody>
                    <a:bodyPr/>
                    <a:lstStyle/>
                    <a:p>
                      <a:pPr algn="r" fontAlgn="base"/>
                      <a:r>
                        <a:rPr lang="ru-RU" b="0" i="0">
                          <a:solidFill>
                            <a:srgbClr val="AFAFAF"/>
                          </a:solidFill>
                          <a:effectLst/>
                          <a:latin typeface="var(--code-font-family)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i="0" dirty="0">
                          <a:effectLst/>
                          <a:latin typeface="var(--code-font-family)"/>
                        </a:rPr>
                        <a:t>WHERE [NOT] EXISTS (</a:t>
                      </a:r>
                      <a:r>
                        <a:rPr lang="ru-RU" b="0" i="0" dirty="0">
                          <a:effectLst/>
                          <a:latin typeface="var(--code-font-family)"/>
                        </a:rPr>
                        <a:t>подзапрос)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6127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985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22514" y="362635"/>
            <a:ext cx="104689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smtClean="0">
                <a:solidFill>
                  <a:srgbClr val="000000"/>
                </a:solidFill>
                <a:effectLst/>
                <a:latin typeface="-apple-system"/>
              </a:rPr>
              <a:t>Например, найдем всех покупателей из таблицы </a:t>
            </a:r>
            <a:r>
              <a:rPr lang="ru-RU" b="0" i="0" dirty="0" err="1" smtClean="0">
                <a:solidFill>
                  <a:srgbClr val="000000"/>
                </a:solidFill>
                <a:effectLst/>
                <a:latin typeface="-apple-system"/>
              </a:rPr>
              <a:t>Customer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-apple-system"/>
              </a:rPr>
              <a:t>, которые делали заказы: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804" y="1361588"/>
            <a:ext cx="9602028" cy="360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81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1256" y="485392"/>
            <a:ext cx="117192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smtClean="0">
                <a:solidFill>
                  <a:srgbClr val="000000"/>
                </a:solidFill>
                <a:effectLst/>
                <a:latin typeface="-apple-system"/>
              </a:rPr>
              <a:t>Другой пример - найдем все товары из таблицы </a:t>
            </a:r>
            <a:r>
              <a:rPr lang="ru-RU" b="0" i="0" dirty="0" err="1" smtClean="0">
                <a:solidFill>
                  <a:srgbClr val="000000"/>
                </a:solidFill>
                <a:effectLst/>
                <a:latin typeface="-apple-system"/>
              </a:rPr>
              <a:t>Products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-apple-system"/>
              </a:rPr>
              <a:t>, на которые не было заказов в таблице </a:t>
            </a:r>
            <a:r>
              <a:rPr lang="ru-RU" b="0" i="0" dirty="0" err="1" smtClean="0">
                <a:solidFill>
                  <a:srgbClr val="000000"/>
                </a:solidFill>
                <a:effectLst/>
                <a:latin typeface="-apple-system"/>
              </a:rPr>
              <a:t>Orders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-apple-system"/>
              </a:rPr>
              <a:t>: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445" y="1502836"/>
            <a:ext cx="8729183" cy="452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10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5509" y="301700"/>
            <a:ext cx="118436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-apple-system"/>
              </a:rPr>
              <a:t>	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-apple-system"/>
              </a:rPr>
              <a:t>T-SQL поддерживает функциональность подзапросов (</a:t>
            </a:r>
            <a:r>
              <a:rPr lang="ru-RU" b="0" i="0" dirty="0" err="1" smtClean="0">
                <a:solidFill>
                  <a:srgbClr val="000000"/>
                </a:solidFill>
                <a:effectLst/>
                <a:latin typeface="-apple-system"/>
              </a:rPr>
              <a:t>subquery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-apple-system"/>
              </a:rPr>
              <a:t>), то есть таких запросов, которые могут встроены в другие запросы.</a:t>
            </a:r>
            <a:endParaRPr lang="en-US" b="0" i="0" dirty="0" smtClean="0">
              <a:solidFill>
                <a:srgbClr val="000000"/>
              </a:solidFill>
              <a:effectLst/>
              <a:latin typeface="-apple-system"/>
            </a:endParaRPr>
          </a:p>
          <a:p>
            <a:endParaRPr lang="ru-RU" b="0" i="0" dirty="0" smtClean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-apple-system"/>
              </a:rPr>
              <a:t>	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-apple-system"/>
              </a:rPr>
              <a:t>Например, создадим таблицы для товаров, покупателей и заказов:</a:t>
            </a:r>
            <a:endParaRPr lang="ru-RU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814408"/>
              </p:ext>
            </p:extLst>
          </p:nvPr>
        </p:nvGraphicFramePr>
        <p:xfrm>
          <a:off x="653143" y="1502029"/>
          <a:ext cx="6774024" cy="4351338"/>
        </p:xfrm>
        <a:graphic>
          <a:graphicData uri="http://schemas.openxmlformats.org/drawingml/2006/table">
            <a:tbl>
              <a:tblPr/>
              <a:tblGrid>
                <a:gridCol w="444826">
                  <a:extLst>
                    <a:ext uri="{9D8B030D-6E8A-4147-A177-3AD203B41FA5}">
                      <a16:colId xmlns:a16="http://schemas.microsoft.com/office/drawing/2014/main" val="3886054891"/>
                    </a:ext>
                  </a:extLst>
                </a:gridCol>
                <a:gridCol w="6329198">
                  <a:extLst>
                    <a:ext uri="{9D8B030D-6E8A-4147-A177-3AD203B41FA5}">
                      <a16:colId xmlns:a16="http://schemas.microsoft.com/office/drawing/2014/main" val="940776660"/>
                    </a:ext>
                  </a:extLst>
                </a:gridCol>
              </a:tblGrid>
              <a:tr h="4351338">
                <a:tc>
                  <a:txBody>
                    <a:bodyPr/>
                    <a:lstStyle/>
                    <a:p>
                      <a:pPr algn="r" fontAlgn="base"/>
                      <a:r>
                        <a:rPr lang="ru-RU" sz="1000" b="0" i="0">
                          <a:solidFill>
                            <a:srgbClr val="AFAFAF"/>
                          </a:solidFill>
                          <a:effectLst/>
                          <a:latin typeface="var(--code-font-family)"/>
                        </a:rPr>
                        <a:t>1</a:t>
                      </a:r>
                    </a:p>
                    <a:p>
                      <a:pPr algn="r" fontAlgn="base"/>
                      <a:r>
                        <a:rPr lang="ru-RU" sz="1000" b="0" i="0">
                          <a:solidFill>
                            <a:srgbClr val="AFAFAF"/>
                          </a:solidFill>
                          <a:effectLst/>
                          <a:latin typeface="var(--code-font-family)"/>
                        </a:rPr>
                        <a:t>2</a:t>
                      </a:r>
                    </a:p>
                    <a:p>
                      <a:pPr algn="r" fontAlgn="base"/>
                      <a:r>
                        <a:rPr lang="ru-RU" sz="1000" b="0" i="0">
                          <a:solidFill>
                            <a:srgbClr val="AFAFAF"/>
                          </a:solidFill>
                          <a:effectLst/>
                          <a:latin typeface="var(--code-font-family)"/>
                        </a:rPr>
                        <a:t>3</a:t>
                      </a:r>
                    </a:p>
                    <a:p>
                      <a:pPr algn="r" fontAlgn="base"/>
                      <a:r>
                        <a:rPr lang="ru-RU" sz="1000" b="0" i="0">
                          <a:solidFill>
                            <a:srgbClr val="AFAFAF"/>
                          </a:solidFill>
                          <a:effectLst/>
                          <a:latin typeface="var(--code-font-family)"/>
                        </a:rPr>
                        <a:t>4</a:t>
                      </a:r>
                    </a:p>
                    <a:p>
                      <a:pPr algn="r" fontAlgn="base"/>
                      <a:r>
                        <a:rPr lang="ru-RU" sz="1000" b="0" i="0">
                          <a:solidFill>
                            <a:srgbClr val="AFAFAF"/>
                          </a:solidFill>
                          <a:effectLst/>
                          <a:latin typeface="var(--code-font-family)"/>
                        </a:rPr>
                        <a:t>5</a:t>
                      </a:r>
                    </a:p>
                    <a:p>
                      <a:pPr algn="r" fontAlgn="base"/>
                      <a:r>
                        <a:rPr lang="ru-RU" sz="1000" b="0" i="0">
                          <a:solidFill>
                            <a:srgbClr val="AFAFAF"/>
                          </a:solidFill>
                          <a:effectLst/>
                          <a:latin typeface="var(--code-font-family)"/>
                        </a:rPr>
                        <a:t>6</a:t>
                      </a:r>
                    </a:p>
                    <a:p>
                      <a:pPr algn="r" fontAlgn="base"/>
                      <a:r>
                        <a:rPr lang="ru-RU" sz="1000" b="0" i="0">
                          <a:solidFill>
                            <a:srgbClr val="AFAFAF"/>
                          </a:solidFill>
                          <a:effectLst/>
                          <a:latin typeface="var(--code-font-family)"/>
                        </a:rPr>
                        <a:t>7</a:t>
                      </a:r>
                    </a:p>
                    <a:p>
                      <a:pPr algn="r" fontAlgn="base"/>
                      <a:r>
                        <a:rPr lang="ru-RU" sz="1000" b="0" i="0">
                          <a:solidFill>
                            <a:srgbClr val="AFAFAF"/>
                          </a:solidFill>
                          <a:effectLst/>
                          <a:latin typeface="var(--code-font-family)"/>
                        </a:rPr>
                        <a:t>8</a:t>
                      </a:r>
                    </a:p>
                    <a:p>
                      <a:pPr algn="r" fontAlgn="base"/>
                      <a:r>
                        <a:rPr lang="ru-RU" sz="1000" b="0" i="0">
                          <a:solidFill>
                            <a:srgbClr val="AFAFAF"/>
                          </a:solidFill>
                          <a:effectLst/>
                          <a:latin typeface="var(--code-font-family)"/>
                        </a:rPr>
                        <a:t>9</a:t>
                      </a:r>
                    </a:p>
                    <a:p>
                      <a:pPr algn="r" fontAlgn="base"/>
                      <a:r>
                        <a:rPr lang="ru-RU" sz="1000" b="0" i="0">
                          <a:solidFill>
                            <a:srgbClr val="AFAFAF"/>
                          </a:solidFill>
                          <a:effectLst/>
                          <a:latin typeface="var(--code-font-family)"/>
                        </a:rPr>
                        <a:t>10</a:t>
                      </a:r>
                    </a:p>
                    <a:p>
                      <a:pPr algn="r" fontAlgn="base"/>
                      <a:r>
                        <a:rPr lang="ru-RU" sz="1000" b="0" i="0">
                          <a:solidFill>
                            <a:srgbClr val="AFAFAF"/>
                          </a:solidFill>
                          <a:effectLst/>
                          <a:latin typeface="var(--code-font-family)"/>
                        </a:rPr>
                        <a:t>11</a:t>
                      </a:r>
                    </a:p>
                    <a:p>
                      <a:pPr algn="r" fontAlgn="base"/>
                      <a:r>
                        <a:rPr lang="ru-RU" sz="1000" b="0" i="0">
                          <a:solidFill>
                            <a:srgbClr val="AFAFAF"/>
                          </a:solidFill>
                          <a:effectLst/>
                          <a:latin typeface="var(--code-font-family)"/>
                        </a:rPr>
                        <a:t>12</a:t>
                      </a:r>
                    </a:p>
                    <a:p>
                      <a:pPr algn="r" fontAlgn="base"/>
                      <a:r>
                        <a:rPr lang="ru-RU" sz="1000" b="0" i="0">
                          <a:solidFill>
                            <a:srgbClr val="AFAFAF"/>
                          </a:solidFill>
                          <a:effectLst/>
                          <a:latin typeface="var(--code-font-family)"/>
                        </a:rPr>
                        <a:t>13</a:t>
                      </a:r>
                    </a:p>
                    <a:p>
                      <a:pPr algn="r" fontAlgn="base"/>
                      <a:r>
                        <a:rPr lang="ru-RU" sz="1000" b="0" i="0">
                          <a:solidFill>
                            <a:srgbClr val="AFAFAF"/>
                          </a:solidFill>
                          <a:effectLst/>
                          <a:latin typeface="var(--code-font-family)"/>
                        </a:rPr>
                        <a:t>14</a:t>
                      </a:r>
                    </a:p>
                    <a:p>
                      <a:pPr algn="r" fontAlgn="base"/>
                      <a:r>
                        <a:rPr lang="ru-RU" sz="1000" b="0" i="0">
                          <a:solidFill>
                            <a:srgbClr val="AFAFAF"/>
                          </a:solidFill>
                          <a:effectLst/>
                          <a:latin typeface="var(--code-font-family)"/>
                        </a:rPr>
                        <a:t>15</a:t>
                      </a:r>
                    </a:p>
                    <a:p>
                      <a:pPr algn="r" fontAlgn="base"/>
                      <a:r>
                        <a:rPr lang="ru-RU" sz="1000" b="0" i="0">
                          <a:solidFill>
                            <a:srgbClr val="AFAFAF"/>
                          </a:solidFill>
                          <a:effectLst/>
                          <a:latin typeface="var(--code-font-family)"/>
                        </a:rPr>
                        <a:t>16</a:t>
                      </a:r>
                    </a:p>
                    <a:p>
                      <a:pPr algn="r" fontAlgn="base"/>
                      <a:r>
                        <a:rPr lang="ru-RU" sz="1000" b="0" i="0">
                          <a:solidFill>
                            <a:srgbClr val="AFAFAF"/>
                          </a:solidFill>
                          <a:effectLst/>
                          <a:latin typeface="var(--code-font-family)"/>
                        </a:rPr>
                        <a:t>17</a:t>
                      </a:r>
                    </a:p>
                    <a:p>
                      <a:pPr algn="r" fontAlgn="base"/>
                      <a:r>
                        <a:rPr lang="ru-RU" sz="1000" b="0" i="0">
                          <a:solidFill>
                            <a:srgbClr val="AFAFAF"/>
                          </a:solidFill>
                          <a:effectLst/>
                          <a:latin typeface="var(--code-font-family)"/>
                        </a:rPr>
                        <a:t>18</a:t>
                      </a:r>
                    </a:p>
                    <a:p>
                      <a:pPr algn="r" fontAlgn="base"/>
                      <a:r>
                        <a:rPr lang="ru-RU" sz="1000" b="0" i="0">
                          <a:solidFill>
                            <a:srgbClr val="AFAFAF"/>
                          </a:solidFill>
                          <a:effectLst/>
                          <a:latin typeface="var(--code-font-family)"/>
                        </a:rPr>
                        <a:t>19</a:t>
                      </a:r>
                    </a:p>
                    <a:p>
                      <a:pPr algn="r" fontAlgn="base"/>
                      <a:r>
                        <a:rPr lang="ru-RU" sz="1000" b="0" i="0">
                          <a:solidFill>
                            <a:srgbClr val="AFAFAF"/>
                          </a:solidFill>
                          <a:effectLst/>
                          <a:latin typeface="var(--code-font-family)"/>
                        </a:rPr>
                        <a:t>20</a:t>
                      </a:r>
                    </a:p>
                    <a:p>
                      <a:pPr algn="r" fontAlgn="base"/>
                      <a:r>
                        <a:rPr lang="ru-RU" sz="1000" b="0" i="0">
                          <a:solidFill>
                            <a:srgbClr val="AFAFAF"/>
                          </a:solidFill>
                          <a:effectLst/>
                          <a:latin typeface="var(--code-font-family)"/>
                        </a:rPr>
                        <a:t>21</a:t>
                      </a:r>
                    </a:p>
                    <a:p>
                      <a:pPr algn="r" fontAlgn="base"/>
                      <a:r>
                        <a:rPr lang="ru-RU" sz="1000" b="0" i="0">
                          <a:solidFill>
                            <a:srgbClr val="AFAFAF"/>
                          </a:solidFill>
                          <a:effectLst/>
                          <a:latin typeface="var(--code-font-family)"/>
                        </a:rPr>
                        <a:t>22</a:t>
                      </a:r>
                    </a:p>
                    <a:p>
                      <a:pPr algn="r" fontAlgn="base"/>
                      <a:r>
                        <a:rPr lang="ru-RU" sz="1000" b="0" i="0">
                          <a:solidFill>
                            <a:srgbClr val="AFAFAF"/>
                          </a:solidFill>
                          <a:effectLst/>
                          <a:latin typeface="var(--code-font-family)"/>
                        </a:rPr>
                        <a:t>23</a:t>
                      </a:r>
                    </a:p>
                    <a:p>
                      <a:pPr algn="r" fontAlgn="base"/>
                      <a:r>
                        <a:rPr lang="ru-RU" sz="1000" b="0" i="0">
                          <a:solidFill>
                            <a:srgbClr val="AFAFAF"/>
                          </a:solidFill>
                          <a:effectLst/>
                          <a:latin typeface="var(--code-font-family)"/>
                        </a:rPr>
                        <a:t>24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dirty="0">
                          <a:effectLst/>
                          <a:latin typeface="var(--code-font-family)"/>
                        </a:rPr>
                        <a:t>USE </a:t>
                      </a:r>
                      <a:r>
                        <a:rPr lang="en-US" sz="1000" b="0" i="0" dirty="0" err="1">
                          <a:effectLst/>
                          <a:latin typeface="var(--code-font-family)"/>
                        </a:rPr>
                        <a:t>productsdb</a:t>
                      </a:r>
                      <a:r>
                        <a:rPr lang="en-US" sz="1000" b="0" i="0" dirty="0">
                          <a:effectLst/>
                          <a:latin typeface="var(--code-font-family)"/>
                        </a:rPr>
                        <a:t>;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var(--code-font-family)"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var(--code-font-family)"/>
                        </a:rPr>
                        <a:t>CREATE TABLE Products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var(--code-font-family)"/>
                        </a:rPr>
                        <a:t>(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var(--code-font-family)"/>
                        </a:rPr>
                        <a:t>    Id INT IDENTITY PRIMARY KEY,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var(--code-font-family)"/>
                        </a:rPr>
                        <a:t>    </a:t>
                      </a:r>
                      <a:r>
                        <a:rPr lang="en-US" sz="1000" b="0" i="0" dirty="0" err="1">
                          <a:effectLst/>
                          <a:latin typeface="var(--code-font-family)"/>
                        </a:rPr>
                        <a:t>ProductName</a:t>
                      </a:r>
                      <a:r>
                        <a:rPr lang="en-US" sz="1000" b="0" i="0" dirty="0">
                          <a:effectLst/>
                          <a:latin typeface="var(--code-font-family)"/>
                        </a:rPr>
                        <a:t> NVARCHAR(30) NOT NULL,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var(--code-font-family)"/>
                        </a:rPr>
                        <a:t>    Manufacturer NVARCHAR(20) NOT NULL,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var(--code-font-family)"/>
                        </a:rPr>
                        <a:t>    </a:t>
                      </a:r>
                      <a:r>
                        <a:rPr lang="en-US" sz="1000" b="0" i="0" dirty="0" err="1">
                          <a:effectLst/>
                          <a:latin typeface="var(--code-font-family)"/>
                        </a:rPr>
                        <a:t>ProductCount</a:t>
                      </a:r>
                      <a:r>
                        <a:rPr lang="en-US" sz="1000" b="0" i="0" dirty="0">
                          <a:effectLst/>
                          <a:latin typeface="var(--code-font-family)"/>
                        </a:rPr>
                        <a:t> INT DEFAULT 0,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var(--code-font-family)"/>
                        </a:rPr>
                        <a:t>    Price MONEY NOT NULL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var(--code-font-family)"/>
                        </a:rPr>
                        <a:t>);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var(--code-font-family)"/>
                        </a:rPr>
                        <a:t>CREATE TABLE Customers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var(--code-font-family)"/>
                        </a:rPr>
                        <a:t>(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var(--code-font-family)"/>
                        </a:rPr>
                        <a:t>    Id INT IDENTITY PRIMARY KEY,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var(--code-font-family)"/>
                        </a:rPr>
                        <a:t>    </a:t>
                      </a:r>
                      <a:r>
                        <a:rPr lang="en-US" sz="1000" b="0" i="0" dirty="0" err="1">
                          <a:effectLst/>
                          <a:latin typeface="var(--code-font-family)"/>
                        </a:rPr>
                        <a:t>FirstName</a:t>
                      </a:r>
                      <a:r>
                        <a:rPr lang="en-US" sz="1000" b="0" i="0" dirty="0">
                          <a:effectLst/>
                          <a:latin typeface="var(--code-font-family)"/>
                        </a:rPr>
                        <a:t> NVARCHAR(30) NOT NULL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var(--code-font-family)"/>
                        </a:rPr>
                        <a:t>);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var(--code-font-family)"/>
                        </a:rPr>
                        <a:t>CREATE TABLE Orders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var(--code-font-family)"/>
                        </a:rPr>
                        <a:t>(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var(--code-font-family)"/>
                        </a:rPr>
                        <a:t>    Id INT IDENTITY PRIMARY KEY,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var(--code-font-family)"/>
                        </a:rPr>
                        <a:t>    </a:t>
                      </a:r>
                      <a:r>
                        <a:rPr lang="en-US" sz="1000" b="0" i="0" dirty="0" err="1">
                          <a:effectLst/>
                          <a:latin typeface="var(--code-font-family)"/>
                        </a:rPr>
                        <a:t>ProductId</a:t>
                      </a:r>
                      <a:r>
                        <a:rPr lang="en-US" sz="1000" b="0" i="0" dirty="0">
                          <a:effectLst/>
                          <a:latin typeface="var(--code-font-family)"/>
                        </a:rPr>
                        <a:t> INT NOT NULL REFERENCES Products(Id) ON DELETE CASCADE,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var(--code-font-family)"/>
                        </a:rPr>
                        <a:t>    </a:t>
                      </a:r>
                      <a:r>
                        <a:rPr lang="en-US" sz="1000" b="0" i="0" dirty="0" err="1">
                          <a:effectLst/>
                          <a:latin typeface="var(--code-font-family)"/>
                        </a:rPr>
                        <a:t>CustomerId</a:t>
                      </a:r>
                      <a:r>
                        <a:rPr lang="en-US" sz="1000" b="0" i="0" dirty="0">
                          <a:effectLst/>
                          <a:latin typeface="var(--code-font-family)"/>
                        </a:rPr>
                        <a:t> INT NOT NULL REFERENCES Customers(Id) ON DELETE CASCADE,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var(--code-font-family)"/>
                        </a:rPr>
                        <a:t>    </a:t>
                      </a:r>
                      <a:r>
                        <a:rPr lang="en-US" sz="1000" b="0" i="0" dirty="0" err="1">
                          <a:effectLst/>
                          <a:latin typeface="var(--code-font-family)"/>
                        </a:rPr>
                        <a:t>CreatedAt</a:t>
                      </a:r>
                      <a:r>
                        <a:rPr lang="en-US" sz="1000" b="0" i="0" dirty="0">
                          <a:effectLst/>
                          <a:latin typeface="var(--code-font-family)"/>
                        </a:rPr>
                        <a:t> DATE NOT NULL,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var(--code-font-family)"/>
                        </a:rPr>
                        <a:t>    </a:t>
                      </a:r>
                      <a:r>
                        <a:rPr lang="en-US" sz="1000" b="0" i="0" dirty="0" err="1">
                          <a:effectLst/>
                          <a:latin typeface="var(--code-font-family)"/>
                        </a:rPr>
                        <a:t>ProductCount</a:t>
                      </a:r>
                      <a:r>
                        <a:rPr lang="en-US" sz="1000" b="0" i="0" dirty="0">
                          <a:effectLst/>
                          <a:latin typeface="var(--code-font-family)"/>
                        </a:rPr>
                        <a:t> INT DEFAULT 1,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var(--code-font-family)"/>
                        </a:rPr>
                        <a:t>    Price MONEY NOT NULL</a:t>
                      </a:r>
                    </a:p>
                    <a:p>
                      <a:pPr algn="l" fontAlgn="base"/>
                      <a:r>
                        <a:rPr lang="en-US" sz="1000" b="0" i="0" dirty="0">
                          <a:effectLst/>
                          <a:latin typeface="var(--code-font-family)"/>
                        </a:rPr>
                        <a:t>);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823511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712030"/>
              </p:ext>
            </p:extLst>
          </p:nvPr>
        </p:nvGraphicFramePr>
        <p:xfrm>
          <a:off x="6077337" y="1676335"/>
          <a:ext cx="6635074" cy="6217920"/>
        </p:xfrm>
        <a:graphic>
          <a:graphicData uri="http://schemas.openxmlformats.org/drawingml/2006/table">
            <a:tbl>
              <a:tblPr/>
              <a:tblGrid>
                <a:gridCol w="469264">
                  <a:extLst>
                    <a:ext uri="{9D8B030D-6E8A-4147-A177-3AD203B41FA5}">
                      <a16:colId xmlns:a16="http://schemas.microsoft.com/office/drawing/2014/main" val="1188687782"/>
                    </a:ext>
                  </a:extLst>
                </a:gridCol>
                <a:gridCol w="6165810">
                  <a:extLst>
                    <a:ext uri="{9D8B030D-6E8A-4147-A177-3AD203B41FA5}">
                      <a16:colId xmlns:a16="http://schemas.microsoft.com/office/drawing/2014/main" val="766634049"/>
                    </a:ext>
                  </a:extLst>
                </a:gridCol>
              </a:tblGrid>
              <a:tr h="4351338">
                <a:tc>
                  <a:txBody>
                    <a:bodyPr/>
                    <a:lstStyle/>
                    <a:p>
                      <a:pPr algn="r" fontAlgn="base"/>
                      <a:r>
                        <a:rPr lang="ru-RU" sz="1200" b="0" i="0">
                          <a:solidFill>
                            <a:srgbClr val="AFAFAF"/>
                          </a:solidFill>
                          <a:effectLst/>
                          <a:latin typeface="var(--code-font-family)"/>
                        </a:rPr>
                        <a:t>1</a:t>
                      </a:r>
                    </a:p>
                    <a:p>
                      <a:pPr algn="r" fontAlgn="base"/>
                      <a:r>
                        <a:rPr lang="ru-RU" sz="1200" b="0" i="0">
                          <a:solidFill>
                            <a:srgbClr val="AFAFAF"/>
                          </a:solidFill>
                          <a:effectLst/>
                          <a:latin typeface="var(--code-font-family)"/>
                        </a:rPr>
                        <a:t>2</a:t>
                      </a:r>
                    </a:p>
                    <a:p>
                      <a:pPr algn="r" fontAlgn="base"/>
                      <a:r>
                        <a:rPr lang="ru-RU" sz="1200" b="0" i="0">
                          <a:solidFill>
                            <a:srgbClr val="AFAFAF"/>
                          </a:solidFill>
                          <a:effectLst/>
                          <a:latin typeface="var(--code-font-family)"/>
                        </a:rPr>
                        <a:t>3</a:t>
                      </a:r>
                    </a:p>
                    <a:p>
                      <a:pPr algn="r" fontAlgn="base"/>
                      <a:r>
                        <a:rPr lang="ru-RU" sz="1200" b="0" i="0">
                          <a:solidFill>
                            <a:srgbClr val="AFAFAF"/>
                          </a:solidFill>
                          <a:effectLst/>
                          <a:latin typeface="var(--code-font-family)"/>
                        </a:rPr>
                        <a:t>4</a:t>
                      </a:r>
                    </a:p>
                    <a:p>
                      <a:pPr algn="r" fontAlgn="base"/>
                      <a:r>
                        <a:rPr lang="ru-RU" sz="1200" b="0" i="0">
                          <a:solidFill>
                            <a:srgbClr val="AFAFAF"/>
                          </a:solidFill>
                          <a:effectLst/>
                          <a:latin typeface="var(--code-font-family)"/>
                        </a:rPr>
                        <a:t>5</a:t>
                      </a:r>
                    </a:p>
                    <a:p>
                      <a:pPr algn="r" fontAlgn="base"/>
                      <a:r>
                        <a:rPr lang="ru-RU" sz="1200" b="0" i="0">
                          <a:solidFill>
                            <a:srgbClr val="AFAFAF"/>
                          </a:solidFill>
                          <a:effectLst/>
                          <a:latin typeface="var(--code-font-family)"/>
                        </a:rPr>
                        <a:t>6</a:t>
                      </a:r>
                    </a:p>
                    <a:p>
                      <a:pPr algn="r" fontAlgn="base"/>
                      <a:r>
                        <a:rPr lang="ru-RU" sz="1200" b="0" i="0">
                          <a:solidFill>
                            <a:srgbClr val="AFAFAF"/>
                          </a:solidFill>
                          <a:effectLst/>
                          <a:latin typeface="var(--code-font-family)"/>
                        </a:rPr>
                        <a:t>7</a:t>
                      </a:r>
                    </a:p>
                    <a:p>
                      <a:pPr algn="r" fontAlgn="base"/>
                      <a:r>
                        <a:rPr lang="ru-RU" sz="1200" b="0" i="0">
                          <a:solidFill>
                            <a:srgbClr val="AFAFAF"/>
                          </a:solidFill>
                          <a:effectLst/>
                          <a:latin typeface="var(--code-font-family)"/>
                        </a:rPr>
                        <a:t>8</a:t>
                      </a:r>
                    </a:p>
                    <a:p>
                      <a:pPr algn="r" fontAlgn="base"/>
                      <a:r>
                        <a:rPr lang="ru-RU" sz="1200" b="0" i="0">
                          <a:solidFill>
                            <a:srgbClr val="AFAFAF"/>
                          </a:solidFill>
                          <a:effectLst/>
                          <a:latin typeface="var(--code-font-family)"/>
                        </a:rPr>
                        <a:t>9</a:t>
                      </a:r>
                    </a:p>
                    <a:p>
                      <a:pPr algn="r" fontAlgn="base"/>
                      <a:r>
                        <a:rPr lang="ru-RU" sz="1200" b="0" i="0">
                          <a:solidFill>
                            <a:srgbClr val="AFAFAF"/>
                          </a:solidFill>
                          <a:effectLst/>
                          <a:latin typeface="var(--code-font-family)"/>
                        </a:rPr>
                        <a:t>10</a:t>
                      </a:r>
                    </a:p>
                    <a:p>
                      <a:pPr algn="r" fontAlgn="base"/>
                      <a:r>
                        <a:rPr lang="ru-RU" sz="1200" b="0" i="0">
                          <a:solidFill>
                            <a:srgbClr val="AFAFAF"/>
                          </a:solidFill>
                          <a:effectLst/>
                          <a:latin typeface="var(--code-font-family)"/>
                        </a:rPr>
                        <a:t>11</a:t>
                      </a:r>
                    </a:p>
                    <a:p>
                      <a:pPr algn="r" fontAlgn="base"/>
                      <a:r>
                        <a:rPr lang="ru-RU" sz="1200" b="0" i="0">
                          <a:solidFill>
                            <a:srgbClr val="AFAFAF"/>
                          </a:solidFill>
                          <a:effectLst/>
                          <a:latin typeface="var(--code-font-family)"/>
                        </a:rPr>
                        <a:t>12</a:t>
                      </a:r>
                    </a:p>
                    <a:p>
                      <a:pPr algn="r" fontAlgn="base"/>
                      <a:r>
                        <a:rPr lang="ru-RU" sz="1200" b="0" i="0">
                          <a:solidFill>
                            <a:srgbClr val="AFAFAF"/>
                          </a:solidFill>
                          <a:effectLst/>
                          <a:latin typeface="var(--code-font-family)"/>
                        </a:rPr>
                        <a:t>13</a:t>
                      </a:r>
                    </a:p>
                    <a:p>
                      <a:pPr algn="r" fontAlgn="base"/>
                      <a:r>
                        <a:rPr lang="ru-RU" sz="1200" b="0" i="0">
                          <a:solidFill>
                            <a:srgbClr val="AFAFAF"/>
                          </a:solidFill>
                          <a:effectLst/>
                          <a:latin typeface="var(--code-font-family)"/>
                        </a:rPr>
                        <a:t>14</a:t>
                      </a:r>
                    </a:p>
                    <a:p>
                      <a:pPr algn="r" fontAlgn="base"/>
                      <a:r>
                        <a:rPr lang="ru-RU" sz="1200" b="0" i="0">
                          <a:solidFill>
                            <a:srgbClr val="AFAFAF"/>
                          </a:solidFill>
                          <a:effectLst/>
                          <a:latin typeface="var(--code-font-family)"/>
                        </a:rPr>
                        <a:t>15</a:t>
                      </a:r>
                    </a:p>
                    <a:p>
                      <a:pPr algn="r" fontAlgn="base"/>
                      <a:r>
                        <a:rPr lang="ru-RU" sz="1200" b="0" i="0">
                          <a:solidFill>
                            <a:srgbClr val="AFAFAF"/>
                          </a:solidFill>
                          <a:effectLst/>
                          <a:latin typeface="var(--code-font-family)"/>
                        </a:rPr>
                        <a:t>16</a:t>
                      </a:r>
                    </a:p>
                    <a:p>
                      <a:pPr algn="r" fontAlgn="base"/>
                      <a:r>
                        <a:rPr lang="ru-RU" sz="1200" b="0" i="0">
                          <a:solidFill>
                            <a:srgbClr val="AFAFAF"/>
                          </a:solidFill>
                          <a:effectLst/>
                          <a:latin typeface="var(--code-font-family)"/>
                        </a:rPr>
                        <a:t>17</a:t>
                      </a:r>
                    </a:p>
                    <a:p>
                      <a:pPr algn="r" fontAlgn="base"/>
                      <a:r>
                        <a:rPr lang="ru-RU" sz="1200" b="0" i="0">
                          <a:solidFill>
                            <a:srgbClr val="AFAFAF"/>
                          </a:solidFill>
                          <a:effectLst/>
                          <a:latin typeface="var(--code-font-family)"/>
                        </a:rPr>
                        <a:t>18</a:t>
                      </a:r>
                    </a:p>
                    <a:p>
                      <a:pPr algn="r" fontAlgn="base"/>
                      <a:r>
                        <a:rPr lang="ru-RU" sz="1200" b="0" i="0">
                          <a:solidFill>
                            <a:srgbClr val="AFAFAF"/>
                          </a:solidFill>
                          <a:effectLst/>
                          <a:latin typeface="var(--code-font-family)"/>
                        </a:rPr>
                        <a:t>19</a:t>
                      </a:r>
                    </a:p>
                    <a:p>
                      <a:pPr algn="r" fontAlgn="base"/>
                      <a:r>
                        <a:rPr lang="ru-RU" sz="1200" b="0" i="0">
                          <a:solidFill>
                            <a:srgbClr val="AFAFAF"/>
                          </a:solidFill>
                          <a:effectLst/>
                          <a:latin typeface="var(--code-font-family)"/>
                        </a:rPr>
                        <a:t>20</a:t>
                      </a:r>
                    </a:p>
                    <a:p>
                      <a:pPr algn="r" fontAlgn="base"/>
                      <a:r>
                        <a:rPr lang="ru-RU" sz="1200" b="0" i="0">
                          <a:solidFill>
                            <a:srgbClr val="AFAFAF"/>
                          </a:solidFill>
                          <a:effectLst/>
                          <a:latin typeface="var(--code-font-family)"/>
                        </a:rPr>
                        <a:t>21</a:t>
                      </a:r>
                    </a:p>
                    <a:p>
                      <a:pPr algn="r" fontAlgn="base"/>
                      <a:r>
                        <a:rPr lang="ru-RU" sz="1200" b="0" i="0">
                          <a:solidFill>
                            <a:srgbClr val="AFAFAF"/>
                          </a:solidFill>
                          <a:effectLst/>
                          <a:latin typeface="var(--code-font-family)"/>
                        </a:rPr>
                        <a:t>22</a:t>
                      </a:r>
                    </a:p>
                    <a:p>
                      <a:pPr algn="r" fontAlgn="base"/>
                      <a:r>
                        <a:rPr lang="ru-RU" sz="1200" b="0" i="0">
                          <a:solidFill>
                            <a:srgbClr val="AFAFAF"/>
                          </a:solidFill>
                          <a:effectLst/>
                          <a:latin typeface="var(--code-font-family)"/>
                        </a:rPr>
                        <a:t>23</a:t>
                      </a:r>
                    </a:p>
                    <a:p>
                      <a:pPr algn="r" fontAlgn="base"/>
                      <a:r>
                        <a:rPr lang="ru-RU" sz="1200" b="0" i="0">
                          <a:solidFill>
                            <a:srgbClr val="AFAFAF"/>
                          </a:solidFill>
                          <a:effectLst/>
                          <a:latin typeface="var(--code-font-family)"/>
                        </a:rPr>
                        <a:t>24</a:t>
                      </a:r>
                    </a:p>
                    <a:p>
                      <a:pPr algn="r" fontAlgn="base"/>
                      <a:r>
                        <a:rPr lang="ru-RU" sz="1200" b="0" i="0">
                          <a:solidFill>
                            <a:srgbClr val="AFAFAF"/>
                          </a:solidFill>
                          <a:effectLst/>
                          <a:latin typeface="var(--code-font-family)"/>
                        </a:rPr>
                        <a:t>25</a:t>
                      </a:r>
                    </a:p>
                    <a:p>
                      <a:pPr algn="r" fontAlgn="base"/>
                      <a:r>
                        <a:rPr lang="ru-RU" sz="1200" b="0" i="0">
                          <a:solidFill>
                            <a:srgbClr val="AFAFAF"/>
                          </a:solidFill>
                          <a:effectLst/>
                          <a:latin typeface="var(--code-font-family)"/>
                        </a:rPr>
                        <a:t>26</a:t>
                      </a:r>
                    </a:p>
                    <a:p>
                      <a:pPr algn="r" fontAlgn="base"/>
                      <a:r>
                        <a:rPr lang="ru-RU" sz="1200" b="0" i="0">
                          <a:solidFill>
                            <a:srgbClr val="AFAFAF"/>
                          </a:solidFill>
                          <a:effectLst/>
                          <a:latin typeface="var(--code-font-family)"/>
                        </a:rPr>
                        <a:t>27</a:t>
                      </a:r>
                    </a:p>
                    <a:p>
                      <a:pPr algn="r" fontAlgn="base"/>
                      <a:r>
                        <a:rPr lang="ru-RU" sz="1200" b="0" i="0">
                          <a:solidFill>
                            <a:srgbClr val="AFAFAF"/>
                          </a:solidFill>
                          <a:effectLst/>
                          <a:latin typeface="var(--code-font-family)"/>
                        </a:rPr>
                        <a:t>28</a:t>
                      </a:r>
                    </a:p>
                    <a:p>
                      <a:pPr algn="r" fontAlgn="base"/>
                      <a:r>
                        <a:rPr lang="ru-RU" sz="1200" b="0" i="0">
                          <a:solidFill>
                            <a:srgbClr val="AFAFAF"/>
                          </a:solidFill>
                          <a:effectLst/>
                          <a:latin typeface="var(--code-font-family)"/>
                        </a:rPr>
                        <a:t>29</a:t>
                      </a:r>
                    </a:p>
                    <a:p>
                      <a:pPr algn="r" fontAlgn="base"/>
                      <a:r>
                        <a:rPr lang="ru-RU" sz="1200" b="0" i="0">
                          <a:solidFill>
                            <a:srgbClr val="AFAFAF"/>
                          </a:solidFill>
                          <a:effectLst/>
                          <a:latin typeface="var(--code-font-family)"/>
                        </a:rPr>
                        <a:t>30</a:t>
                      </a:r>
                    </a:p>
                    <a:p>
                      <a:pPr algn="r" fontAlgn="base"/>
                      <a:r>
                        <a:rPr lang="ru-RU" sz="1200" b="0" i="0">
                          <a:solidFill>
                            <a:srgbClr val="AFAFAF"/>
                          </a:solidFill>
                          <a:effectLst/>
                          <a:latin typeface="var(--code-font-family)"/>
                        </a:rPr>
                        <a:t>31</a:t>
                      </a:r>
                    </a:p>
                    <a:p>
                      <a:pPr algn="r" fontAlgn="base"/>
                      <a:r>
                        <a:rPr lang="ru-RU" sz="1200" b="0" i="0">
                          <a:solidFill>
                            <a:srgbClr val="AFAFAF"/>
                          </a:solidFill>
                          <a:effectLst/>
                          <a:latin typeface="var(--code-font-family)"/>
                        </a:rPr>
                        <a:t>32</a:t>
                      </a:r>
                    </a:p>
                    <a:p>
                      <a:pPr algn="r" fontAlgn="base"/>
                      <a:r>
                        <a:rPr lang="ru-RU" sz="1200" b="0" i="0">
                          <a:solidFill>
                            <a:srgbClr val="AFAFAF"/>
                          </a:solidFill>
                          <a:effectLst/>
                          <a:latin typeface="var(--code-font-family)"/>
                        </a:rPr>
                        <a:t>33</a:t>
                      </a:r>
                    </a:p>
                    <a:p>
                      <a:pPr algn="r" fontAlgn="base"/>
                      <a:r>
                        <a:rPr lang="ru-RU" sz="1200" b="0" i="0">
                          <a:solidFill>
                            <a:srgbClr val="AFAFAF"/>
                          </a:solidFill>
                          <a:effectLst/>
                          <a:latin typeface="var(--code-font-family)"/>
                        </a:rPr>
                        <a:t>34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 dirty="0">
                          <a:effectLst/>
                          <a:latin typeface="var(--code-font-family)"/>
                        </a:rPr>
                        <a:t>INSERT INTO Products </a:t>
                      </a:r>
                    </a:p>
                    <a:p>
                      <a:pPr algn="l" fontAlgn="base"/>
                      <a:r>
                        <a:rPr lang="en-US" sz="1200" b="0" i="0" dirty="0">
                          <a:effectLst/>
                          <a:latin typeface="var(--code-font-family)"/>
                        </a:rPr>
                        <a:t>VALUES ('iPhone 6', 'Apple', 2, 36000),</a:t>
                      </a:r>
                    </a:p>
                    <a:p>
                      <a:pPr algn="l" fontAlgn="base"/>
                      <a:r>
                        <a:rPr lang="en-US" sz="1200" b="0" i="0" dirty="0">
                          <a:effectLst/>
                          <a:latin typeface="var(--code-font-family)"/>
                        </a:rPr>
                        <a:t>('iPhone 6S', 'Apple', 2, 41000),</a:t>
                      </a:r>
                    </a:p>
                    <a:p>
                      <a:pPr algn="l" fontAlgn="base"/>
                      <a:r>
                        <a:rPr lang="en-US" sz="1200" b="0" i="0" dirty="0">
                          <a:effectLst/>
                          <a:latin typeface="var(--code-font-family)"/>
                        </a:rPr>
                        <a:t>('iPhone 7', 'Apple', 5, 52000),</a:t>
                      </a:r>
                    </a:p>
                    <a:p>
                      <a:pPr algn="l" fontAlgn="base"/>
                      <a:r>
                        <a:rPr lang="en-US" sz="1200" b="0" i="0" dirty="0">
                          <a:effectLst/>
                          <a:latin typeface="var(--code-font-family)"/>
                        </a:rPr>
                        <a:t>('Galaxy S8', 'Samsung', 2, 46000),</a:t>
                      </a:r>
                    </a:p>
                    <a:p>
                      <a:pPr algn="l" fontAlgn="base"/>
                      <a:r>
                        <a:rPr lang="en-US" sz="1200" b="0" i="0" dirty="0">
                          <a:effectLst/>
                          <a:latin typeface="var(--code-font-family)"/>
                        </a:rPr>
                        <a:t>('Galaxy S8 Plus', 'Samsung', 1, 56000),</a:t>
                      </a:r>
                    </a:p>
                    <a:p>
                      <a:pPr algn="l" fontAlgn="base"/>
                      <a:r>
                        <a:rPr lang="en-US" sz="1200" b="0" i="0" dirty="0">
                          <a:effectLst/>
                          <a:latin typeface="var(--code-font-family)"/>
                        </a:rPr>
                        <a:t>('</a:t>
                      </a:r>
                      <a:r>
                        <a:rPr lang="en-US" sz="1200" b="0" i="0" dirty="0" err="1">
                          <a:effectLst/>
                          <a:latin typeface="var(--code-font-family)"/>
                        </a:rPr>
                        <a:t>Mi</a:t>
                      </a:r>
                      <a:r>
                        <a:rPr lang="en-US" sz="1200" b="0" i="0" dirty="0">
                          <a:effectLst/>
                          <a:latin typeface="var(--code-font-family)"/>
                        </a:rPr>
                        <a:t> 5X', 'Xiaomi', 2, 26000),</a:t>
                      </a:r>
                    </a:p>
                    <a:p>
                      <a:pPr algn="l" fontAlgn="base"/>
                      <a:r>
                        <a:rPr lang="en-US" sz="1200" b="0" i="0" dirty="0">
                          <a:effectLst/>
                          <a:latin typeface="var(--code-font-family)"/>
                        </a:rPr>
                        <a:t>('OnePlus 5', 'OnePlus', 6, 38000)</a:t>
                      </a:r>
                    </a:p>
                    <a:p>
                      <a:pPr algn="l" fontAlgn="base"/>
                      <a:r>
                        <a:rPr lang="en-US" sz="1200" b="0" i="0" dirty="0">
                          <a:effectLst/>
                          <a:latin typeface="var(--code-font-family)"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US" sz="1200" b="0" i="0" dirty="0">
                          <a:effectLst/>
                          <a:latin typeface="var(--code-font-family)"/>
                        </a:rPr>
                        <a:t>INSERT INTO Customers VALUES ('Tom'), ('Bob'),('Sam')</a:t>
                      </a:r>
                    </a:p>
                    <a:p>
                      <a:pPr algn="l" fontAlgn="base"/>
                      <a:r>
                        <a:rPr lang="en-US" sz="1200" b="0" i="0" dirty="0">
                          <a:effectLst/>
                          <a:latin typeface="var(--code-font-family)"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US" sz="1200" b="0" i="0" dirty="0">
                          <a:effectLst/>
                          <a:latin typeface="var(--code-font-family)"/>
                        </a:rPr>
                        <a:t>INSERT INTO Orders </a:t>
                      </a:r>
                    </a:p>
                    <a:p>
                      <a:pPr algn="l" fontAlgn="base"/>
                      <a:r>
                        <a:rPr lang="en-US" sz="1200" b="0" i="0" dirty="0">
                          <a:effectLst/>
                          <a:latin typeface="var(--code-font-family)"/>
                        </a:rPr>
                        <a:t>VALUES</a:t>
                      </a:r>
                    </a:p>
                    <a:p>
                      <a:pPr algn="l" fontAlgn="base"/>
                      <a:r>
                        <a:rPr lang="en-US" sz="1200" b="0" i="0" dirty="0">
                          <a:effectLst/>
                          <a:latin typeface="var(--code-font-family)"/>
                        </a:rPr>
                        <a:t>( </a:t>
                      </a:r>
                    </a:p>
                    <a:p>
                      <a:pPr algn="l" fontAlgn="base"/>
                      <a:r>
                        <a:rPr lang="en-US" sz="1200" b="0" i="0" dirty="0">
                          <a:effectLst/>
                          <a:latin typeface="var(--code-font-family)"/>
                        </a:rPr>
                        <a:t>    (SELECT Id FROM Products WHERE </a:t>
                      </a:r>
                      <a:r>
                        <a:rPr lang="en-US" sz="1200" b="0" i="0" dirty="0" err="1">
                          <a:effectLst/>
                          <a:latin typeface="var(--code-font-family)"/>
                        </a:rPr>
                        <a:t>ProductName</a:t>
                      </a:r>
                      <a:r>
                        <a:rPr lang="en-US" sz="1200" b="0" i="0" dirty="0">
                          <a:effectLst/>
                          <a:latin typeface="var(--code-font-family)"/>
                        </a:rPr>
                        <a:t>='Galaxy S8'), </a:t>
                      </a:r>
                    </a:p>
                    <a:p>
                      <a:pPr algn="l" fontAlgn="base"/>
                      <a:r>
                        <a:rPr lang="en-US" sz="1200" b="0" i="0" dirty="0">
                          <a:effectLst/>
                          <a:latin typeface="var(--code-font-family)"/>
                        </a:rPr>
                        <a:t>    (SELECT Id FROM Customers WHERE </a:t>
                      </a:r>
                      <a:r>
                        <a:rPr lang="en-US" sz="1200" b="0" i="0" dirty="0" err="1">
                          <a:effectLst/>
                          <a:latin typeface="var(--code-font-family)"/>
                        </a:rPr>
                        <a:t>FirstName</a:t>
                      </a:r>
                      <a:r>
                        <a:rPr lang="en-US" sz="1200" b="0" i="0" dirty="0">
                          <a:effectLst/>
                          <a:latin typeface="var(--code-font-family)"/>
                        </a:rPr>
                        <a:t>='Tom'),</a:t>
                      </a:r>
                    </a:p>
                    <a:p>
                      <a:pPr algn="l" fontAlgn="base"/>
                      <a:r>
                        <a:rPr lang="en-US" sz="1200" b="0" i="0" dirty="0">
                          <a:effectLst/>
                          <a:latin typeface="var(--code-font-family)"/>
                        </a:rPr>
                        <a:t>    '2017-07-11',  </a:t>
                      </a:r>
                    </a:p>
                    <a:p>
                      <a:pPr algn="l" fontAlgn="base"/>
                      <a:r>
                        <a:rPr lang="en-US" sz="1200" b="0" i="0" dirty="0">
                          <a:effectLst/>
                          <a:latin typeface="var(--code-font-family)"/>
                        </a:rPr>
                        <a:t>    2, </a:t>
                      </a:r>
                    </a:p>
                    <a:p>
                      <a:pPr algn="l" fontAlgn="base"/>
                      <a:r>
                        <a:rPr lang="en-US" sz="1200" b="0" i="0" dirty="0">
                          <a:effectLst/>
                          <a:latin typeface="var(--code-font-family)"/>
                        </a:rPr>
                        <a:t>    (SELECT Price FROM Products WHERE </a:t>
                      </a:r>
                      <a:r>
                        <a:rPr lang="en-US" sz="1200" b="0" i="0" dirty="0" err="1">
                          <a:effectLst/>
                          <a:latin typeface="var(--code-font-family)"/>
                        </a:rPr>
                        <a:t>ProductName</a:t>
                      </a:r>
                      <a:r>
                        <a:rPr lang="en-US" sz="1200" b="0" i="0" dirty="0">
                          <a:effectLst/>
                          <a:latin typeface="var(--code-font-family)"/>
                        </a:rPr>
                        <a:t>='Galaxy S8')</a:t>
                      </a:r>
                    </a:p>
                    <a:p>
                      <a:pPr algn="l" fontAlgn="base"/>
                      <a:r>
                        <a:rPr lang="en-US" sz="1200" b="0" i="0" dirty="0">
                          <a:effectLst/>
                          <a:latin typeface="var(--code-font-family)"/>
                        </a:rPr>
                        <a:t>),</a:t>
                      </a:r>
                    </a:p>
                    <a:p>
                      <a:pPr algn="l" fontAlgn="base"/>
                      <a:r>
                        <a:rPr lang="en-US" sz="1200" b="0" i="0" dirty="0">
                          <a:effectLst/>
                          <a:latin typeface="var(--code-font-family)"/>
                        </a:rPr>
                        <a:t>( </a:t>
                      </a:r>
                    </a:p>
                    <a:p>
                      <a:pPr algn="l" fontAlgn="base"/>
                      <a:r>
                        <a:rPr lang="en-US" sz="1200" b="0" i="0" dirty="0">
                          <a:effectLst/>
                          <a:latin typeface="var(--code-font-family)"/>
                        </a:rPr>
                        <a:t>    (SELECT Id FROM Products WHERE </a:t>
                      </a:r>
                      <a:r>
                        <a:rPr lang="en-US" sz="1200" b="0" i="0" dirty="0" err="1">
                          <a:effectLst/>
                          <a:latin typeface="var(--code-font-family)"/>
                        </a:rPr>
                        <a:t>ProductName</a:t>
                      </a:r>
                      <a:r>
                        <a:rPr lang="en-US" sz="1200" b="0" i="0" dirty="0">
                          <a:effectLst/>
                          <a:latin typeface="var(--code-font-family)"/>
                        </a:rPr>
                        <a:t>='iPhone 6S'), </a:t>
                      </a:r>
                    </a:p>
                    <a:p>
                      <a:pPr algn="l" fontAlgn="base"/>
                      <a:r>
                        <a:rPr lang="en-US" sz="1200" b="0" i="0" dirty="0">
                          <a:effectLst/>
                          <a:latin typeface="var(--code-font-family)"/>
                        </a:rPr>
                        <a:t>    (SELECT Id FROM Customers WHERE </a:t>
                      </a:r>
                      <a:r>
                        <a:rPr lang="en-US" sz="1200" b="0" i="0" dirty="0" err="1">
                          <a:effectLst/>
                          <a:latin typeface="var(--code-font-family)"/>
                        </a:rPr>
                        <a:t>FirstName</a:t>
                      </a:r>
                      <a:r>
                        <a:rPr lang="en-US" sz="1200" b="0" i="0" dirty="0">
                          <a:effectLst/>
                          <a:latin typeface="var(--code-font-family)"/>
                        </a:rPr>
                        <a:t>='Tom'),</a:t>
                      </a:r>
                    </a:p>
                    <a:p>
                      <a:pPr algn="l" fontAlgn="base"/>
                      <a:r>
                        <a:rPr lang="en-US" sz="1200" b="0" i="0" dirty="0">
                          <a:effectLst/>
                          <a:latin typeface="var(--code-font-family)"/>
                        </a:rPr>
                        <a:t>    '2017-07-13',  </a:t>
                      </a:r>
                    </a:p>
                    <a:p>
                      <a:pPr algn="l" fontAlgn="base"/>
                      <a:r>
                        <a:rPr lang="en-US" sz="1200" b="0" i="0" dirty="0">
                          <a:effectLst/>
                          <a:latin typeface="var(--code-font-family)"/>
                        </a:rPr>
                        <a:t>    1, </a:t>
                      </a:r>
                    </a:p>
                    <a:p>
                      <a:pPr algn="l" fontAlgn="base"/>
                      <a:r>
                        <a:rPr lang="en-US" sz="1200" b="0" i="0" dirty="0">
                          <a:effectLst/>
                          <a:latin typeface="var(--code-font-family)"/>
                        </a:rPr>
                        <a:t>    (SELECT Price FROM Products WHERE </a:t>
                      </a:r>
                      <a:r>
                        <a:rPr lang="en-US" sz="1200" b="0" i="0" dirty="0" err="1">
                          <a:effectLst/>
                          <a:latin typeface="var(--code-font-family)"/>
                        </a:rPr>
                        <a:t>ProductName</a:t>
                      </a:r>
                      <a:r>
                        <a:rPr lang="en-US" sz="1200" b="0" i="0" dirty="0">
                          <a:effectLst/>
                          <a:latin typeface="var(--code-font-family)"/>
                        </a:rPr>
                        <a:t>='iPhone 6S')</a:t>
                      </a:r>
                    </a:p>
                    <a:p>
                      <a:pPr algn="l" fontAlgn="base"/>
                      <a:r>
                        <a:rPr lang="en-US" sz="1200" b="0" i="0" dirty="0">
                          <a:effectLst/>
                          <a:latin typeface="var(--code-font-family)"/>
                        </a:rPr>
                        <a:t>),</a:t>
                      </a:r>
                    </a:p>
                    <a:p>
                      <a:pPr algn="l" fontAlgn="base"/>
                      <a:r>
                        <a:rPr lang="en-US" sz="1200" b="0" i="0" dirty="0">
                          <a:effectLst/>
                          <a:latin typeface="var(--code-font-family)"/>
                        </a:rPr>
                        <a:t>( </a:t>
                      </a:r>
                    </a:p>
                    <a:p>
                      <a:pPr algn="l" fontAlgn="base"/>
                      <a:r>
                        <a:rPr lang="en-US" sz="1200" b="0" i="0" dirty="0">
                          <a:effectLst/>
                          <a:latin typeface="var(--code-font-family)"/>
                        </a:rPr>
                        <a:t>    (SELECT Id FROM Products WHERE </a:t>
                      </a:r>
                      <a:r>
                        <a:rPr lang="en-US" sz="1200" b="0" i="0" dirty="0" err="1">
                          <a:effectLst/>
                          <a:latin typeface="var(--code-font-family)"/>
                        </a:rPr>
                        <a:t>ProductName</a:t>
                      </a:r>
                      <a:r>
                        <a:rPr lang="en-US" sz="1200" b="0" i="0" dirty="0">
                          <a:effectLst/>
                          <a:latin typeface="var(--code-font-family)"/>
                        </a:rPr>
                        <a:t>='iPhone 6S'), </a:t>
                      </a:r>
                    </a:p>
                    <a:p>
                      <a:pPr algn="l" fontAlgn="base"/>
                      <a:r>
                        <a:rPr lang="en-US" sz="1200" b="0" i="0" dirty="0">
                          <a:effectLst/>
                          <a:latin typeface="var(--code-font-family)"/>
                        </a:rPr>
                        <a:t>    (SELECT Id FROM Customers WHERE </a:t>
                      </a:r>
                      <a:r>
                        <a:rPr lang="en-US" sz="1200" b="0" i="0" dirty="0" err="1">
                          <a:effectLst/>
                          <a:latin typeface="var(--code-font-family)"/>
                        </a:rPr>
                        <a:t>FirstName</a:t>
                      </a:r>
                      <a:r>
                        <a:rPr lang="en-US" sz="1200" b="0" i="0" dirty="0">
                          <a:effectLst/>
                          <a:latin typeface="var(--code-font-family)"/>
                        </a:rPr>
                        <a:t>='Bob'),</a:t>
                      </a:r>
                    </a:p>
                    <a:p>
                      <a:pPr algn="l" fontAlgn="base"/>
                      <a:r>
                        <a:rPr lang="en-US" sz="1200" b="0" i="0" dirty="0">
                          <a:effectLst/>
                          <a:latin typeface="var(--code-font-family)"/>
                        </a:rPr>
                        <a:t>    '2017-07-11',  </a:t>
                      </a:r>
                    </a:p>
                    <a:p>
                      <a:pPr algn="l" fontAlgn="base"/>
                      <a:r>
                        <a:rPr lang="en-US" sz="1200" b="0" i="0" dirty="0">
                          <a:effectLst/>
                          <a:latin typeface="var(--code-font-family)"/>
                        </a:rPr>
                        <a:t>    1, </a:t>
                      </a:r>
                    </a:p>
                    <a:p>
                      <a:pPr algn="l" fontAlgn="base"/>
                      <a:r>
                        <a:rPr lang="en-US" sz="1200" b="0" i="0" dirty="0">
                          <a:effectLst/>
                          <a:latin typeface="var(--code-font-family)"/>
                        </a:rPr>
                        <a:t>    (SELECT Price FROM Products WHERE </a:t>
                      </a:r>
                      <a:r>
                        <a:rPr lang="en-US" sz="1200" b="0" i="0" dirty="0" err="1">
                          <a:effectLst/>
                          <a:latin typeface="var(--code-font-family)"/>
                        </a:rPr>
                        <a:t>ProductName</a:t>
                      </a:r>
                      <a:r>
                        <a:rPr lang="en-US" sz="1200" b="0" i="0" dirty="0">
                          <a:effectLst/>
                          <a:latin typeface="var(--code-font-family)"/>
                        </a:rPr>
                        <a:t>='iPhone 6S')</a:t>
                      </a:r>
                    </a:p>
                    <a:p>
                      <a:pPr algn="l" fontAlgn="base"/>
                      <a:r>
                        <a:rPr lang="en-US" sz="1200" b="0" i="0" dirty="0">
                          <a:effectLst/>
                          <a:latin typeface="var(--code-font-family)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2131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11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35903" y="359361"/>
            <a:ext cx="11402008" cy="6498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0" i="0" dirty="0" smtClean="0">
                <a:solidFill>
                  <a:srgbClr val="000000"/>
                </a:solidFill>
                <a:effectLst/>
                <a:latin typeface="-apple-system"/>
              </a:rPr>
              <a:t>	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-apple-system"/>
              </a:rPr>
              <a:t>Здесь интерес представляет добавление элементов в таблицу </a:t>
            </a:r>
            <a:r>
              <a:rPr lang="ru-RU" sz="2000" b="0" i="0" dirty="0" err="1" smtClean="0">
                <a:solidFill>
                  <a:srgbClr val="000000"/>
                </a:solidFill>
                <a:effectLst/>
                <a:latin typeface="-apple-system"/>
              </a:rPr>
              <a:t>Orders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-apple-system"/>
              </a:rPr>
              <a:t>. </a:t>
            </a:r>
            <a:endParaRPr lang="en-US" sz="2000" b="0" i="0" dirty="0" smtClean="0">
              <a:solidFill>
                <a:srgbClr val="000000"/>
              </a:solidFill>
              <a:effectLst/>
              <a:latin typeface="-apple-system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solidFill>
                <a:srgbClr val="000000"/>
              </a:solidFill>
              <a:latin typeface="-apple-system"/>
            </a:endParaRPr>
          </a:p>
          <a:p>
            <a:pPr algn="just">
              <a:lnSpc>
                <a:spcPct val="150000"/>
              </a:lnSpc>
            </a:pPr>
            <a:r>
              <a:rPr lang="en-US" sz="2000" b="0" i="0" dirty="0" smtClean="0">
                <a:solidFill>
                  <a:srgbClr val="000000"/>
                </a:solidFill>
                <a:effectLst/>
                <a:latin typeface="-apple-system"/>
              </a:rPr>
              <a:t>	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-apple-system"/>
              </a:rPr>
              <a:t>Например, первый заказ был сделан покупателем </a:t>
            </a:r>
            <a:r>
              <a:rPr lang="ru-RU" sz="2000" b="0" i="0" dirty="0" err="1" smtClean="0">
                <a:solidFill>
                  <a:srgbClr val="000000"/>
                </a:solidFill>
                <a:effectLst/>
                <a:latin typeface="-apple-system"/>
              </a:rPr>
              <a:t>Tom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-apple-system"/>
              </a:rPr>
              <a:t> на товар </a:t>
            </a:r>
            <a:r>
              <a:rPr lang="ru-RU" sz="2000" b="0" i="0" dirty="0" err="1" smtClean="0">
                <a:solidFill>
                  <a:srgbClr val="000000"/>
                </a:solidFill>
                <a:effectLst/>
                <a:latin typeface="-apple-system"/>
              </a:rPr>
              <a:t>Galaxy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-apple-system"/>
              </a:rPr>
              <a:t> S8. Соответственно в таблицу </a:t>
            </a:r>
            <a:r>
              <a:rPr lang="ru-RU" sz="2000" b="0" i="0" dirty="0" err="1" smtClean="0">
                <a:solidFill>
                  <a:srgbClr val="000000"/>
                </a:solidFill>
                <a:effectLst/>
                <a:latin typeface="-apple-system"/>
              </a:rPr>
              <a:t>Orders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-apple-system"/>
              </a:rPr>
              <a:t> нам надо сохранить информацию о заказе, где поле </a:t>
            </a:r>
            <a:r>
              <a:rPr lang="ru-RU" sz="2000" b="0" i="0" dirty="0" err="1" smtClean="0">
                <a:solidFill>
                  <a:srgbClr val="000000"/>
                </a:solidFill>
                <a:effectLst/>
                <a:latin typeface="-apple-system"/>
              </a:rPr>
              <a:t>ProductId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-apple-system"/>
              </a:rPr>
              <a:t> указывает на </a:t>
            </a:r>
            <a:r>
              <a:rPr lang="ru-RU" sz="2000" b="0" i="0" dirty="0" err="1" smtClean="0">
                <a:solidFill>
                  <a:srgbClr val="000000"/>
                </a:solidFill>
                <a:effectLst/>
                <a:latin typeface="-apple-system"/>
              </a:rPr>
              <a:t>Id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-apple-system"/>
              </a:rPr>
              <a:t> товара </a:t>
            </a:r>
            <a:r>
              <a:rPr lang="ru-RU" sz="2000" b="0" i="0" dirty="0" err="1" smtClean="0">
                <a:solidFill>
                  <a:srgbClr val="000000"/>
                </a:solidFill>
                <a:effectLst/>
                <a:latin typeface="-apple-system"/>
              </a:rPr>
              <a:t>Galaxy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-apple-system"/>
              </a:rPr>
              <a:t> S8, поле </a:t>
            </a:r>
            <a:r>
              <a:rPr lang="ru-RU" sz="2000" b="0" i="0" dirty="0" err="1" smtClean="0">
                <a:solidFill>
                  <a:srgbClr val="000000"/>
                </a:solidFill>
                <a:effectLst/>
                <a:latin typeface="-apple-system"/>
              </a:rPr>
              <a:t>Price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-apple-system"/>
              </a:rPr>
              <a:t> - на его цену, а поле </a:t>
            </a:r>
            <a:r>
              <a:rPr lang="ru-RU" sz="2000" b="0" i="0" dirty="0" err="1" smtClean="0">
                <a:solidFill>
                  <a:srgbClr val="000000"/>
                </a:solidFill>
                <a:effectLst/>
                <a:latin typeface="-apple-system"/>
              </a:rPr>
              <a:t>CustomerId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-apple-system"/>
              </a:rPr>
              <a:t> - на </a:t>
            </a:r>
            <a:r>
              <a:rPr lang="ru-RU" sz="2000" b="0" i="0" dirty="0" err="1" smtClean="0">
                <a:solidFill>
                  <a:srgbClr val="000000"/>
                </a:solidFill>
                <a:effectLst/>
                <a:latin typeface="-apple-system"/>
              </a:rPr>
              <a:t>Id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-apple-system"/>
              </a:rPr>
              <a:t> покупателя </a:t>
            </a:r>
            <a:r>
              <a:rPr lang="ru-RU" sz="2000" b="0" i="0" dirty="0" err="1" smtClean="0">
                <a:solidFill>
                  <a:srgbClr val="000000"/>
                </a:solidFill>
                <a:effectLst/>
                <a:latin typeface="-apple-system"/>
              </a:rPr>
              <a:t>Tom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-apple-system"/>
              </a:rPr>
              <a:t>. Но на момент написания запроса нам может быть неизвестен ни </a:t>
            </a:r>
            <a:r>
              <a:rPr lang="ru-RU" sz="2000" b="0" i="0" dirty="0" err="1" smtClean="0">
                <a:solidFill>
                  <a:srgbClr val="000000"/>
                </a:solidFill>
                <a:effectLst/>
                <a:latin typeface="-apple-system"/>
              </a:rPr>
              <a:t>Id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-apple-system"/>
              </a:rPr>
              <a:t> покупателя, ни </a:t>
            </a:r>
            <a:r>
              <a:rPr lang="ru-RU" sz="2000" b="0" i="0" dirty="0" err="1" smtClean="0">
                <a:solidFill>
                  <a:srgbClr val="000000"/>
                </a:solidFill>
                <a:effectLst/>
                <a:latin typeface="-apple-system"/>
              </a:rPr>
              <a:t>Id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-apple-system"/>
              </a:rPr>
              <a:t> товара, ни цена товара. В этом случае можно выполнить подзапрос.</a:t>
            </a:r>
            <a:endParaRPr lang="en-US" sz="2000" b="0" i="0" dirty="0" smtClean="0">
              <a:solidFill>
                <a:srgbClr val="000000"/>
              </a:solidFill>
              <a:effectLst/>
              <a:latin typeface="-apple-system"/>
            </a:endParaRPr>
          </a:p>
          <a:p>
            <a:pPr algn="just">
              <a:lnSpc>
                <a:spcPct val="150000"/>
              </a:lnSpc>
            </a:pPr>
            <a:endParaRPr lang="ru-RU" sz="2000" b="0" i="0" dirty="0" smtClean="0">
              <a:solidFill>
                <a:srgbClr val="000000"/>
              </a:solidFill>
              <a:effectLst/>
              <a:latin typeface="-apple-system"/>
            </a:endParaRPr>
          </a:p>
          <a:p>
            <a:pPr algn="just">
              <a:lnSpc>
                <a:spcPct val="150000"/>
              </a:lnSpc>
            </a:pPr>
            <a:r>
              <a:rPr lang="en-US" sz="2000" b="0" i="0" dirty="0" smtClean="0">
                <a:solidFill>
                  <a:srgbClr val="000000"/>
                </a:solidFill>
                <a:effectLst/>
                <a:latin typeface="-apple-system"/>
              </a:rPr>
              <a:t>	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-apple-system"/>
              </a:rPr>
              <a:t>Подзапрос выполняет команду SELECT и заключается в скобки. В данном же случае при добавлении одного товара выполняется три подзапроса. Каждый подзапрос возвращает одного скалярное значение, например, числовой идентификатор.</a:t>
            </a:r>
            <a:endParaRPr lang="en-US" sz="2000" b="0" i="0" dirty="0" smtClean="0">
              <a:solidFill>
                <a:srgbClr val="000000"/>
              </a:solidFill>
              <a:effectLst/>
              <a:latin typeface="-apple-system"/>
            </a:endParaRPr>
          </a:p>
          <a:p>
            <a:pPr algn="just">
              <a:lnSpc>
                <a:spcPct val="150000"/>
              </a:lnSpc>
            </a:pPr>
            <a:endParaRPr lang="ru-RU" sz="2000" b="0" i="0" dirty="0" smtClean="0">
              <a:solidFill>
                <a:srgbClr val="000000"/>
              </a:solidFill>
              <a:effectLst/>
              <a:latin typeface="-apple-system"/>
            </a:endParaRPr>
          </a:p>
          <a:p>
            <a:pPr algn="just">
              <a:lnSpc>
                <a:spcPct val="150000"/>
              </a:lnSpc>
            </a:pPr>
            <a:r>
              <a:rPr lang="en-US" sz="2000" b="0" i="0" dirty="0" smtClean="0">
                <a:solidFill>
                  <a:srgbClr val="000000"/>
                </a:solidFill>
                <a:effectLst/>
                <a:latin typeface="-apple-system"/>
              </a:rPr>
              <a:t>	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-apple-system"/>
              </a:rPr>
              <a:t>В данном случае подзапросы выполнялись к другой таблице, но могут выполняться и к той же, к которой вызывается основной запрос.</a:t>
            </a:r>
            <a:endParaRPr lang="ru-RU" sz="20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729962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34481" y="503853"/>
            <a:ext cx="111407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smtClean="0">
                <a:solidFill>
                  <a:srgbClr val="000000"/>
                </a:solidFill>
                <a:effectLst/>
                <a:latin typeface="-apple-system"/>
              </a:rPr>
              <a:t>Например, найдем товары из таблицы </a:t>
            </a:r>
            <a:r>
              <a:rPr lang="ru-RU" b="0" i="0" dirty="0" err="1" smtClean="0">
                <a:solidFill>
                  <a:srgbClr val="000000"/>
                </a:solidFill>
                <a:effectLst/>
                <a:latin typeface="-apple-system"/>
              </a:rPr>
              <a:t>Products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-apple-system"/>
              </a:rPr>
              <a:t>, которые имеют минимальную цену: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368" y="3666054"/>
            <a:ext cx="5515745" cy="2810267"/>
          </a:xfrm>
          <a:prstGeom prst="rect">
            <a:avLst/>
          </a:prstGeom>
        </p:spPr>
      </p:pic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988096"/>
              </p:ext>
            </p:extLst>
          </p:nvPr>
        </p:nvGraphicFramePr>
        <p:xfrm>
          <a:off x="886368" y="1060372"/>
          <a:ext cx="10273044" cy="822960"/>
        </p:xfrm>
        <a:graphic>
          <a:graphicData uri="http://schemas.openxmlformats.org/drawingml/2006/table">
            <a:tbl>
              <a:tblPr/>
              <a:tblGrid>
                <a:gridCol w="567455">
                  <a:extLst>
                    <a:ext uri="{9D8B030D-6E8A-4147-A177-3AD203B41FA5}">
                      <a16:colId xmlns:a16="http://schemas.microsoft.com/office/drawing/2014/main" val="3623267414"/>
                    </a:ext>
                  </a:extLst>
                </a:gridCol>
                <a:gridCol w="9705589">
                  <a:extLst>
                    <a:ext uri="{9D8B030D-6E8A-4147-A177-3AD203B41FA5}">
                      <a16:colId xmlns:a16="http://schemas.microsoft.com/office/drawing/2014/main" val="10585053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ru-RU" b="0" i="0">
                          <a:solidFill>
                            <a:srgbClr val="AFAFAF"/>
                          </a:solidFill>
                          <a:effectLst/>
                          <a:latin typeface="var(--code-font-family)"/>
                        </a:rPr>
                        <a:t>1</a:t>
                      </a:r>
                    </a:p>
                    <a:p>
                      <a:pPr algn="r" fontAlgn="base"/>
                      <a:r>
                        <a:rPr lang="ru-RU" b="0" i="0">
                          <a:solidFill>
                            <a:srgbClr val="AFAFAF"/>
                          </a:solidFill>
                          <a:effectLst/>
                          <a:latin typeface="var(--code-font-family)"/>
                        </a:rPr>
                        <a:t>2</a:t>
                      </a:r>
                    </a:p>
                    <a:p>
                      <a:pPr algn="r" fontAlgn="base"/>
                      <a:r>
                        <a:rPr lang="ru-RU" b="0" i="0">
                          <a:solidFill>
                            <a:srgbClr val="AFAFAF"/>
                          </a:solidFill>
                          <a:effectLst/>
                          <a:latin typeface="var(--code-font-family)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i="0" dirty="0">
                          <a:effectLst/>
                          <a:latin typeface="var(--code-font-family)"/>
                        </a:rPr>
                        <a:t>SELECT *</a:t>
                      </a:r>
                    </a:p>
                    <a:p>
                      <a:pPr algn="l" fontAlgn="base"/>
                      <a:r>
                        <a:rPr lang="en-US" b="0" i="0" dirty="0">
                          <a:effectLst/>
                          <a:latin typeface="var(--code-font-family)"/>
                        </a:rPr>
                        <a:t>FROM Products</a:t>
                      </a:r>
                    </a:p>
                    <a:p>
                      <a:pPr algn="l" fontAlgn="base"/>
                      <a:r>
                        <a:rPr lang="en-US" b="0" i="0" dirty="0">
                          <a:effectLst/>
                          <a:latin typeface="var(--code-font-family)"/>
                        </a:rPr>
                        <a:t>WHERE Price = (SELECT MIN(Price) FROM Products)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233019"/>
                  </a:ext>
                </a:extLst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656091" y="2871109"/>
            <a:ext cx="5581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dirty="0" smtClean="0">
                <a:solidFill>
                  <a:srgbClr val="000000"/>
                </a:solidFill>
                <a:effectLst/>
                <a:latin typeface="-apple-system"/>
              </a:rPr>
              <a:t>Или найдем товары, цена которых выше средней: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178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03853" y="653144"/>
            <a:ext cx="11271380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i="0" dirty="0" smtClean="0">
                <a:solidFill>
                  <a:srgbClr val="000000"/>
                </a:solidFill>
                <a:effectLst/>
                <a:latin typeface="-apple-system"/>
              </a:rPr>
              <a:t>Коррелирующие подзапросы</a:t>
            </a:r>
            <a:endParaRPr lang="en-US" b="1" i="0" dirty="0" smtClean="0">
              <a:solidFill>
                <a:srgbClr val="000000"/>
              </a:solidFill>
              <a:effectLst/>
              <a:latin typeface="-apple-system"/>
            </a:endParaRPr>
          </a:p>
          <a:p>
            <a:pPr algn="just">
              <a:lnSpc>
                <a:spcPct val="150000"/>
              </a:lnSpc>
            </a:pPr>
            <a:endParaRPr lang="ru-RU" b="1" i="0" dirty="0" smtClean="0">
              <a:solidFill>
                <a:srgbClr val="000000"/>
              </a:solidFill>
              <a:effectLst/>
              <a:latin typeface="-apple-system"/>
            </a:endParaRPr>
          </a:p>
          <a:p>
            <a:pPr algn="just">
              <a:lnSpc>
                <a:spcPct val="150000"/>
              </a:lnSpc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-apple-system"/>
              </a:rPr>
              <a:t>	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-apple-system"/>
              </a:rPr>
              <a:t>Подзапросы бывают коррелирующими и </a:t>
            </a:r>
            <a:r>
              <a:rPr lang="ru-RU" b="0" i="0" dirty="0" err="1" smtClean="0">
                <a:solidFill>
                  <a:srgbClr val="000000"/>
                </a:solidFill>
                <a:effectLst/>
                <a:latin typeface="-apple-system"/>
              </a:rPr>
              <a:t>некоррелирующими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-apple-system"/>
              </a:rPr>
              <a:t>. В примерах выше команды SELECT выполняли фактически один подзапрос для всей команды, например, подзапрос возвращает минимальную или среднюю цену, которая не изменится, сколько бы мы строк не выбирали в основном запросе. То есть результат подзапроса не зависел от строк, которые выбираются в основном запросе. И такой подзапрос выполняется один раз для всего внешнего запроса.</a:t>
            </a:r>
            <a:endParaRPr lang="en-US" b="0" i="0" dirty="0" smtClean="0">
              <a:solidFill>
                <a:srgbClr val="000000"/>
              </a:solidFill>
              <a:effectLst/>
              <a:latin typeface="-apple-system"/>
            </a:endParaRPr>
          </a:p>
          <a:p>
            <a:pPr algn="just">
              <a:lnSpc>
                <a:spcPct val="150000"/>
              </a:lnSpc>
            </a:pPr>
            <a:endParaRPr lang="ru-RU" b="0" i="0" dirty="0" smtClean="0">
              <a:solidFill>
                <a:srgbClr val="000000"/>
              </a:solidFill>
              <a:effectLst/>
              <a:latin typeface="-apple-system"/>
            </a:endParaRPr>
          </a:p>
          <a:p>
            <a:pPr algn="just">
              <a:lnSpc>
                <a:spcPct val="150000"/>
              </a:lnSpc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-apple-system"/>
              </a:rPr>
              <a:t>	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-apple-system"/>
              </a:rPr>
              <a:t>Но также существуют </a:t>
            </a:r>
            <a:r>
              <a:rPr lang="ru-RU" b="1" i="0" dirty="0" smtClean="0">
                <a:solidFill>
                  <a:srgbClr val="000000"/>
                </a:solidFill>
                <a:effectLst/>
                <a:latin typeface="-apple-system"/>
              </a:rPr>
              <a:t>коррелирующие подзапросы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-apple-system"/>
              </a:rPr>
              <a:t> (</a:t>
            </a:r>
            <a:r>
              <a:rPr lang="ru-RU" b="0" i="0" dirty="0" err="1" smtClean="0">
                <a:solidFill>
                  <a:srgbClr val="000000"/>
                </a:solidFill>
                <a:effectLst/>
                <a:latin typeface="-apple-system"/>
              </a:rPr>
              <a:t>correlated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b="0" i="0" dirty="0" err="1" smtClean="0">
                <a:solidFill>
                  <a:srgbClr val="000000"/>
                </a:solidFill>
                <a:effectLst/>
                <a:latin typeface="-apple-system"/>
              </a:rPr>
              <a:t>subquery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-apple-system"/>
              </a:rPr>
              <a:t>), результаты которых зависят от строк, которые выбираются в основном запросе.</a:t>
            </a:r>
            <a:endParaRPr lang="ru-RU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7249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54089" y="362635"/>
            <a:ext cx="113024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smtClean="0">
                <a:solidFill>
                  <a:srgbClr val="000000"/>
                </a:solidFill>
                <a:effectLst/>
                <a:latin typeface="-apple-system"/>
              </a:rPr>
              <a:t>Например, выберем все заказы из таблицы </a:t>
            </a:r>
            <a:r>
              <a:rPr lang="ru-RU" b="0" i="0" dirty="0" err="1" smtClean="0">
                <a:solidFill>
                  <a:srgbClr val="000000"/>
                </a:solidFill>
                <a:effectLst/>
                <a:latin typeface="-apple-system"/>
              </a:rPr>
              <a:t>Orders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-apple-system"/>
              </a:rPr>
              <a:t>, добавив к ним информацию о товаре: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292" y="1676872"/>
            <a:ext cx="8130074" cy="421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78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2595" y="317241"/>
            <a:ext cx="116259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-apple-system"/>
              </a:rPr>
              <a:t>	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-apple-system"/>
              </a:rPr>
              <a:t>Коррелирующий подзапрос может выполняться и для той же таблицы, к которой выполняется основной запрос. Например, выберем из таблицы </a:t>
            </a:r>
            <a:r>
              <a:rPr lang="ru-RU" b="0" i="0" dirty="0" err="1" smtClean="0">
                <a:solidFill>
                  <a:srgbClr val="000000"/>
                </a:solidFill>
                <a:effectLst/>
                <a:latin typeface="-apple-system"/>
              </a:rPr>
              <a:t>Products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-apple-system"/>
              </a:rPr>
              <a:t> те товары, стоимость которых выше средней цены товаров для данного производителя: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647" y="1735728"/>
            <a:ext cx="9120612" cy="481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85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79919" y="308585"/>
            <a:ext cx="11756571" cy="632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	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В данном случае определено два коррелирующих подзапроса. Первый подзапрос определяет спецификацию столбца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AvgPrice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. 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-apple-system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000000"/>
                </a:solidFill>
                <a:latin typeface="-apple-system"/>
              </a:rPr>
              <a:t>	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Он будет выполняться для каждой строки, извлекаемой из таблицы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Products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. В подзапрос передается производитель товара и на его основе выбирается средняя цена для товаров именно этого производителя. И так как производитель у товаров может отличаться, то и результат подзапроса в каждом случае также может отличаться.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	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Второй подзапрос аналогичен, только он используется для фильтрации извлекаемых из таблицы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Products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. И также он будет выполняться для каждой строки.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-apple-system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	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Чтобы избежать двойственности при фильтрации в подзапросе при сравнении производителей 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SubProds.Manufacturer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Prods.Manufacturer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) для внешней выборки установлен псевдоним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Prods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, а для выборки из подзапросов определен псевдоним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SubProds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-apple-system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	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Следует учитывать, что коррелирующие подзапросы выполняются для каждой отдельной строки выборки, то выполнение таких подзапросов может замедлять выполнение всего запроса в целом.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40724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97728" y="351844"/>
            <a:ext cx="4739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0" smtClean="0">
                <a:solidFill>
                  <a:srgbClr val="000000"/>
                </a:solidFill>
                <a:effectLst/>
                <a:latin typeface="-apple-system"/>
              </a:rPr>
              <a:t>Подзапросы в основных командах SQL</a:t>
            </a:r>
            <a:endParaRPr lang="ru-RU" b="1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95265" y="1053988"/>
            <a:ext cx="10145486" cy="3330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ru-RU" b="1" i="0" dirty="0" smtClean="0">
                <a:solidFill>
                  <a:srgbClr val="000000"/>
                </a:solidFill>
                <a:effectLst/>
                <a:latin typeface="-apple-system"/>
              </a:rPr>
              <a:t>Подзапросы в SELECT</a:t>
            </a:r>
          </a:p>
          <a:p>
            <a:pPr>
              <a:lnSpc>
                <a:spcPct val="200000"/>
              </a:lnSpc>
            </a:pPr>
            <a:r>
              <a:rPr lang="ru-RU" b="0" i="0" dirty="0" smtClean="0">
                <a:solidFill>
                  <a:srgbClr val="000000"/>
                </a:solidFill>
                <a:effectLst/>
                <a:latin typeface="-apple-system"/>
              </a:rPr>
              <a:t>В выражении SELECT мы можем вводить подзапросы четырьмя способами: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ru-RU" b="0" i="0" dirty="0" smtClean="0">
                <a:solidFill>
                  <a:srgbClr val="000000"/>
                </a:solidFill>
                <a:effectLst/>
                <a:latin typeface="-apple-system"/>
              </a:rPr>
              <a:t>Использовать в условии в выражении WHERE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ru-RU" b="0" i="0" dirty="0" smtClean="0">
                <a:solidFill>
                  <a:srgbClr val="000000"/>
                </a:solidFill>
                <a:effectLst/>
                <a:latin typeface="-apple-system"/>
              </a:rPr>
              <a:t>Использовать в условии в выражении HAVING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ru-RU" b="0" i="0" dirty="0" smtClean="0">
                <a:solidFill>
                  <a:srgbClr val="000000"/>
                </a:solidFill>
                <a:effectLst/>
                <a:latin typeface="-apple-system"/>
              </a:rPr>
              <a:t>Использовать в качестве таблицы для выборки в выражении FROM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ru-RU" b="0" i="0" dirty="0" smtClean="0">
                <a:solidFill>
                  <a:srgbClr val="000000"/>
                </a:solidFill>
                <a:effectLst/>
                <a:latin typeface="-apple-system"/>
              </a:rPr>
              <a:t>Использовать в качестве спецификации столбца в выражении SELECT</a:t>
            </a:r>
            <a:endParaRPr lang="ru-RU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00187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736</Words>
  <Application>Microsoft Office PowerPoint</Application>
  <PresentationFormat>Широкоэкранный</PresentationFormat>
  <Paragraphs>288</Paragraphs>
  <Slides>19</Slides>
  <Notes>2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-apple-system</vt:lpstr>
      <vt:lpstr>Arial</vt:lpstr>
      <vt:lpstr>Calibri</vt:lpstr>
      <vt:lpstr>Calibri Light</vt:lpstr>
      <vt:lpstr>Courier New</vt:lpstr>
      <vt:lpstr>var(--code-font-family)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Варя</cp:lastModifiedBy>
  <cp:revision>8</cp:revision>
  <dcterms:created xsi:type="dcterms:W3CDTF">2022-09-23T06:25:28Z</dcterms:created>
  <dcterms:modified xsi:type="dcterms:W3CDTF">2023-04-24T07:22:04Z</dcterms:modified>
</cp:coreProperties>
</file>