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  <p:sldMasterId id="2147483656" r:id="rId2"/>
    <p:sldMasterId id="2147483657" r:id="rId3"/>
  </p:sldMasterIdLst>
  <p:notesMasterIdLst>
    <p:notesMasterId r:id="rId23"/>
  </p:notesMasterIdLst>
  <p:handoutMasterIdLst>
    <p:handoutMasterId r:id="rId24"/>
  </p:handoutMasterIdLst>
  <p:sldIdLst>
    <p:sldId id="256" r:id="rId4"/>
    <p:sldId id="287" r:id="rId5"/>
    <p:sldId id="288" r:id="rId6"/>
    <p:sldId id="291" r:id="rId7"/>
    <p:sldId id="292" r:id="rId8"/>
    <p:sldId id="278" r:id="rId9"/>
    <p:sldId id="280" r:id="rId10"/>
    <p:sldId id="281" r:id="rId11"/>
    <p:sldId id="282" r:id="rId12"/>
    <p:sldId id="283" r:id="rId13"/>
    <p:sldId id="276" r:id="rId14"/>
    <p:sldId id="279" r:id="rId15"/>
    <p:sldId id="277" r:id="rId16"/>
    <p:sldId id="263" r:id="rId17"/>
    <p:sldId id="284" r:id="rId18"/>
    <p:sldId id="286" r:id="rId19"/>
    <p:sldId id="285" r:id="rId20"/>
    <p:sldId id="275" r:id="rId21"/>
    <p:sldId id="273" r:id="rId22"/>
  </p:sldIdLst>
  <p:sldSz cx="9144000" cy="6858000" type="screen4x3"/>
  <p:notesSz cx="6934200" cy="92329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.DiCosimo" initials="JDC" lastIdx="1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2FE8EB-3D25-4E73-AF4A-A477BECE94CF}">
  <a:tblStyle styleId="{A32FE8EB-3D25-4E73-AF4A-A477BECE94C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95" autoAdjust="0"/>
    <p:restoredTop sz="95394" autoAdjust="0"/>
  </p:normalViewPr>
  <p:slideViewPr>
    <p:cSldViewPr snapToGrid="0">
      <p:cViewPr varScale="1">
        <p:scale>
          <a:sx n="86" d="100"/>
          <a:sy n="86" d="100"/>
        </p:scale>
        <p:origin x="16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0338B-CCD7-4981-AF84-D76494EC78A6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B9950C-5F1C-4CAB-8B5E-ACC5B368BF34}">
      <dgm:prSet phldrT="[Text]"/>
      <dgm:spPr/>
      <dgm:t>
        <a:bodyPr/>
        <a:lstStyle/>
        <a:p>
          <a:r>
            <a:rPr lang="en-US" dirty="0" smtClean="0"/>
            <a:t>Area 1</a:t>
          </a:r>
          <a:endParaRPr lang="en-US" dirty="0"/>
        </a:p>
      </dgm:t>
    </dgm:pt>
    <dgm:pt modelId="{0D6EAD00-ED02-4113-B030-1FC3BF56C716}" type="parTrans" cxnId="{EBA90248-8540-4D72-847B-BA307A9B4BFA}">
      <dgm:prSet/>
      <dgm:spPr/>
      <dgm:t>
        <a:bodyPr/>
        <a:lstStyle/>
        <a:p>
          <a:endParaRPr lang="en-US"/>
        </a:p>
      </dgm:t>
    </dgm:pt>
    <dgm:pt modelId="{A42CFD97-5640-4CEC-ADE4-731867527F81}" type="sibTrans" cxnId="{EBA90248-8540-4D72-847B-BA307A9B4BFA}">
      <dgm:prSet/>
      <dgm:spPr/>
      <dgm:t>
        <a:bodyPr/>
        <a:lstStyle/>
        <a:p>
          <a:endParaRPr lang="en-US"/>
        </a:p>
      </dgm:t>
    </dgm:pt>
    <dgm:pt modelId="{AC7CCF66-9478-416F-961E-8BA14FBD6B92}">
      <dgm:prSet phldrT="[Text]"/>
      <dgm:spPr/>
      <dgm:t>
        <a:bodyPr/>
        <a:lstStyle/>
        <a:p>
          <a:r>
            <a:rPr lang="en-US" dirty="0" smtClean="0"/>
            <a:t>Area 3</a:t>
          </a:r>
          <a:endParaRPr lang="en-US" dirty="0"/>
        </a:p>
      </dgm:t>
    </dgm:pt>
    <dgm:pt modelId="{2CC1A1C5-5412-4467-BCF8-BB84C1BD136C}" type="parTrans" cxnId="{129E64FC-11F9-429E-A36F-6248DF41FC66}">
      <dgm:prSet/>
      <dgm:spPr/>
      <dgm:t>
        <a:bodyPr/>
        <a:lstStyle/>
        <a:p>
          <a:endParaRPr lang="en-US"/>
        </a:p>
      </dgm:t>
    </dgm:pt>
    <dgm:pt modelId="{E8C218F3-3949-430F-98BE-F235D9DCFD74}" type="sibTrans" cxnId="{129E64FC-11F9-429E-A36F-6248DF41FC66}">
      <dgm:prSet/>
      <dgm:spPr/>
      <dgm:t>
        <a:bodyPr/>
        <a:lstStyle/>
        <a:p>
          <a:endParaRPr lang="en-US"/>
        </a:p>
      </dgm:t>
    </dgm:pt>
    <dgm:pt modelId="{6F4F55A2-4074-4DDA-9950-DAE5ABD089D2}">
      <dgm:prSet phldrT="[Text]"/>
      <dgm:spPr/>
      <dgm:t>
        <a:bodyPr/>
        <a:lstStyle/>
        <a:p>
          <a:r>
            <a:rPr lang="en-US" dirty="0" smtClean="0"/>
            <a:t>Area 2</a:t>
          </a:r>
          <a:endParaRPr lang="en-US" dirty="0"/>
        </a:p>
      </dgm:t>
    </dgm:pt>
    <dgm:pt modelId="{AA820E1E-7D80-4BE4-A023-BA443331EDD6}" type="parTrans" cxnId="{1E06D5D1-A2B8-4960-82F1-10C66DD7FD46}">
      <dgm:prSet/>
      <dgm:spPr/>
      <dgm:t>
        <a:bodyPr/>
        <a:lstStyle/>
        <a:p>
          <a:endParaRPr lang="en-US"/>
        </a:p>
      </dgm:t>
    </dgm:pt>
    <dgm:pt modelId="{F43EEB01-C8BA-4CC9-9CFB-CA4B0D2DEF4E}" type="sibTrans" cxnId="{1E06D5D1-A2B8-4960-82F1-10C66DD7FD46}">
      <dgm:prSet/>
      <dgm:spPr/>
      <dgm:t>
        <a:bodyPr/>
        <a:lstStyle/>
        <a:p>
          <a:endParaRPr lang="en-US"/>
        </a:p>
      </dgm:t>
    </dgm:pt>
    <dgm:pt modelId="{7F28057C-296B-49A5-B66D-E789B79B8004}" type="pres">
      <dgm:prSet presAssocID="{5C70338B-CCD7-4981-AF84-D76494EC78A6}" presName="Name0" presStyleCnt="0">
        <dgm:presLayoutVars>
          <dgm:dir/>
          <dgm:resizeHandles val="exact"/>
        </dgm:presLayoutVars>
      </dgm:prSet>
      <dgm:spPr/>
    </dgm:pt>
    <dgm:pt modelId="{919A409E-A616-404F-8946-2A79296CDF1F}" type="pres">
      <dgm:prSet presAssocID="{35B9950C-5F1C-4CAB-8B5E-ACC5B368BF3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C33E30-7110-488B-AEFD-56AC3D4DB91E}" type="pres">
      <dgm:prSet presAssocID="{A42CFD97-5640-4CEC-ADE4-731867527F81}" presName="sibTrans" presStyleLbl="sibTrans2D1" presStyleIdx="0" presStyleCnt="3"/>
      <dgm:spPr/>
    </dgm:pt>
    <dgm:pt modelId="{A69DA975-894D-4E0A-BEF9-0CFE906913B2}" type="pres">
      <dgm:prSet presAssocID="{A42CFD97-5640-4CEC-ADE4-731867527F81}" presName="connectorText" presStyleLbl="sibTrans2D1" presStyleIdx="0" presStyleCnt="3"/>
      <dgm:spPr/>
    </dgm:pt>
    <dgm:pt modelId="{881DD47D-29B0-4421-9DE4-08F468154E0D}" type="pres">
      <dgm:prSet presAssocID="{AC7CCF66-9478-416F-961E-8BA14FBD6B92}" presName="node" presStyleLbl="node1" presStyleIdx="1" presStyleCnt="3">
        <dgm:presLayoutVars>
          <dgm:bulletEnabled val="1"/>
        </dgm:presLayoutVars>
      </dgm:prSet>
      <dgm:spPr/>
    </dgm:pt>
    <dgm:pt modelId="{A981128D-B2B1-41F6-B9AE-52582DF5AD91}" type="pres">
      <dgm:prSet presAssocID="{E8C218F3-3949-430F-98BE-F235D9DCFD74}" presName="sibTrans" presStyleLbl="sibTrans2D1" presStyleIdx="1" presStyleCnt="3"/>
      <dgm:spPr/>
    </dgm:pt>
    <dgm:pt modelId="{94B69EB2-E1EC-490D-9375-C25E2F9FBF1A}" type="pres">
      <dgm:prSet presAssocID="{E8C218F3-3949-430F-98BE-F235D9DCFD74}" presName="connectorText" presStyleLbl="sibTrans2D1" presStyleIdx="1" presStyleCnt="3"/>
      <dgm:spPr/>
    </dgm:pt>
    <dgm:pt modelId="{DB1B3FB8-664E-431B-912C-B9316A043FE7}" type="pres">
      <dgm:prSet presAssocID="{6F4F55A2-4074-4DDA-9950-DAE5ABD089D2}" presName="node" presStyleLbl="node1" presStyleIdx="2" presStyleCnt="3">
        <dgm:presLayoutVars>
          <dgm:bulletEnabled val="1"/>
        </dgm:presLayoutVars>
      </dgm:prSet>
      <dgm:spPr/>
    </dgm:pt>
    <dgm:pt modelId="{086A8F54-5D16-4E9B-87B7-782E316E8C1B}" type="pres">
      <dgm:prSet presAssocID="{F43EEB01-C8BA-4CC9-9CFB-CA4B0D2DEF4E}" presName="sibTrans" presStyleLbl="sibTrans2D1" presStyleIdx="2" presStyleCnt="3"/>
      <dgm:spPr/>
    </dgm:pt>
    <dgm:pt modelId="{BAC15621-4B08-43DD-A418-48CB56328EC6}" type="pres">
      <dgm:prSet presAssocID="{F43EEB01-C8BA-4CC9-9CFB-CA4B0D2DEF4E}" presName="connectorText" presStyleLbl="sibTrans2D1" presStyleIdx="2" presStyleCnt="3"/>
      <dgm:spPr/>
    </dgm:pt>
  </dgm:ptLst>
  <dgm:cxnLst>
    <dgm:cxn modelId="{A455D518-1AC6-40CA-92CE-A678FE8D79DB}" type="presOf" srcId="{F43EEB01-C8BA-4CC9-9CFB-CA4B0D2DEF4E}" destId="{BAC15621-4B08-43DD-A418-48CB56328EC6}" srcOrd="1" destOrd="0" presId="urn:microsoft.com/office/officeart/2005/8/layout/cycle7"/>
    <dgm:cxn modelId="{488C22DA-4BCF-4522-9A04-AC45C5C18442}" type="presOf" srcId="{E8C218F3-3949-430F-98BE-F235D9DCFD74}" destId="{94B69EB2-E1EC-490D-9375-C25E2F9FBF1A}" srcOrd="1" destOrd="0" presId="urn:microsoft.com/office/officeart/2005/8/layout/cycle7"/>
    <dgm:cxn modelId="{A5BE580A-BEAA-4462-8926-D36AC5D73389}" type="presOf" srcId="{A42CFD97-5640-4CEC-ADE4-731867527F81}" destId="{A69DA975-894D-4E0A-BEF9-0CFE906913B2}" srcOrd="1" destOrd="0" presId="urn:microsoft.com/office/officeart/2005/8/layout/cycle7"/>
    <dgm:cxn modelId="{6DAF9E40-5590-4090-9CE0-3A6C956769C5}" type="presOf" srcId="{35B9950C-5F1C-4CAB-8B5E-ACC5B368BF34}" destId="{919A409E-A616-404F-8946-2A79296CDF1F}" srcOrd="0" destOrd="0" presId="urn:microsoft.com/office/officeart/2005/8/layout/cycle7"/>
    <dgm:cxn modelId="{CBCD8C42-3D34-4DF4-8A8F-F59FD2AC3A19}" type="presOf" srcId="{6F4F55A2-4074-4DDA-9950-DAE5ABD089D2}" destId="{DB1B3FB8-664E-431B-912C-B9316A043FE7}" srcOrd="0" destOrd="0" presId="urn:microsoft.com/office/officeart/2005/8/layout/cycle7"/>
    <dgm:cxn modelId="{72757DED-CE9F-4E0E-A118-D57932345D54}" type="presOf" srcId="{E8C218F3-3949-430F-98BE-F235D9DCFD74}" destId="{A981128D-B2B1-41F6-B9AE-52582DF5AD91}" srcOrd="0" destOrd="0" presId="urn:microsoft.com/office/officeart/2005/8/layout/cycle7"/>
    <dgm:cxn modelId="{5E1A0F0A-D83F-4E65-9703-CC14DFCB8AA0}" type="presOf" srcId="{A42CFD97-5640-4CEC-ADE4-731867527F81}" destId="{B2C33E30-7110-488B-AEFD-56AC3D4DB91E}" srcOrd="0" destOrd="0" presId="urn:microsoft.com/office/officeart/2005/8/layout/cycle7"/>
    <dgm:cxn modelId="{B43A7C39-70D2-4BB3-BDAF-0090603BE1FD}" type="presOf" srcId="{F43EEB01-C8BA-4CC9-9CFB-CA4B0D2DEF4E}" destId="{086A8F54-5D16-4E9B-87B7-782E316E8C1B}" srcOrd="0" destOrd="0" presId="urn:microsoft.com/office/officeart/2005/8/layout/cycle7"/>
    <dgm:cxn modelId="{129E64FC-11F9-429E-A36F-6248DF41FC66}" srcId="{5C70338B-CCD7-4981-AF84-D76494EC78A6}" destId="{AC7CCF66-9478-416F-961E-8BA14FBD6B92}" srcOrd="1" destOrd="0" parTransId="{2CC1A1C5-5412-4467-BCF8-BB84C1BD136C}" sibTransId="{E8C218F3-3949-430F-98BE-F235D9DCFD74}"/>
    <dgm:cxn modelId="{EBA90248-8540-4D72-847B-BA307A9B4BFA}" srcId="{5C70338B-CCD7-4981-AF84-D76494EC78A6}" destId="{35B9950C-5F1C-4CAB-8B5E-ACC5B368BF34}" srcOrd="0" destOrd="0" parTransId="{0D6EAD00-ED02-4113-B030-1FC3BF56C716}" sibTransId="{A42CFD97-5640-4CEC-ADE4-731867527F81}"/>
    <dgm:cxn modelId="{B1A6BC80-DCC4-4C80-B56D-5A43F367ECE6}" type="presOf" srcId="{5C70338B-CCD7-4981-AF84-D76494EC78A6}" destId="{7F28057C-296B-49A5-B66D-E789B79B8004}" srcOrd="0" destOrd="0" presId="urn:microsoft.com/office/officeart/2005/8/layout/cycle7"/>
    <dgm:cxn modelId="{CA4E2F92-F8B5-48CE-AA8F-9F137EB48AB6}" type="presOf" srcId="{AC7CCF66-9478-416F-961E-8BA14FBD6B92}" destId="{881DD47D-29B0-4421-9DE4-08F468154E0D}" srcOrd="0" destOrd="0" presId="urn:microsoft.com/office/officeart/2005/8/layout/cycle7"/>
    <dgm:cxn modelId="{1E06D5D1-A2B8-4960-82F1-10C66DD7FD46}" srcId="{5C70338B-CCD7-4981-AF84-D76494EC78A6}" destId="{6F4F55A2-4074-4DDA-9950-DAE5ABD089D2}" srcOrd="2" destOrd="0" parTransId="{AA820E1E-7D80-4BE4-A023-BA443331EDD6}" sibTransId="{F43EEB01-C8BA-4CC9-9CFB-CA4B0D2DEF4E}"/>
    <dgm:cxn modelId="{DBAF32BD-D9FD-43E9-A099-E96E63A64793}" type="presParOf" srcId="{7F28057C-296B-49A5-B66D-E789B79B8004}" destId="{919A409E-A616-404F-8946-2A79296CDF1F}" srcOrd="0" destOrd="0" presId="urn:microsoft.com/office/officeart/2005/8/layout/cycle7"/>
    <dgm:cxn modelId="{4CD55C87-2F5F-4198-9750-574A7303A18E}" type="presParOf" srcId="{7F28057C-296B-49A5-B66D-E789B79B8004}" destId="{B2C33E30-7110-488B-AEFD-56AC3D4DB91E}" srcOrd="1" destOrd="0" presId="urn:microsoft.com/office/officeart/2005/8/layout/cycle7"/>
    <dgm:cxn modelId="{3EA77B97-C454-47F8-894C-2D0517064629}" type="presParOf" srcId="{B2C33E30-7110-488B-AEFD-56AC3D4DB91E}" destId="{A69DA975-894D-4E0A-BEF9-0CFE906913B2}" srcOrd="0" destOrd="0" presId="urn:microsoft.com/office/officeart/2005/8/layout/cycle7"/>
    <dgm:cxn modelId="{37C1AFC8-EBCB-4E20-B65B-6F1389150B9A}" type="presParOf" srcId="{7F28057C-296B-49A5-B66D-E789B79B8004}" destId="{881DD47D-29B0-4421-9DE4-08F468154E0D}" srcOrd="2" destOrd="0" presId="urn:microsoft.com/office/officeart/2005/8/layout/cycle7"/>
    <dgm:cxn modelId="{775D7571-4AB0-463E-93E0-B6463E3D6E0F}" type="presParOf" srcId="{7F28057C-296B-49A5-B66D-E789B79B8004}" destId="{A981128D-B2B1-41F6-B9AE-52582DF5AD91}" srcOrd="3" destOrd="0" presId="urn:microsoft.com/office/officeart/2005/8/layout/cycle7"/>
    <dgm:cxn modelId="{43E9FFE4-5CD8-441F-9495-663B551C6869}" type="presParOf" srcId="{A981128D-B2B1-41F6-B9AE-52582DF5AD91}" destId="{94B69EB2-E1EC-490D-9375-C25E2F9FBF1A}" srcOrd="0" destOrd="0" presId="urn:microsoft.com/office/officeart/2005/8/layout/cycle7"/>
    <dgm:cxn modelId="{D02A105E-FA7D-4AE6-8F1D-20F87A72A3B6}" type="presParOf" srcId="{7F28057C-296B-49A5-B66D-E789B79B8004}" destId="{DB1B3FB8-664E-431B-912C-B9316A043FE7}" srcOrd="4" destOrd="0" presId="urn:microsoft.com/office/officeart/2005/8/layout/cycle7"/>
    <dgm:cxn modelId="{C7221F84-BBE1-4D5A-A0AB-B9ACB0070E84}" type="presParOf" srcId="{7F28057C-296B-49A5-B66D-E789B79B8004}" destId="{086A8F54-5D16-4E9B-87B7-782E316E8C1B}" srcOrd="5" destOrd="0" presId="urn:microsoft.com/office/officeart/2005/8/layout/cycle7"/>
    <dgm:cxn modelId="{C742132D-248A-43B6-B2A5-1E1578FFC5A2}" type="presParOf" srcId="{086A8F54-5D16-4E9B-87B7-782E316E8C1B}" destId="{BAC15621-4B08-43DD-A418-48CB56328EC6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A409E-A616-404F-8946-2A79296CDF1F}">
      <dsp:nvSpPr>
        <dsp:cNvPr id="0" name=""/>
        <dsp:cNvSpPr/>
      </dsp:nvSpPr>
      <dsp:spPr>
        <a:xfrm>
          <a:off x="1155627" y="825"/>
          <a:ext cx="1372364" cy="686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Area 1</a:t>
          </a:r>
          <a:endParaRPr lang="en-US" sz="2900" kern="1200" dirty="0"/>
        </a:p>
      </dsp:txBody>
      <dsp:txXfrm>
        <a:off x="1175725" y="20923"/>
        <a:ext cx="1332168" cy="645986"/>
      </dsp:txXfrm>
    </dsp:sp>
    <dsp:sp modelId="{B2C33E30-7110-488B-AEFD-56AC3D4DB91E}">
      <dsp:nvSpPr>
        <dsp:cNvPr id="0" name=""/>
        <dsp:cNvSpPr/>
      </dsp:nvSpPr>
      <dsp:spPr>
        <a:xfrm rot="3600000">
          <a:off x="2050743" y="1205364"/>
          <a:ext cx="715505" cy="24016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122792" y="1253397"/>
        <a:ext cx="571407" cy="144097"/>
      </dsp:txXfrm>
    </dsp:sp>
    <dsp:sp modelId="{881DD47D-29B0-4421-9DE4-08F468154E0D}">
      <dsp:nvSpPr>
        <dsp:cNvPr id="0" name=""/>
        <dsp:cNvSpPr/>
      </dsp:nvSpPr>
      <dsp:spPr>
        <a:xfrm>
          <a:off x="2289000" y="1963885"/>
          <a:ext cx="1372364" cy="686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Area 3</a:t>
          </a:r>
          <a:endParaRPr lang="en-US" sz="2900" kern="1200" dirty="0"/>
        </a:p>
      </dsp:txBody>
      <dsp:txXfrm>
        <a:off x="2309098" y="1983983"/>
        <a:ext cx="1332168" cy="645986"/>
      </dsp:txXfrm>
    </dsp:sp>
    <dsp:sp modelId="{A981128D-B2B1-41F6-B9AE-52582DF5AD91}">
      <dsp:nvSpPr>
        <dsp:cNvPr id="0" name=""/>
        <dsp:cNvSpPr/>
      </dsp:nvSpPr>
      <dsp:spPr>
        <a:xfrm rot="10800000">
          <a:off x="1484057" y="2186894"/>
          <a:ext cx="715505" cy="24016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556106" y="2234927"/>
        <a:ext cx="571407" cy="144097"/>
      </dsp:txXfrm>
    </dsp:sp>
    <dsp:sp modelId="{DB1B3FB8-664E-431B-912C-B9316A043FE7}">
      <dsp:nvSpPr>
        <dsp:cNvPr id="0" name=""/>
        <dsp:cNvSpPr/>
      </dsp:nvSpPr>
      <dsp:spPr>
        <a:xfrm>
          <a:off x="22254" y="1963885"/>
          <a:ext cx="1372364" cy="686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Area 2</a:t>
          </a:r>
          <a:endParaRPr lang="en-US" sz="2900" kern="1200" dirty="0"/>
        </a:p>
      </dsp:txBody>
      <dsp:txXfrm>
        <a:off x="42352" y="1983983"/>
        <a:ext cx="1332168" cy="645986"/>
      </dsp:txXfrm>
    </dsp:sp>
    <dsp:sp modelId="{086A8F54-5D16-4E9B-87B7-782E316E8C1B}">
      <dsp:nvSpPr>
        <dsp:cNvPr id="0" name=""/>
        <dsp:cNvSpPr/>
      </dsp:nvSpPr>
      <dsp:spPr>
        <a:xfrm rot="18000000">
          <a:off x="917370" y="1205364"/>
          <a:ext cx="715505" cy="24016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989419" y="1253397"/>
        <a:ext cx="571407" cy="144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346" cy="462593"/>
          </a:xfrm>
          <a:prstGeom prst="rect">
            <a:avLst/>
          </a:prstGeom>
        </p:spPr>
        <p:txBody>
          <a:bodyPr vert="horz" lIns="90864" tIns="45432" rIns="90864" bIns="4543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279" y="0"/>
            <a:ext cx="3005346" cy="462593"/>
          </a:xfrm>
          <a:prstGeom prst="rect">
            <a:avLst/>
          </a:prstGeom>
        </p:spPr>
        <p:txBody>
          <a:bodyPr vert="horz" lIns="90864" tIns="45432" rIns="90864" bIns="45432" rtlCol="0"/>
          <a:lstStyle>
            <a:lvl1pPr algn="r">
              <a:defRPr sz="1200"/>
            </a:lvl1pPr>
          </a:lstStyle>
          <a:p>
            <a:fld id="{71DECC6C-8832-4CDD-9152-32DD12BC794A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0309"/>
            <a:ext cx="3005346" cy="462592"/>
          </a:xfrm>
          <a:prstGeom prst="rect">
            <a:avLst/>
          </a:prstGeom>
        </p:spPr>
        <p:txBody>
          <a:bodyPr vert="horz" lIns="90864" tIns="45432" rIns="90864" bIns="4543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279" y="8770309"/>
            <a:ext cx="3005346" cy="462592"/>
          </a:xfrm>
          <a:prstGeom prst="rect">
            <a:avLst/>
          </a:prstGeom>
        </p:spPr>
        <p:txBody>
          <a:bodyPr vert="horz" lIns="90864" tIns="45432" rIns="90864" bIns="45432" rtlCol="0" anchor="b"/>
          <a:lstStyle>
            <a:lvl1pPr algn="r">
              <a:defRPr sz="1200"/>
            </a:lvl1pPr>
          </a:lstStyle>
          <a:p>
            <a:fld id="{63936C04-E730-417F-BD6F-4B9EC287D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79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05345" cy="461010"/>
          </a:xfrm>
          <a:prstGeom prst="rect">
            <a:avLst/>
          </a:prstGeom>
          <a:noFill/>
          <a:ln>
            <a:noFill/>
          </a:ln>
        </p:spPr>
        <p:txBody>
          <a:bodyPr lIns="90849" tIns="90849" rIns="90849" bIns="90849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251" marR="0" lvl="1" indent="-1255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08503" marR="0" lvl="2" indent="-124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62755" marR="0" lvl="3" indent="-124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17007" marR="0" lvl="4" indent="-123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71257" marR="0" lvl="5" indent="-122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25509" marR="0" lvl="6" indent="-122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79761" marR="0" lvl="7" indent="-121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4013" marR="0" lvl="8" indent="-120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27282" y="1"/>
            <a:ext cx="3005345" cy="461010"/>
          </a:xfrm>
          <a:prstGeom prst="rect">
            <a:avLst/>
          </a:prstGeom>
          <a:noFill/>
          <a:ln>
            <a:noFill/>
          </a:ln>
        </p:spPr>
        <p:txBody>
          <a:bodyPr lIns="90849" tIns="90849" rIns="90849" bIns="90849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251" marR="0" lvl="1" indent="-1255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08503" marR="0" lvl="2" indent="-124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62755" marR="0" lvl="3" indent="-124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17007" marR="0" lvl="4" indent="-123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71257" marR="0" lvl="5" indent="-122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25509" marR="0" lvl="6" indent="-122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79761" marR="0" lvl="7" indent="-121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4013" marR="0" lvl="8" indent="-120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58875" y="693738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93420" y="4385944"/>
            <a:ext cx="5547360" cy="4153855"/>
          </a:xfrm>
          <a:prstGeom prst="rect">
            <a:avLst/>
          </a:prstGeom>
          <a:noFill/>
          <a:ln>
            <a:noFill/>
          </a:ln>
        </p:spPr>
        <p:txBody>
          <a:bodyPr lIns="90849" tIns="90849" rIns="90849" bIns="90849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0310"/>
            <a:ext cx="3005345" cy="461010"/>
          </a:xfrm>
          <a:prstGeom prst="rect">
            <a:avLst/>
          </a:prstGeom>
          <a:noFill/>
          <a:ln>
            <a:noFill/>
          </a:ln>
        </p:spPr>
        <p:txBody>
          <a:bodyPr lIns="90849" tIns="90849" rIns="90849" bIns="90849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251" marR="0" lvl="1" indent="-1255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08503" marR="0" lvl="2" indent="-124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62755" marR="0" lvl="3" indent="-124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17007" marR="0" lvl="4" indent="-123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71257" marR="0" lvl="5" indent="-122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25509" marR="0" lvl="6" indent="-122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79761" marR="0" lvl="7" indent="-121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4013" marR="0" lvl="8" indent="-120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27282" y="8770310"/>
            <a:ext cx="3005345" cy="461010"/>
          </a:xfrm>
          <a:prstGeom prst="rect">
            <a:avLst/>
          </a:prstGeom>
          <a:noFill/>
          <a:ln>
            <a:noFill/>
          </a:ln>
        </p:spPr>
        <p:txBody>
          <a:bodyPr lIns="92290" tIns="46133" rIns="92290" bIns="46133" anchor="b" anchorCtr="0">
            <a:noAutofit/>
          </a:bodyPr>
          <a:lstStyle/>
          <a:p>
            <a:pPr algn="r">
              <a:buClr>
                <a:schemeClr val="dk1"/>
              </a:buClr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dk1"/>
                </a:buClr>
                <a:buSzPct val="25000"/>
              </a:pPr>
              <a:t>‹#›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20951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3738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93420" y="4385944"/>
            <a:ext cx="5547360" cy="4153855"/>
          </a:xfrm>
          <a:prstGeom prst="rect">
            <a:avLst/>
          </a:prstGeom>
          <a:noFill/>
          <a:ln>
            <a:noFill/>
          </a:ln>
        </p:spPr>
        <p:txBody>
          <a:bodyPr lIns="92290" tIns="46133" rIns="92290" bIns="46133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3927282" y="8770310"/>
            <a:ext cx="3005345" cy="461010"/>
          </a:xfrm>
          <a:prstGeom prst="rect">
            <a:avLst/>
          </a:prstGeom>
          <a:noFill/>
          <a:ln>
            <a:noFill/>
          </a:ln>
        </p:spPr>
        <p:txBody>
          <a:bodyPr lIns="92290" tIns="46133" rIns="92290" bIns="46133" anchor="b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</a:pPr>
              <a:t>1</a:t>
            </a:fld>
            <a:endParaRPr lang="en-US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 lIns="96661" tIns="48331" rIns="96661" bIns="48331"/>
          <a:lstStyle/>
          <a:p>
            <a:fld id="{F3A337BC-4989-4E69-BA3A-DBC1DA20A21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Stock</a:t>
            </a:r>
            <a:r>
              <a:rPr lang="en-US" baseline="0" dirty="0" smtClean="0"/>
              <a:t> definition should be based on biology because the stock assessment model is a demographic analysis assuming biological attributes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246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 lIns="96661" tIns="48331" rIns="96661" bIns="48331"/>
          <a:lstStyle/>
          <a:p>
            <a:fld id="{F3A337BC-4989-4E69-BA3A-DBC1DA20A21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Stock</a:t>
            </a:r>
            <a:r>
              <a:rPr lang="en-US" baseline="0" dirty="0" smtClean="0"/>
              <a:t> definition should be based on biology because the stock assessment model is a demographic analysis assuming biological attributes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947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chemeClr val="dk1"/>
              </a:buClr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dk1"/>
                </a:buClr>
                <a:buSzPct val="25000"/>
              </a:p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7364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3738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93420" y="4385945"/>
            <a:ext cx="5547459" cy="4153745"/>
          </a:xfrm>
          <a:prstGeom prst="rect">
            <a:avLst/>
          </a:prstGeom>
          <a:noFill/>
          <a:ln>
            <a:noFill/>
          </a:ln>
        </p:spPr>
        <p:txBody>
          <a:bodyPr lIns="90824" tIns="90824" rIns="90824" bIns="90824" anchor="t" anchorCtr="0">
            <a:noAutofit/>
          </a:bodyPr>
          <a:lstStyle/>
          <a:p>
            <a:pPr defTabSz="908639">
              <a:spcBef>
                <a:spcPts val="0"/>
              </a:spcBef>
              <a:buSzPct val="25000"/>
              <a:defRPr/>
            </a:pPr>
            <a:endParaRPr dirty="0"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3927282" y="8770309"/>
            <a:ext cx="3005283" cy="460964"/>
          </a:xfrm>
          <a:prstGeom prst="rect">
            <a:avLst/>
          </a:prstGeom>
          <a:noFill/>
          <a:ln>
            <a:noFill/>
          </a:ln>
        </p:spPr>
        <p:txBody>
          <a:bodyPr lIns="92290" tIns="46133" rIns="92290" bIns="46133" anchor="b" anchorCtr="0">
            <a:noAutofit/>
          </a:bodyPr>
          <a:lstStyle/>
          <a:p>
            <a:pPr algn="r">
              <a:buClr>
                <a:schemeClr val="dk1"/>
              </a:buClr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dk1"/>
                </a:buClr>
                <a:buSzPct val="25000"/>
              </a:p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3738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93420" y="4385944"/>
            <a:ext cx="5547360" cy="4153855"/>
          </a:xfrm>
          <a:prstGeom prst="rect">
            <a:avLst/>
          </a:prstGeom>
          <a:noFill/>
          <a:ln>
            <a:noFill/>
          </a:ln>
        </p:spPr>
        <p:txBody>
          <a:bodyPr lIns="90824" tIns="90824" rIns="90824" bIns="90824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endParaRPr dirty="0"/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3927282" y="8770310"/>
            <a:ext cx="3005345" cy="461010"/>
          </a:xfrm>
          <a:prstGeom prst="rect">
            <a:avLst/>
          </a:prstGeom>
          <a:noFill/>
          <a:ln>
            <a:noFill/>
          </a:ln>
        </p:spPr>
        <p:txBody>
          <a:bodyPr lIns="92290" tIns="46133" rIns="92290" bIns="46133" anchor="b" anchorCtr="0">
            <a:noAutofit/>
          </a:bodyPr>
          <a:lstStyle/>
          <a:p>
            <a:pPr algn="r">
              <a:buClr>
                <a:schemeClr val="dk1"/>
              </a:buClr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dk1"/>
                </a:buClr>
                <a:buSzPct val="25000"/>
              </a:p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Boats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201988" y="1141412"/>
            <a:ext cx="5484812" cy="1398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45720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201988" y="2707457"/>
            <a:ext cx="5484812" cy="1224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  <a:defRPr sz="24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3238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3550" y="3118590"/>
            <a:ext cx="1293810" cy="752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18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3238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3"/>
          </p:nvPr>
        </p:nvSpPr>
        <p:spPr>
          <a:xfrm>
            <a:off x="3201988" y="4282303"/>
            <a:ext cx="5484812" cy="577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  <a:defRPr sz="1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3238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ur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201988" y="1141412"/>
            <a:ext cx="5484812" cy="1398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45720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201988" y="2707457"/>
            <a:ext cx="5484812" cy="1224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  <a:defRPr sz="24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3238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63550" y="3118590"/>
            <a:ext cx="1293810" cy="752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18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3238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3"/>
          </p:nvPr>
        </p:nvSpPr>
        <p:spPr>
          <a:xfrm>
            <a:off x="3201988" y="4282303"/>
            <a:ext cx="5484812" cy="577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  <a:defRPr sz="1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3238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Seafood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201988" y="1141412"/>
            <a:ext cx="5484812" cy="1398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45720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201988" y="2707457"/>
            <a:ext cx="5484812" cy="1224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  <a:defRPr sz="24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3238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63550" y="3118590"/>
            <a:ext cx="1293810" cy="752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18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3238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3201988" y="4282303"/>
            <a:ext cx="5484812" cy="577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  <a:defRPr sz="1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3238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Fish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201988" y="1141412"/>
            <a:ext cx="5484812" cy="1398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45720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201988" y="2707457"/>
            <a:ext cx="5484812" cy="1224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  <a:defRPr sz="24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3238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3550" y="3118590"/>
            <a:ext cx="1293810" cy="752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18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3238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3201988" y="4282303"/>
            <a:ext cx="5484812" cy="577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  <a:defRPr sz="1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3238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Dark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-9525" y="4416425"/>
            <a:ext cx="9170988" cy="2459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7" y="115992"/>
                </a:moveTo>
                <a:cubicBezTo>
                  <a:pt x="308" y="115829"/>
                  <a:pt x="96101" y="122161"/>
                  <a:pt x="120000" y="0"/>
                </a:cubicBezTo>
                <a:cubicBezTo>
                  <a:pt x="119966" y="40025"/>
                  <a:pt x="119831" y="79672"/>
                  <a:pt x="119797" y="119697"/>
                </a:cubicBezTo>
                <a:lnTo>
                  <a:pt x="0" y="120000"/>
                </a:lnTo>
                <a:cubicBezTo>
                  <a:pt x="0" y="117941"/>
                  <a:pt x="37" y="118050"/>
                  <a:pt x="37" y="1159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201988" y="1141412"/>
            <a:ext cx="5484812" cy="1398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 Narrow"/>
              <a:buNone/>
              <a:defRPr sz="44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45720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201988" y="2707457"/>
            <a:ext cx="5484812" cy="1224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Arial Narrow"/>
              <a:buNone/>
              <a:defRPr sz="2400" b="0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3238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63550" y="3118590"/>
            <a:ext cx="1293810" cy="752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Arial Narrow"/>
              <a:buNone/>
              <a:defRPr sz="18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3238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3201988" y="4282303"/>
            <a:ext cx="5484812" cy="577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Arial Narrow"/>
              <a:buNone/>
              <a:defRPr sz="1800" b="0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3238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76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36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36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36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36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36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36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36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36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36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065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3238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286000" y="6354762"/>
            <a:ext cx="6400799" cy="503236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U.S. Department of Commerce | National Oceanic and Atmospheric Administration | NOAA Fisheries | Page </a:t>
            </a:r>
            <a:fld id="{00000000-1234-1234-1234-123412341234}" type="slidenum">
              <a:rPr lang="en-US"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lang="en-US" sz="800" b="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760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36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729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2285999" y="6355080"/>
            <a:ext cx="6400799" cy="502919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U.S. Department of Commerce | National Oceanic and Atmospheric Administration | NOAA Fisheries | Page </a:t>
            </a:r>
            <a:fld id="{00000000-1234-1234-1234-123412341234}" type="slidenum"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201988" y="1141412"/>
            <a:ext cx="5484812" cy="1398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45720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44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201988" y="2632075"/>
            <a:ext cx="5484812" cy="1276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  <a:defRPr sz="24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3238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9525" y="4416425"/>
            <a:ext cx="9170988" cy="2459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7" y="115992"/>
                </a:moveTo>
                <a:cubicBezTo>
                  <a:pt x="308" y="115829"/>
                  <a:pt x="96101" y="122161"/>
                  <a:pt x="120000" y="0"/>
                </a:cubicBezTo>
                <a:cubicBezTo>
                  <a:pt x="119966" y="40025"/>
                  <a:pt x="119831" y="79672"/>
                  <a:pt x="119797" y="119697"/>
                </a:cubicBezTo>
                <a:lnTo>
                  <a:pt x="0" y="120000"/>
                </a:lnTo>
                <a:cubicBezTo>
                  <a:pt x="0" y="117941"/>
                  <a:pt x="37" y="118050"/>
                  <a:pt x="37" y="11599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0" y="6354762"/>
            <a:ext cx="9144000" cy="5032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76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36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36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36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36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36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36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36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36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36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2065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3238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2286000" y="6354762"/>
            <a:ext cx="6400799" cy="503236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U.S. Department of Commerce | National Oceanic and Atmospheric Administration | NOAA Fisheries | Page </a:t>
            </a:r>
            <a:fld id="{00000000-1234-1234-1234-123412341234}" type="slidenum">
              <a:rPr lang="en-US"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lang="en-US" sz="800" b="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0" y="0"/>
            <a:ext cx="9144000" cy="920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Shape 45" descr="NOAA-Fisheries-horizont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00" y="6419850"/>
            <a:ext cx="1644649" cy="3873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6355080"/>
            <a:ext cx="9144000" cy="5029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760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Narrow"/>
              <a:buNone/>
              <a:defRPr sz="3600" b="1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20729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2285999" y="6355080"/>
            <a:ext cx="6400799" cy="502919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U.S. Department of Commerce | National Oceanic and Atmospheric Administration | NOAA Fisheries | Page </a:t>
            </a:r>
            <a:fld id="{00000000-1234-1234-1234-123412341234}" type="slidenum">
              <a:rPr lang="en-US"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lang="en-US" sz="800" b="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0" y="0"/>
            <a:ext cx="9144000" cy="914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Shape 56" descr="NOAA-Fisheries-horizont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04" y="6419087"/>
            <a:ext cx="1643940" cy="38874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617229" y="1141412"/>
            <a:ext cx="7336971" cy="13985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0000"/>
          </a:bodyPr>
          <a:lstStyle/>
          <a:p>
            <a:r>
              <a:rPr lang="en-US" dirty="0"/>
              <a:t>Biological Impacts of Contrasting Economic Goals for Commercial and Recreational Marine Fisheries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910684" y="2716116"/>
            <a:ext cx="6776113" cy="1420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lang="en-US" sz="2800" b="0" i="0" u="none" strike="noStrike" cap="none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American Fisheries Society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lang="en-US" sz="2800" dirty="0" smtClean="0"/>
              <a:t>Tampa, FL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lang="en-US" sz="2800" b="0" i="0" u="none" strike="noStrike" cap="none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Aug 24, 2017</a:t>
            </a:r>
            <a:endParaRPr lang="en-US" sz="2800" b="0" i="0" u="none" strike="noStrike" cap="none" dirty="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627797" y="4489565"/>
            <a:ext cx="8157387" cy="14116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lang="en-US" sz="1800" b="0" i="0" u="none" strike="noStrike" cap="none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Richard 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Methot, Ph.D</a:t>
            </a:r>
            <a:r>
              <a:rPr lang="en-US" sz="1800" b="0" i="0" u="none" strike="noStrike" cap="none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.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lang="en-US" sz="1800" b="0" i="0" u="none" strike="noStrike" cap="none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NOAA 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Fisheries Senior </a:t>
            </a:r>
            <a:r>
              <a:rPr lang="en-US" sz="1800" b="0" i="0" u="none" strike="noStrike" cap="none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Scientist 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for Stock </a:t>
            </a:r>
            <a:r>
              <a:rPr lang="en-US" sz="1800" b="0" i="0" u="none" strike="noStrike" cap="none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Assessment</a:t>
            </a:r>
            <a:endParaRPr lang="en-US" sz="1800" b="0" i="0" u="none" strike="noStrike" cap="none" dirty="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spatial range of the stock?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7291"/>
            <a:ext cx="8229600" cy="501508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Dynamic biogeography (</a:t>
            </a:r>
            <a:r>
              <a:rPr lang="en-US" dirty="0" err="1" smtClean="0"/>
              <a:t>MacCall</a:t>
            </a:r>
            <a:r>
              <a:rPr lang="en-US" dirty="0" smtClean="0"/>
              <a:t>, 1990) suggest that population spreads over larger range and into marginal habitat as abundance increases</a:t>
            </a:r>
          </a:p>
          <a:p>
            <a:r>
              <a:rPr lang="en-US" dirty="0" smtClean="0"/>
              <a:t>But spread may be highly punctuated by localized attractor habitats and by barriers to movement</a:t>
            </a:r>
          </a:p>
          <a:p>
            <a:r>
              <a:rPr lang="en-US" dirty="0" smtClean="0"/>
              <a:t>We haven’t done enough to present information on spatial range, especially with respect to fishing pressure and to climate influence</a:t>
            </a:r>
          </a:p>
          <a:p>
            <a:r>
              <a:rPr lang="en-US" dirty="0" smtClean="0"/>
              <a:t>Hardly any stock assessment population modeling has spatial structuring.</a:t>
            </a:r>
          </a:p>
          <a:p>
            <a:r>
              <a:rPr lang="en-US" dirty="0" smtClean="0"/>
              <a:t>New statistical models and advanced computing power make spatial models more feasible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8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U.S. Department of Commerce | National Oceanic and Atmospheric Administration | NOAA Fisheries | Page </a:t>
            </a:r>
            <a:fld id="{00000000-1234-1234-1234-123412341234}" type="slidenum">
              <a:rPr lang="en-US" sz="8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401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Biomass and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8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U.S. Department of Commerce | National Oceanic and Atmospheric Administration | NOAA Fisheries | Page </a:t>
            </a:r>
            <a:fld id="{00000000-1234-1234-1234-123412341234}" type="slidenum">
              <a:rPr lang="en-US" sz="8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675" y="1207862"/>
            <a:ext cx="4552649" cy="9120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39" y="3181258"/>
            <a:ext cx="3115051" cy="637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774" y="3181258"/>
            <a:ext cx="3178109" cy="6377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14" y="3893637"/>
            <a:ext cx="3175846" cy="6372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8113" y="3897139"/>
            <a:ext cx="3178109" cy="6377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714" y="4656003"/>
            <a:ext cx="3178109" cy="6377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8113" y="4656003"/>
            <a:ext cx="3178109" cy="63773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666744" y="5638129"/>
            <a:ext cx="978407" cy="667512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55% by weight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45151" y="5638129"/>
            <a:ext cx="841247" cy="667512"/>
          </a:xfrm>
          <a:prstGeom prst="rect">
            <a:avLst/>
          </a:prstGeom>
          <a:solidFill>
            <a:srgbClr val="0070C0">
              <a:alpha val="26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5% by weight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Curved Connector 17"/>
          <p:cNvCxnSpPr>
            <a:stCxn id="5" idx="2"/>
            <a:endCxn id="8" idx="3"/>
          </p:cNvCxnSpPr>
          <p:nvPr/>
        </p:nvCxnSpPr>
        <p:spPr>
          <a:xfrm rot="5400000">
            <a:off x="2908598" y="2548873"/>
            <a:ext cx="2092364" cy="1234440"/>
          </a:xfrm>
          <a:prstGeom prst="curved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5" idx="2"/>
            <a:endCxn id="9" idx="1"/>
          </p:cNvCxnSpPr>
          <p:nvPr/>
        </p:nvCxnSpPr>
        <p:spPr>
          <a:xfrm rot="16200000" flipH="1">
            <a:off x="4062010" y="2629900"/>
            <a:ext cx="2096093" cy="1076113"/>
          </a:xfrm>
          <a:prstGeom prst="curvedConnector2">
            <a:avLst/>
          </a:prstGeom>
          <a:ln w="31750">
            <a:solidFill>
              <a:srgbClr val="0070C0"/>
            </a:solidFill>
            <a:tailEnd type="triangle"/>
          </a:ln>
          <a:scene3d>
            <a:camera prst="orthographicFront">
              <a:rot lat="10800000" lon="102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8089851">
            <a:off x="3757579" y="3444415"/>
            <a:ext cx="1023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F</a:t>
            </a:r>
            <a:r>
              <a:rPr lang="en-US" sz="2000" b="1" baseline="-25000" dirty="0" err="1" smtClean="0">
                <a:solidFill>
                  <a:srgbClr val="FF0000"/>
                </a:solidFill>
              </a:rPr>
              <a:t>comm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3459489">
            <a:off x="4500793" y="3541133"/>
            <a:ext cx="756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F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recr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endCxn id="14" idx="0"/>
          </p:cNvCxnSpPr>
          <p:nvPr/>
        </p:nvCxnSpPr>
        <p:spPr>
          <a:xfrm>
            <a:off x="3831332" y="5124324"/>
            <a:ext cx="324616" cy="513805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" idx="3"/>
          </p:cNvCxnSpPr>
          <p:nvPr/>
        </p:nvCxnSpPr>
        <p:spPr>
          <a:xfrm>
            <a:off x="3339823" y="4974868"/>
            <a:ext cx="488381" cy="13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3"/>
          </p:cNvCxnSpPr>
          <p:nvPr/>
        </p:nvCxnSpPr>
        <p:spPr>
          <a:xfrm>
            <a:off x="3337560" y="4212275"/>
            <a:ext cx="490644" cy="91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065774" y="5124324"/>
            <a:ext cx="184956" cy="513805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1" idx="1"/>
          </p:cNvCxnSpPr>
          <p:nvPr/>
        </p:nvCxnSpPr>
        <p:spPr>
          <a:xfrm flipV="1">
            <a:off x="5250730" y="4974868"/>
            <a:ext cx="397383" cy="149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9" idx="1"/>
          </p:cNvCxnSpPr>
          <p:nvPr/>
        </p:nvCxnSpPr>
        <p:spPr>
          <a:xfrm flipV="1">
            <a:off x="5250730" y="4216004"/>
            <a:ext cx="397383" cy="89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419641" y="5733732"/>
            <a:ext cx="363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FF0000"/>
                </a:solidFill>
              </a:rPr>
              <a:t>Quota with allocation by weight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06122" y="2602941"/>
            <a:ext cx="2041991" cy="307777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Catch</a:t>
            </a:r>
            <a:r>
              <a:rPr lang="en-US" i="1" baseline="-25000" dirty="0" err="1" smtClean="0"/>
              <a:t>a</a:t>
            </a:r>
            <a:r>
              <a:rPr lang="en-US" i="1" dirty="0" smtClean="0"/>
              <a:t> ~ F * </a:t>
            </a:r>
            <a:r>
              <a:rPr lang="en-US" i="1" dirty="0" err="1" smtClean="0"/>
              <a:t>sel</a:t>
            </a:r>
            <a:r>
              <a:rPr lang="en-US" i="1" baseline="-25000" dirty="0" err="1"/>
              <a:t>a</a:t>
            </a:r>
            <a:r>
              <a:rPr lang="en-US" i="1" dirty="0" smtClean="0"/>
              <a:t> * N</a:t>
            </a:r>
            <a:r>
              <a:rPr lang="en-US" i="1" baseline="-25000" dirty="0"/>
              <a:t>a</a:t>
            </a: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898940" y="1438197"/>
            <a:ext cx="1396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 smtClean="0">
                <a:solidFill>
                  <a:srgbClr val="FF0000"/>
                </a:solidFill>
              </a:rPr>
              <a:t>Project Population</a:t>
            </a:r>
            <a:endParaRPr lang="en-US" sz="1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3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this situation: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7292"/>
            <a:ext cx="4270917" cy="49593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commercial and recreational fisheries with different fishing </a:t>
            </a:r>
            <a:r>
              <a:rPr lang="en-US" dirty="0" smtClean="0"/>
              <a:t>patterns (selectivity);</a:t>
            </a:r>
            <a:endParaRPr lang="en-US" dirty="0" smtClean="0"/>
          </a:p>
          <a:p>
            <a:r>
              <a:rPr lang="en-US" dirty="0" smtClean="0"/>
              <a:t>The fisheries are spread across three areas among which there is limited adult fish movement, but complete larval mixing;</a:t>
            </a:r>
          </a:p>
          <a:p>
            <a:r>
              <a:rPr lang="en-US" dirty="0" smtClean="0"/>
              <a:t>The fishing effort varies across the areas.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8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U.S. Department of Commerce | National Oceanic and Atmospheric Administration | NOAA Fisheries | Page </a:t>
            </a:r>
            <a:fld id="{00000000-1234-1234-1234-123412341234}" type="slidenum">
              <a:rPr lang="en-US" sz="8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35983458"/>
              </p:ext>
            </p:extLst>
          </p:nvPr>
        </p:nvGraphicFramePr>
        <p:xfrm>
          <a:off x="5092391" y="1973765"/>
          <a:ext cx="3683620" cy="2650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676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</a:t>
            </a:r>
            <a:r>
              <a:rPr lang="en-US" dirty="0" smtClean="0"/>
              <a:t>Fishing Rate Across Space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07291"/>
            <a:ext cx="8447755" cy="2684225"/>
          </a:xfrm>
        </p:spPr>
        <p:txBody>
          <a:bodyPr/>
          <a:lstStyle/>
          <a:p>
            <a:r>
              <a:rPr lang="en-US" dirty="0" smtClean="0"/>
              <a:t>Same result for one area, 3 equal areas, 45:45:10 areas if fishing rate is same across range of the stock</a:t>
            </a:r>
          </a:p>
          <a:p>
            <a:r>
              <a:rPr lang="en-US" dirty="0" smtClean="0"/>
              <a:t>Optimum F is lower for </a:t>
            </a:r>
            <a:r>
              <a:rPr lang="en-US" dirty="0" err="1" smtClean="0"/>
              <a:t>Comm</a:t>
            </a:r>
            <a:r>
              <a:rPr lang="en-US" dirty="0" smtClean="0"/>
              <a:t> in this case</a:t>
            </a:r>
          </a:p>
          <a:p>
            <a:pPr lvl="1"/>
            <a:r>
              <a:rPr lang="en-US" dirty="0" smtClean="0"/>
              <a:t>because </a:t>
            </a:r>
            <a:r>
              <a:rPr lang="en-US" dirty="0" smtClean="0"/>
              <a:t>they target/select older fish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8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U.S. Department of Commerce | National Oceanic and Atmospheric Administration | NOAA Fisheries | Page </a:t>
            </a:r>
            <a:fld id="{00000000-1234-1234-1234-123412341234}" type="slidenum">
              <a:rPr lang="en-US" sz="8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23" y="3436522"/>
            <a:ext cx="5885308" cy="253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3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97825" y="457200"/>
            <a:ext cx="8229600" cy="675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 Narrow"/>
              <a:buNone/>
            </a:pPr>
            <a:r>
              <a:rPr lang="en-US" dirty="0" smtClean="0"/>
              <a:t>Effect of Protected Area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2285999" y="6355080"/>
            <a:ext cx="6400800" cy="5028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U.S. Department of Commerce | National Oceanic and Atmospheric Administration | NOAA Fisheries | Page </a:t>
            </a:r>
            <a:r>
              <a:rPr lang="en-US" sz="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lang="en-US"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13" y="2239746"/>
            <a:ext cx="3508171" cy="40848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254" y="2239745"/>
            <a:ext cx="3508171" cy="408486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7634175" y="3026391"/>
            <a:ext cx="1052624" cy="287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238104" y="4010332"/>
            <a:ext cx="1052624" cy="5436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24890" y="3866792"/>
            <a:ext cx="1052624" cy="287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199" y="1086613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Protecting 10% of recruits from fishing:</a:t>
            </a:r>
          </a:p>
          <a:p>
            <a:r>
              <a:rPr lang="en-US" sz="1600" b="1" dirty="0"/>
              <a:t> (</a:t>
            </a:r>
            <a:r>
              <a:rPr lang="en-US" sz="1600" b="1" dirty="0" smtClean="0"/>
              <a:t>1) buffers total </a:t>
            </a:r>
            <a:r>
              <a:rPr lang="en-US" sz="1600" b="1" dirty="0" err="1" smtClean="0"/>
              <a:t>spawners</a:t>
            </a:r>
            <a:r>
              <a:rPr lang="en-US" sz="1600" b="1" dirty="0" smtClean="0"/>
              <a:t> from high depletion at high F</a:t>
            </a:r>
          </a:p>
          <a:p>
            <a:r>
              <a:rPr lang="en-US" sz="1600" b="1" dirty="0"/>
              <a:t> (</a:t>
            </a:r>
            <a:r>
              <a:rPr lang="en-US" sz="1600" b="1" dirty="0" smtClean="0"/>
              <a:t>2) provides recruits to all areas to provide some catch at high F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(3) only sacrifices 6% of MSY at </a:t>
            </a:r>
            <a:r>
              <a:rPr lang="en-US" sz="1600" b="1" dirty="0" err="1" smtClean="0"/>
              <a:t>Fmsy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31358" y="2126512"/>
            <a:ext cx="2498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Uniform Fishing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24013" y="2126512"/>
            <a:ext cx="2498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10% Reserve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290728" y="2788717"/>
            <a:ext cx="484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(1)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784989" y="3585784"/>
            <a:ext cx="484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(3)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514632" y="4153871"/>
            <a:ext cx="484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(2)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</a:t>
            </a:r>
            <a:r>
              <a:rPr lang="en-US" dirty="0" err="1" smtClean="0"/>
              <a:t>Comm</a:t>
            </a:r>
            <a:r>
              <a:rPr lang="en-US" dirty="0" smtClean="0"/>
              <a:t> and </a:t>
            </a:r>
            <a:r>
              <a:rPr lang="en-US" dirty="0" err="1" smtClean="0"/>
              <a:t>Recr</a:t>
            </a:r>
            <a:r>
              <a:rPr lang="en-US" dirty="0" smtClean="0"/>
              <a:t> Fishing </a:t>
            </a:r>
            <a:r>
              <a:rPr lang="en-US" dirty="0" smtClean="0"/>
              <a:t>Zones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8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U.S. Department of Commerce | National Oceanic and Atmospheric Administration | NOAA Fisheries | Page </a:t>
            </a:r>
            <a:fld id="{00000000-1234-1234-1234-123412341234}" type="slidenum">
              <a:rPr lang="en-US" sz="8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1713" y="2137574"/>
            <a:ext cx="2626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Separate areas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6056" y="1161069"/>
            <a:ext cx="750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Area 1 – </a:t>
            </a:r>
            <a:r>
              <a:rPr lang="en-US" sz="1600" b="1" dirty="0" err="1" smtClean="0"/>
              <a:t>Comm</a:t>
            </a:r>
            <a:r>
              <a:rPr lang="en-US" sz="1600" b="1" dirty="0" smtClean="0"/>
              <a:t>; area 2 – </a:t>
            </a:r>
            <a:r>
              <a:rPr lang="en-US" sz="1600" b="1" dirty="0" err="1" smtClean="0"/>
              <a:t>Recr</a:t>
            </a:r>
            <a:r>
              <a:rPr lang="en-US" sz="1600" b="1" dirty="0" smtClean="0"/>
              <a:t>; area 3 – no fishing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(1)  Different depletion levels in the 2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(2)  Catch ratio between fleets is more decoupled from F level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9547" y="1956376"/>
            <a:ext cx="3213379" cy="8537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b="1" dirty="0" smtClean="0"/>
              <a:t>10% </a:t>
            </a:r>
            <a:r>
              <a:rPr lang="en-US" sz="1600" b="1" dirty="0" smtClean="0"/>
              <a:t>Reserve;</a:t>
            </a:r>
          </a:p>
          <a:p>
            <a:pPr algn="ctr"/>
            <a:r>
              <a:rPr lang="en-US" sz="1600" b="1" dirty="0" err="1" smtClean="0"/>
              <a:t>Comm</a:t>
            </a:r>
            <a:r>
              <a:rPr lang="en-US" sz="1600" b="1" dirty="0" smtClean="0"/>
              <a:t> </a:t>
            </a:r>
            <a:r>
              <a:rPr lang="en-US" sz="1600" b="1" dirty="0" smtClean="0"/>
              <a:t>&amp; </a:t>
            </a:r>
            <a:r>
              <a:rPr lang="en-US" sz="1600" b="1" dirty="0" err="1" smtClean="0"/>
              <a:t>Recr</a:t>
            </a:r>
            <a:r>
              <a:rPr lang="en-US" sz="1600" b="1" dirty="0" smtClean="0"/>
              <a:t> Together</a:t>
            </a:r>
            <a:endParaRPr lang="en-US" sz="16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436145"/>
            <a:ext cx="3365667" cy="39189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10" y="2471551"/>
            <a:ext cx="3335259" cy="388353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885043" y="3254701"/>
            <a:ext cx="1052624" cy="287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381521" y="4151976"/>
            <a:ext cx="1052624" cy="287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95615" y="3033950"/>
            <a:ext cx="484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(1)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779134" y="4126238"/>
            <a:ext cx="484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(2)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516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Recreational Allocation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8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U.S. Department of Commerce | National Oceanic and Atmospheric Administration | NOAA Fisheries | Page </a:t>
            </a:r>
            <a:fld id="{00000000-1234-1234-1234-123412341234}" type="slidenum">
              <a:rPr lang="en-US" sz="8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5783" y="2108772"/>
            <a:ext cx="2626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Separate areas- 45:45:10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6056" y="1371600"/>
            <a:ext cx="750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Increase the </a:t>
            </a:r>
            <a:r>
              <a:rPr lang="en-US" sz="1600" b="1" dirty="0" err="1" smtClean="0"/>
              <a:t>Recr:Comm</a:t>
            </a:r>
            <a:r>
              <a:rPr lang="en-US" sz="1600" b="1" dirty="0" smtClean="0"/>
              <a:t> ratio of F’s </a:t>
            </a:r>
            <a:r>
              <a:rPr lang="en-US" sz="1600" b="1" dirty="0" smtClean="0"/>
              <a:t>from</a:t>
            </a:r>
            <a:r>
              <a:rPr lang="en-US" sz="1600" b="1" dirty="0" smtClean="0"/>
              <a:t> </a:t>
            </a:r>
            <a:r>
              <a:rPr lang="en-US" sz="1600" b="1" dirty="0" smtClean="0"/>
              <a:t>1:1 to 3:1</a:t>
            </a:r>
            <a:endParaRPr lang="en-US" sz="16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933" y="2278049"/>
            <a:ext cx="3500034" cy="40753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19624" y="2095949"/>
            <a:ext cx="2498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Higher </a:t>
            </a:r>
            <a:r>
              <a:rPr lang="en-US" sz="1600" b="1" dirty="0" err="1" smtClean="0"/>
              <a:t>Recr</a:t>
            </a:r>
            <a:r>
              <a:rPr lang="en-US" sz="1600" b="1" dirty="0"/>
              <a:t> </a:t>
            </a:r>
            <a:r>
              <a:rPr lang="en-US" sz="1600" b="1" dirty="0" smtClean="0"/>
              <a:t>Allocation</a:t>
            </a:r>
            <a:endParaRPr lang="en-US" sz="16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84" y="2434503"/>
            <a:ext cx="3365667" cy="391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2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190628"/>
            <a:ext cx="8229600" cy="676013"/>
          </a:xfrm>
        </p:spPr>
        <p:txBody>
          <a:bodyPr/>
          <a:lstStyle/>
          <a:p>
            <a:r>
              <a:rPr lang="en-US" dirty="0" smtClean="0"/>
              <a:t>More Movement Between Areas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8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U.S. Department of Commerce | National Oceanic and Atmospheric Administration | NOAA Fisheries | Page </a:t>
            </a:r>
            <a:fld id="{00000000-1234-1234-1234-123412341234}" type="slidenum">
              <a:rPr lang="en-US" sz="8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356" y="754273"/>
            <a:ext cx="75065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Increase </a:t>
            </a:r>
            <a:r>
              <a:rPr lang="en-US" sz="1600" b="1" dirty="0" smtClean="0"/>
              <a:t>exchange rate from nil to 5% per year for all 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(1)  Movement makes areas more similar [20</a:t>
            </a:r>
            <a:r>
              <a:rPr lang="en-US" sz="1600" b="1" dirty="0"/>
              <a:t>% exchange is high enough to homogenize the </a:t>
            </a:r>
            <a:r>
              <a:rPr lang="en-US" sz="1600" b="1" dirty="0" smtClean="0"/>
              <a:t>areas]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(2)  More linkage between catch levels for the two fleets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(3) Mean age goes up due to movement of old fish out of protected area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56" y="2279690"/>
            <a:ext cx="3500034" cy="40753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4312" y="2149418"/>
            <a:ext cx="2498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Higher </a:t>
            </a:r>
            <a:r>
              <a:rPr lang="en-US" sz="1600" b="1" dirty="0" err="1" smtClean="0"/>
              <a:t>Recr</a:t>
            </a:r>
            <a:r>
              <a:rPr lang="en-US" sz="1600" b="1" dirty="0"/>
              <a:t> </a:t>
            </a:r>
            <a:r>
              <a:rPr lang="en-US" sz="1600" b="1" dirty="0" smtClean="0"/>
              <a:t>Allocation</a:t>
            </a:r>
            <a:endParaRPr lang="en-US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347" y="2279690"/>
            <a:ext cx="3500034" cy="40753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01244" y="2149418"/>
            <a:ext cx="2626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5% Movement</a:t>
            </a:r>
            <a:endParaRPr lang="en-US" sz="1600" b="1" dirty="0"/>
          </a:p>
        </p:txBody>
      </p:sp>
      <p:sp>
        <p:nvSpPr>
          <p:cNvPr id="11" name="Oval 10"/>
          <p:cNvSpPr/>
          <p:nvPr/>
        </p:nvSpPr>
        <p:spPr>
          <a:xfrm>
            <a:off x="7301172" y="3115786"/>
            <a:ext cx="1052624" cy="287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74860" y="4030306"/>
            <a:ext cx="1052624" cy="287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11757" y="5263377"/>
            <a:ext cx="1052624" cy="6802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870586" y="2832354"/>
            <a:ext cx="484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(1)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177126" y="4230290"/>
            <a:ext cx="484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(2)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134938" y="5297281"/>
            <a:ext cx="484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(3)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84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Age-structured assessment models can provide fleet-specific catch recommendations in </a:t>
            </a:r>
            <a:r>
              <a:rPr lang="en-US" dirty="0" smtClean="0"/>
              <a:t>weight </a:t>
            </a:r>
            <a:r>
              <a:rPr lang="en-US" u="sng" dirty="0" smtClean="0"/>
              <a:t>and</a:t>
            </a:r>
            <a:r>
              <a:rPr lang="en-US" dirty="0" smtClean="0"/>
              <a:t> numbers</a:t>
            </a:r>
          </a:p>
          <a:p>
            <a:r>
              <a:rPr lang="en-US" dirty="0" smtClean="0"/>
              <a:t>Greater efforts can be made to communicate </a:t>
            </a:r>
            <a:r>
              <a:rPr lang="en-US" dirty="0" smtClean="0"/>
              <a:t>relevant </a:t>
            </a:r>
            <a:r>
              <a:rPr lang="en-US" dirty="0"/>
              <a:t>m</a:t>
            </a:r>
            <a:r>
              <a:rPr lang="en-US" dirty="0" smtClean="0"/>
              <a:t>odel </a:t>
            </a:r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Effect of F on age distribution, etc.</a:t>
            </a:r>
          </a:p>
          <a:p>
            <a:pPr lvl="1"/>
            <a:r>
              <a:rPr lang="en-US" dirty="0" smtClean="0"/>
              <a:t>Recreational </a:t>
            </a:r>
            <a:r>
              <a:rPr lang="en-US" dirty="0"/>
              <a:t>c</a:t>
            </a:r>
            <a:r>
              <a:rPr lang="en-US" dirty="0" smtClean="0"/>
              <a:t>atch recommendation in numbers</a:t>
            </a:r>
            <a:endParaRPr lang="en-US" dirty="0" smtClean="0"/>
          </a:p>
          <a:p>
            <a:r>
              <a:rPr lang="en-US" dirty="0" smtClean="0"/>
              <a:t>When fleet selectivity differs, the ratio of catch among </a:t>
            </a:r>
            <a:r>
              <a:rPr lang="en-US" dirty="0" smtClean="0"/>
              <a:t>competing fleets </a:t>
            </a:r>
            <a:r>
              <a:rPr lang="en-US" dirty="0" smtClean="0"/>
              <a:t>depends on the overall fishing intensity</a:t>
            </a:r>
            <a:endParaRPr lang="en-US" dirty="0"/>
          </a:p>
          <a:p>
            <a:r>
              <a:rPr lang="en-US" dirty="0" smtClean="0"/>
              <a:t>When areas and fish movement rates are </a:t>
            </a:r>
            <a:r>
              <a:rPr lang="en-US" dirty="0" smtClean="0"/>
              <a:t>modeled, </a:t>
            </a:r>
            <a:r>
              <a:rPr lang="en-US" dirty="0" smtClean="0"/>
              <a:t>effects of area-specific fleet allocations can be analyzed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8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U.S. Department of Commerce | National Oceanic and Atmospheric Administration | NOAA Fisheries | Page </a:t>
            </a:r>
            <a:fld id="{00000000-1234-1234-1234-123412341234}" type="slidenum">
              <a:rPr lang="en-US" sz="8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85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6323"/>
            <a:ext cx="9144000" cy="6858000"/>
          </a:xfrm>
          <a:prstGeom prst="rect">
            <a:avLst/>
          </a:prstGeom>
        </p:spPr>
      </p:pic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461141" y="35595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-US" sz="1800" dirty="0"/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/>
                <a:ea typeface="Arial Narrow"/>
                <a:cs typeface="Arial Narrow"/>
                <a:sym typeface="Arial Narrow"/>
              </a:rPr>
              <a:t>Thank you!</a:t>
            </a:r>
            <a:r>
              <a:rPr lang="en-US" sz="4800" b="1" i="0" u="none" strike="noStrike" cap="none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2286000" y="6354762"/>
            <a:ext cx="6400799" cy="503236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U.S. Department of Commerce | National Oceanic and Atmospheric Administration | NOAA Fisheries | 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6500"/>
            <a:ext cx="8229600" cy="48820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Stock assessment goals are to:</a:t>
            </a:r>
          </a:p>
          <a:p>
            <a:pPr lvl="1"/>
            <a:r>
              <a:rPr lang="en-US" dirty="0" smtClean="0"/>
              <a:t>Advise on sustainable catch policy (MSY)</a:t>
            </a:r>
          </a:p>
          <a:p>
            <a:pPr lvl="1"/>
            <a:r>
              <a:rPr lang="en-US" dirty="0" smtClean="0"/>
              <a:t>Detect overfished and overfishing conditions</a:t>
            </a:r>
          </a:p>
          <a:p>
            <a:pPr lvl="1"/>
            <a:r>
              <a:rPr lang="en-US" dirty="0" smtClean="0"/>
              <a:t>Project catch levels that implement the policy</a:t>
            </a:r>
          </a:p>
          <a:p>
            <a:r>
              <a:rPr lang="en-US" dirty="0"/>
              <a:t>Age-structured population models are foundation of most fish stock </a:t>
            </a:r>
            <a:r>
              <a:rPr lang="en-US" dirty="0" smtClean="0"/>
              <a:t>assessments.</a:t>
            </a:r>
          </a:p>
          <a:p>
            <a:r>
              <a:rPr lang="en-US" dirty="0" smtClean="0"/>
              <a:t>Model and management focus is on:</a:t>
            </a:r>
          </a:p>
          <a:p>
            <a:pPr lvl="1"/>
            <a:r>
              <a:rPr lang="en-US" dirty="0" smtClean="0"/>
              <a:t>yield in units of weight, and</a:t>
            </a:r>
          </a:p>
          <a:p>
            <a:pPr lvl="1"/>
            <a:r>
              <a:rPr lang="en-US" dirty="0" smtClean="0"/>
              <a:t>impact on reproductive potential (typically spawning biomass)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r>
              <a:rPr lang="en-US" sz="800" b="0" i="0" u="none" strike="noStrike" cap="none" smtClean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U.S. Department of Commerce | National Oceanic and Atmospheric Administration | NOAA Fisheries | Page </a:t>
            </a:r>
            <a:fld id="{00000000-1234-1234-1234-123412341234}" type="slidenum">
              <a:rPr lang="en-US" sz="800" b="0" i="0" u="none" strike="noStrike" cap="none" smtClean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fld>
            <a:endParaRPr lang="en-US" sz="800" b="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9552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Age-structured population models allow for management advice in terms of biomass </a:t>
            </a:r>
            <a:r>
              <a:rPr lang="en-US" u="sng" dirty="0" smtClean="0"/>
              <a:t>and</a:t>
            </a:r>
            <a:r>
              <a:rPr lang="en-US" dirty="0" smtClean="0"/>
              <a:t> numbers</a:t>
            </a:r>
          </a:p>
          <a:p>
            <a:r>
              <a:rPr lang="en-US" dirty="0" smtClean="0"/>
              <a:t>These models already calculate additional quantities, such as expected mean age and size of fish, that can be useful for management</a:t>
            </a:r>
          </a:p>
          <a:p>
            <a:r>
              <a:rPr lang="en-US" dirty="0" smtClean="0"/>
              <a:t>Area-specific models are already feasible, but dependent on knowledge of movement rates</a:t>
            </a:r>
          </a:p>
          <a:p>
            <a:r>
              <a:rPr lang="en-US" dirty="0" smtClean="0"/>
              <a:t>Area-specific models can evaluate pros/cons of area-specific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r>
              <a:rPr lang="en-US" sz="800" b="0" i="0" u="none" strike="noStrike" cap="none" smtClean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U.S. Department of Commerce | National Oceanic and Atmospheric Administration | NOAA Fisheries | Page </a:t>
            </a:r>
            <a:fld id="{00000000-1234-1234-1234-123412341234}" type="slidenum">
              <a:rPr lang="en-US" sz="800" b="0" i="0" u="none" strike="noStrike" cap="none" smtClean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fld>
            <a:endParaRPr lang="en-US" sz="800" b="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8016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83820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1" dirty="0" smtClean="0"/>
              <a:t>What is a “Stock”?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41910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Population models typically treat the stock as if it is well-mixed throughout its range (high diffusion </a:t>
            </a:r>
            <a:r>
              <a:rPr lang="en-US" dirty="0" smtClean="0"/>
              <a:t>rate)</a:t>
            </a:r>
          </a:p>
          <a:p>
            <a:r>
              <a:rPr lang="en-US" dirty="0" smtClean="0"/>
              <a:t>Hence </a:t>
            </a:r>
            <a:r>
              <a:rPr lang="en-US" dirty="0"/>
              <a:t>fishing mortality caused by one fishery directly affects modeled stock abundance and availability of fish to other </a:t>
            </a:r>
            <a:r>
              <a:rPr lang="en-US" dirty="0" smtClean="0"/>
              <a:t>fisheries</a:t>
            </a:r>
            <a:endParaRPr lang="en-US" dirty="0"/>
          </a:p>
        </p:txBody>
      </p:sp>
      <p:sp>
        <p:nvSpPr>
          <p:cNvPr id="13318" name="Oval 4"/>
          <p:cNvSpPr>
            <a:spLocks noChangeArrowheads="1"/>
          </p:cNvSpPr>
          <p:nvPr/>
        </p:nvSpPr>
        <p:spPr bwMode="auto">
          <a:xfrm>
            <a:off x="5257799" y="1523999"/>
            <a:ext cx="3328639" cy="417427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0" dirty="0" smtClean="0">
                <a:solidFill>
                  <a:schemeClr val="bg2"/>
                </a:solidFill>
                <a:latin typeface="Verdana" pitchFamily="34" charset="0"/>
              </a:rPr>
              <a:t>Well-mixed stock</a:t>
            </a:r>
            <a:endParaRPr lang="en-US" sz="2400" b="0" dirty="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3319" name="AutoShape 5"/>
          <p:cNvSpPr>
            <a:spLocks noChangeArrowheads="1"/>
          </p:cNvSpPr>
          <p:nvPr/>
        </p:nvSpPr>
        <p:spPr bwMode="auto">
          <a:xfrm>
            <a:off x="6144322" y="4715107"/>
            <a:ext cx="1600200" cy="304800"/>
          </a:xfrm>
          <a:prstGeom prst="curvedUpArrow">
            <a:avLst>
              <a:gd name="adj1" fmla="val 105000"/>
              <a:gd name="adj2" fmla="val 21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AutoShape 6"/>
          <p:cNvSpPr>
            <a:spLocks noChangeArrowheads="1"/>
          </p:cNvSpPr>
          <p:nvPr/>
        </p:nvSpPr>
        <p:spPr bwMode="auto">
          <a:xfrm flipH="1">
            <a:off x="6068122" y="2263698"/>
            <a:ext cx="1676400" cy="304800"/>
          </a:xfrm>
          <a:prstGeom prst="curvedDownArrow">
            <a:avLst>
              <a:gd name="adj1" fmla="val 110000"/>
              <a:gd name="adj2" fmla="val 220000"/>
              <a:gd name="adj3" fmla="val 510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8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609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200" b="1" dirty="0" smtClean="0"/>
              <a:t>More Realistic Stock Structure</a:t>
            </a:r>
            <a:endParaRPr lang="en-US" sz="3200" b="1" dirty="0" smtClean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41910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Fishery </a:t>
            </a:r>
            <a:r>
              <a:rPr lang="en-US" dirty="0"/>
              <a:t>sectors tend to operate in somewhat different sub-areas</a:t>
            </a:r>
          </a:p>
          <a:p>
            <a:r>
              <a:rPr lang="en-US" dirty="0"/>
              <a:t>Fish diffusion rates are not always that </a:t>
            </a:r>
            <a:r>
              <a:rPr lang="en-US" dirty="0" smtClean="0"/>
              <a:t>high</a:t>
            </a:r>
          </a:p>
          <a:p>
            <a:r>
              <a:rPr lang="en-US" dirty="0" smtClean="0"/>
              <a:t>Localized protection or depletion are possible</a:t>
            </a:r>
            <a:endParaRPr lang="en-US" dirty="0"/>
          </a:p>
        </p:txBody>
      </p:sp>
      <p:sp>
        <p:nvSpPr>
          <p:cNvPr id="13318" name="Oval 4"/>
          <p:cNvSpPr>
            <a:spLocks noChangeArrowheads="1"/>
          </p:cNvSpPr>
          <p:nvPr/>
        </p:nvSpPr>
        <p:spPr bwMode="auto">
          <a:xfrm>
            <a:off x="5257800" y="1524000"/>
            <a:ext cx="2743200" cy="1905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0" dirty="0">
                <a:solidFill>
                  <a:schemeClr val="bg2"/>
                </a:solidFill>
                <a:latin typeface="Verdana" pitchFamily="34" charset="0"/>
              </a:rPr>
              <a:t>Northern </a:t>
            </a:r>
            <a:r>
              <a:rPr lang="en-US" sz="2400" b="0" dirty="0" smtClean="0">
                <a:solidFill>
                  <a:schemeClr val="bg2"/>
                </a:solidFill>
                <a:latin typeface="Verdana" pitchFamily="34" charset="0"/>
              </a:rPr>
              <a:t>Area</a:t>
            </a:r>
            <a:endParaRPr lang="en-US" sz="2400" b="0" dirty="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3319" name="AutoShape 5"/>
          <p:cNvSpPr>
            <a:spLocks noChangeArrowheads="1"/>
          </p:cNvSpPr>
          <p:nvPr/>
        </p:nvSpPr>
        <p:spPr bwMode="auto">
          <a:xfrm>
            <a:off x="5943600" y="2819400"/>
            <a:ext cx="1600200" cy="304800"/>
          </a:xfrm>
          <a:prstGeom prst="curvedUpArrow">
            <a:avLst>
              <a:gd name="adj1" fmla="val 105000"/>
              <a:gd name="adj2" fmla="val 21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AutoShape 6"/>
          <p:cNvSpPr>
            <a:spLocks noChangeArrowheads="1"/>
          </p:cNvSpPr>
          <p:nvPr/>
        </p:nvSpPr>
        <p:spPr bwMode="auto">
          <a:xfrm flipH="1">
            <a:off x="5791200" y="1828800"/>
            <a:ext cx="1676400" cy="304800"/>
          </a:xfrm>
          <a:prstGeom prst="curvedDownArrow">
            <a:avLst>
              <a:gd name="adj1" fmla="val 110000"/>
              <a:gd name="adj2" fmla="val 220000"/>
              <a:gd name="adj3" fmla="val 510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Oval 7"/>
          <p:cNvSpPr>
            <a:spLocks noChangeArrowheads="1"/>
          </p:cNvSpPr>
          <p:nvPr/>
        </p:nvSpPr>
        <p:spPr bwMode="auto">
          <a:xfrm>
            <a:off x="5410200" y="3962400"/>
            <a:ext cx="2743200" cy="1905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0" dirty="0">
                <a:solidFill>
                  <a:schemeClr val="bg2"/>
                </a:solidFill>
                <a:latin typeface="Verdana" pitchFamily="34" charset="0"/>
              </a:rPr>
              <a:t>Southern </a:t>
            </a:r>
            <a:r>
              <a:rPr lang="en-US" sz="2400" b="0" dirty="0" smtClean="0">
                <a:solidFill>
                  <a:schemeClr val="bg2"/>
                </a:solidFill>
                <a:latin typeface="Verdana" pitchFamily="34" charset="0"/>
              </a:rPr>
              <a:t>Area</a:t>
            </a:r>
            <a:endParaRPr lang="en-US" sz="2400" b="0" dirty="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3322" name="AutoShape 8"/>
          <p:cNvSpPr>
            <a:spLocks noChangeArrowheads="1"/>
          </p:cNvSpPr>
          <p:nvPr/>
        </p:nvSpPr>
        <p:spPr bwMode="auto">
          <a:xfrm>
            <a:off x="6019800" y="5181600"/>
            <a:ext cx="1600200" cy="304800"/>
          </a:xfrm>
          <a:prstGeom prst="curvedUpArrow">
            <a:avLst>
              <a:gd name="adj1" fmla="val 105000"/>
              <a:gd name="adj2" fmla="val 21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AutoShape 9"/>
          <p:cNvSpPr>
            <a:spLocks noChangeArrowheads="1"/>
          </p:cNvSpPr>
          <p:nvPr/>
        </p:nvSpPr>
        <p:spPr bwMode="auto">
          <a:xfrm flipH="1">
            <a:off x="5791200" y="4267200"/>
            <a:ext cx="1676400" cy="304800"/>
          </a:xfrm>
          <a:prstGeom prst="curvedDownArrow">
            <a:avLst>
              <a:gd name="adj1" fmla="val 110000"/>
              <a:gd name="adj2" fmla="val 220000"/>
              <a:gd name="adj3" fmla="val 510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AutoShape 10" descr="5%"/>
          <p:cNvSpPr>
            <a:spLocks noChangeArrowheads="1"/>
          </p:cNvSpPr>
          <p:nvPr/>
        </p:nvSpPr>
        <p:spPr bwMode="auto">
          <a:xfrm>
            <a:off x="6477000" y="3505200"/>
            <a:ext cx="533400" cy="381000"/>
          </a:xfrm>
          <a:prstGeom prst="upDownArrow">
            <a:avLst>
              <a:gd name="adj1" fmla="val 50000"/>
              <a:gd name="adj2" fmla="val 20000"/>
            </a:avLst>
          </a:prstGeom>
          <a:pattFill prst="pct5">
            <a:fgClr>
              <a:schemeClr val="tx1"/>
            </a:fgClr>
            <a:bgClr>
              <a:srgbClr val="FFFFFF"/>
            </a:bgClr>
          </a:patt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Sustainable Fisheries Dynamics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8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U.S. Department of Commerce | National Oceanic and Atmospheric Administration | NOAA Fisheries | Page </a:t>
            </a:r>
            <a:fld id="{00000000-1234-1234-1234-123412341234}" type="slidenum">
              <a:rPr lang="en-US" sz="8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1279021"/>
            <a:ext cx="4114798" cy="2026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8" y="4328167"/>
            <a:ext cx="3374809" cy="2026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24" y="3871984"/>
            <a:ext cx="4669508" cy="21067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4493" y="3495665"/>
            <a:ext cx="3909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Results obtained by simulation across a range of F levels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64" y="1279021"/>
            <a:ext cx="3812428" cy="221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3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More Might We Want to Know?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Biological make-up of the population</a:t>
            </a:r>
          </a:p>
          <a:p>
            <a:r>
              <a:rPr lang="en-US" dirty="0" smtClean="0"/>
              <a:t>Tangible interpretation for </a:t>
            </a:r>
            <a:r>
              <a:rPr lang="en-US" dirty="0" smtClean="0"/>
              <a:t>F, “fishing </a:t>
            </a:r>
            <a:r>
              <a:rPr lang="en-US" dirty="0" smtClean="0"/>
              <a:t>intensity”</a:t>
            </a:r>
          </a:p>
          <a:p>
            <a:r>
              <a:rPr lang="en-US" dirty="0" smtClean="0"/>
              <a:t>Distribution across </a:t>
            </a:r>
            <a:r>
              <a:rPr lang="en-US" dirty="0" smtClean="0"/>
              <a:t>space</a:t>
            </a:r>
          </a:p>
          <a:p>
            <a:endParaRPr lang="en-US" dirty="0"/>
          </a:p>
          <a:p>
            <a:r>
              <a:rPr lang="en-US" dirty="0" smtClean="0"/>
              <a:t>Other factors that I will not discuss here:</a:t>
            </a:r>
          </a:p>
          <a:p>
            <a:pPr lvl="1"/>
            <a:r>
              <a:rPr lang="en-US" dirty="0" smtClean="0"/>
              <a:t>Effect of this F on bycatch of other species</a:t>
            </a:r>
          </a:p>
          <a:p>
            <a:pPr lvl="1"/>
            <a:r>
              <a:rPr lang="en-US" dirty="0" smtClean="0"/>
              <a:t>Irreducible fraction of this F that is bycatch in other fisheries</a:t>
            </a:r>
          </a:p>
          <a:p>
            <a:pPr lvl="1"/>
            <a:r>
              <a:rPr lang="en-US" dirty="0" smtClean="0"/>
              <a:t>Feedback on fleet dynamics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8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U.S. Department of Commerce | National Oceanic and Atmospheric Administration | NOAA Fisheries | Page </a:t>
            </a:r>
            <a:fld id="{00000000-1234-1234-1234-123412341234}" type="slidenum">
              <a:rPr lang="en-US" sz="8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431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Characteristics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7291"/>
            <a:ext cx="4114800" cy="4525963"/>
          </a:xfrm>
        </p:spPr>
        <p:txBody>
          <a:bodyPr/>
          <a:lstStyle/>
          <a:p>
            <a:pPr indent="0">
              <a:buNone/>
            </a:pPr>
            <a:r>
              <a:rPr lang="en-US" dirty="0" smtClean="0"/>
              <a:t>Models have explicit age composition of the population and the catch, so mean age, mean size, fraction above size limit, fraction of “trophy” size are all calculable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8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U.S. Department of Commerce | National Oceanic and Atmospheric Administration | NOAA Fisheries | Page </a:t>
            </a:r>
            <a:fld id="{00000000-1234-1234-1234-123412341234}" type="slidenum">
              <a:rPr lang="en-US" sz="8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01117"/>
            <a:ext cx="4051384" cy="17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fishing mortality?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7291"/>
            <a:ext cx="8229600" cy="514778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Fraction of population caught by a unit of fishing effort</a:t>
            </a:r>
          </a:p>
          <a:p>
            <a:r>
              <a:rPr lang="en-US" dirty="0" smtClean="0"/>
              <a:t>May have nonlinear relationship to some nominal measure of fishing effort, say angler-trip</a:t>
            </a:r>
            <a:endParaRPr lang="en-US" dirty="0" smtClean="0"/>
          </a:p>
          <a:p>
            <a:r>
              <a:rPr lang="en-US" dirty="0" smtClean="0"/>
              <a:t>Differing expectations for commercial vs recreational fisheries</a:t>
            </a:r>
            <a:endParaRPr lang="en-US" dirty="0" smtClean="0"/>
          </a:p>
          <a:p>
            <a:pPr lvl="1"/>
            <a:r>
              <a:rPr lang="en-US" dirty="0" smtClean="0"/>
              <a:t>Excessive </a:t>
            </a:r>
            <a:r>
              <a:rPr lang="en-US" dirty="0" smtClean="0"/>
              <a:t>fishing effort is costly and wasteful for commercial fishery</a:t>
            </a:r>
          </a:p>
          <a:p>
            <a:pPr lvl="2"/>
            <a:r>
              <a:rPr lang="en-US" dirty="0" smtClean="0"/>
              <a:t>Standard bio-economics modeling </a:t>
            </a:r>
            <a:r>
              <a:rPr lang="en-US" dirty="0" smtClean="0"/>
              <a:t>can estimate F </a:t>
            </a:r>
            <a:r>
              <a:rPr lang="en-US" dirty="0" smtClean="0"/>
              <a:t>rate that produces maximum economic yield</a:t>
            </a:r>
          </a:p>
          <a:p>
            <a:pPr lvl="1"/>
            <a:r>
              <a:rPr lang="en-US" dirty="0" smtClean="0"/>
              <a:t>But more fishing trips are likely desirable for recreational fishery, as long as the trip has a good enough chance to be rewarding</a:t>
            </a:r>
          </a:p>
          <a:p>
            <a:pPr lvl="2"/>
            <a:r>
              <a:rPr lang="en-US" dirty="0" smtClean="0"/>
              <a:t>Need </a:t>
            </a:r>
            <a:r>
              <a:rPr lang="en-US" dirty="0" smtClean="0"/>
              <a:t>more </a:t>
            </a:r>
            <a:r>
              <a:rPr lang="en-US" dirty="0" smtClean="0"/>
              <a:t>social and economic information to determine optimum fishing </a:t>
            </a:r>
            <a:r>
              <a:rPr lang="en-US" dirty="0" smtClean="0"/>
              <a:t>rate</a:t>
            </a:r>
          </a:p>
          <a:p>
            <a:pPr lvl="2"/>
            <a:r>
              <a:rPr lang="en-US" dirty="0" smtClean="0"/>
              <a:t>Accounting for self-reported catch &amp; release, and release mortality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8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U.S. Department of Commerce | National Oceanic and Atmospheric Administration | NOAA Fisheries | Page </a:t>
            </a:r>
            <a:fld id="{00000000-1234-1234-1234-123412341234}" type="slidenum">
              <a:rPr lang="en-US" sz="8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78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OAA Title Options">
  <a:themeElements>
    <a:clrScheme name="Custom 11">
      <a:dk1>
        <a:srgbClr val="000000"/>
      </a:dk1>
      <a:lt1>
        <a:srgbClr val="FFFFFF"/>
      </a:lt1>
      <a:dk2>
        <a:srgbClr val="00467F"/>
      </a:dk2>
      <a:lt2>
        <a:srgbClr val="CCE7EA"/>
      </a:lt2>
      <a:accent1>
        <a:srgbClr val="008998"/>
      </a:accent1>
      <a:accent2>
        <a:srgbClr val="CC9C4A"/>
      </a:accent2>
      <a:accent3>
        <a:srgbClr val="EA7125"/>
      </a:accent3>
      <a:accent4>
        <a:srgbClr val="738539"/>
      </a:accent4>
      <a:accent5>
        <a:srgbClr val="9C552D"/>
      </a:accent5>
      <a:accent6>
        <a:srgbClr val="C0311A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AA Fisheries Content Slides">
  <a:themeElements>
    <a:clrScheme name="Custom 11">
      <a:dk1>
        <a:srgbClr val="000000"/>
      </a:dk1>
      <a:lt1>
        <a:srgbClr val="FFFFFF"/>
      </a:lt1>
      <a:dk2>
        <a:srgbClr val="00467F"/>
      </a:dk2>
      <a:lt2>
        <a:srgbClr val="CCE7EA"/>
      </a:lt2>
      <a:accent1>
        <a:srgbClr val="008998"/>
      </a:accent1>
      <a:accent2>
        <a:srgbClr val="CC9C4A"/>
      </a:accent2>
      <a:accent3>
        <a:srgbClr val="EA7125"/>
      </a:accent3>
      <a:accent4>
        <a:srgbClr val="738539"/>
      </a:accent4>
      <a:accent5>
        <a:srgbClr val="9C552D"/>
      </a:accent5>
      <a:accent6>
        <a:srgbClr val="C0311A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OAA Fisheries Content Slides">
  <a:themeElements>
    <a:clrScheme name="Custom 11">
      <a:dk1>
        <a:srgbClr val="000000"/>
      </a:dk1>
      <a:lt1>
        <a:srgbClr val="FFFFFF"/>
      </a:lt1>
      <a:dk2>
        <a:srgbClr val="00467F"/>
      </a:dk2>
      <a:lt2>
        <a:srgbClr val="CCE7EA"/>
      </a:lt2>
      <a:accent1>
        <a:srgbClr val="008998"/>
      </a:accent1>
      <a:accent2>
        <a:srgbClr val="CC9C4A"/>
      </a:accent2>
      <a:accent3>
        <a:srgbClr val="EA7125"/>
      </a:accent3>
      <a:accent4>
        <a:srgbClr val="738539"/>
      </a:accent4>
      <a:accent5>
        <a:srgbClr val="9C552D"/>
      </a:accent5>
      <a:accent6>
        <a:srgbClr val="C0311A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6098</TotalTime>
  <Words>1073</Words>
  <Application>Microsoft Office PowerPoint</Application>
  <PresentationFormat>On-screen Show (4:3)</PresentationFormat>
  <Paragraphs>146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Narrow</vt:lpstr>
      <vt:lpstr>Calibri</vt:lpstr>
      <vt:lpstr>Verdana</vt:lpstr>
      <vt:lpstr>1_NOAA Title Options</vt:lpstr>
      <vt:lpstr>NOAA Fisheries Content Slides</vt:lpstr>
      <vt:lpstr>1_NOAA Fisheries Content Slides</vt:lpstr>
      <vt:lpstr>Biological Impacts of Contrasting Economic Goals for Commercial and Recreational Marine Fisheries</vt:lpstr>
      <vt:lpstr>Background</vt:lpstr>
      <vt:lpstr>Preview</vt:lpstr>
      <vt:lpstr>What is a “Stock”?</vt:lpstr>
      <vt:lpstr>More Realistic Stock Structure</vt:lpstr>
      <vt:lpstr>Basic Sustainable Fisheries Dynamics</vt:lpstr>
      <vt:lpstr>What More Might We Want to Know?</vt:lpstr>
      <vt:lpstr>Biological Characteristics</vt:lpstr>
      <vt:lpstr>What is fishing mortality?</vt:lpstr>
      <vt:lpstr>What is spatial range of the stock?</vt:lpstr>
      <vt:lpstr>Biomass and Numbers</vt:lpstr>
      <vt:lpstr>Consider this situation:</vt:lpstr>
      <vt:lpstr>Uniform Fishing Rate Across Space</vt:lpstr>
      <vt:lpstr>Effect of Protected Area</vt:lpstr>
      <vt:lpstr>Separate Comm and Recr Fishing Zones</vt:lpstr>
      <vt:lpstr>Higher Recreational Allocation</vt:lpstr>
      <vt:lpstr>More Movement Between Areas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Stock Assessments  Q2/3 FY 2017</dc:title>
  <dc:creator>Patrick.Lynch</dc:creator>
  <cp:lastModifiedBy>Methot, Richard</cp:lastModifiedBy>
  <cp:revision>139</cp:revision>
  <cp:lastPrinted>2017-06-22T18:43:21Z</cp:lastPrinted>
  <dcterms:modified xsi:type="dcterms:W3CDTF">2017-08-22T22:48:14Z</dcterms:modified>
</cp:coreProperties>
</file>