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81" r:id="rId3"/>
    <p:sldId id="257" r:id="rId4"/>
    <p:sldId id="282" r:id="rId5"/>
    <p:sldId id="290" r:id="rId6"/>
    <p:sldId id="292" r:id="rId7"/>
    <p:sldId id="291" r:id="rId8"/>
    <p:sldId id="263" r:id="rId9"/>
    <p:sldId id="262" r:id="rId10"/>
    <p:sldId id="264" r:id="rId11"/>
    <p:sldId id="261" r:id="rId12"/>
    <p:sldId id="283" r:id="rId13"/>
    <p:sldId id="285" r:id="rId14"/>
    <p:sldId id="284" r:id="rId15"/>
    <p:sldId id="286" r:id="rId16"/>
    <p:sldId id="280" r:id="rId17"/>
    <p:sldId id="258" r:id="rId18"/>
    <p:sldId id="259" r:id="rId19"/>
    <p:sldId id="288" r:id="rId20"/>
    <p:sldId id="260" r:id="rId21"/>
    <p:sldId id="265" r:id="rId22"/>
    <p:sldId id="294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4" r:id="rId31"/>
    <p:sldId id="277" r:id="rId32"/>
    <p:sldId id="293" r:id="rId33"/>
    <p:sldId id="278" r:id="rId34"/>
    <p:sldId id="279" r:id="rId35"/>
    <p:sldId id="287" r:id="rId36"/>
    <p:sldId id="295" r:id="rId37"/>
    <p:sldId id="296" r:id="rId38"/>
    <p:sldId id="29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4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1055D-C4CC-4A7A-A709-70A3E98773C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68675-1964-4363-A3A9-6BEF18DCB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gateway.org/install-r-packages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ladies/meetupr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oauth.net/2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F7iQdcV8RY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F7iQdcV8RY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Nice</a:t>
            </a:r>
            <a:r>
              <a:rPr lang="en-US" baseline="0" dirty="0"/>
              <a:t> R Package tutorial: </a:t>
            </a:r>
            <a:r>
              <a:rPr lang="en-US" dirty="0">
                <a:hlinkClick r:id="rId3"/>
              </a:rPr>
              <a:t>https://www.tutorialgateway.org/install-r-packages/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62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 much but</a:t>
            </a:r>
            <a:r>
              <a:rPr lang="en-US" baseline="0" dirty="0"/>
              <a:t> aiming to complete by Analytics&gt;Forward 2020.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9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 a tutorial. Focusing on the story</a:t>
            </a:r>
            <a:r>
              <a:rPr lang="en-US" baseline="0" dirty="0"/>
              <a:t> in pursuit of connection and inspiring deeper engagement with R packages.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15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Integrated Development Environment,</a:t>
            </a:r>
            <a:r>
              <a:rPr lang="en-US" baseline="0" dirty="0"/>
              <a:t> R Studio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07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</a:t>
            </a:r>
            <a:r>
              <a:rPr lang="en-US" dirty="0" err="1"/>
              <a:t>Github</a:t>
            </a:r>
            <a:r>
              <a:rPr lang="en-US" dirty="0"/>
              <a:t> page, small print,</a:t>
            </a:r>
            <a:r>
              <a:rPr lang="en-US" baseline="0" dirty="0"/>
              <a:t> so let’s zoom in before you experience eye strain.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00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returned my email address.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61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joined: Time member joined, represented as milliseconds since the epoch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51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1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skip backports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5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install.packages</a:t>
            </a:r>
            <a:r>
              <a:rPr lang="en-US" dirty="0"/>
              <a:t>('</a:t>
            </a:r>
            <a:r>
              <a:rPr lang="en-US" dirty="0" err="1"/>
              <a:t>gganimate</a:t>
            </a:r>
            <a:r>
              <a:rPr lang="en-US" dirty="0"/>
              <a:t>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55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upgrading R, </a:t>
            </a:r>
            <a:r>
              <a:rPr lang="en-US" baseline="0" dirty="0"/>
              <a:t> error may be hidden in code if run all at the same time.</a:t>
            </a:r>
            <a:br>
              <a:rPr lang="en-US" baseline="0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Meetup is moving to OAuth *only* as of 2019-08-15. Set `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meetupr.use_oauth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FALSE` in your 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Rprofile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to use the legacy `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api_key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authorization. Error: package ‘later’ was installed before R 4.0.0: please re-install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81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https://github.com/rladies/meetupr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127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of sometime in 2019,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Meetup API provides support for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OAuth 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First </a:t>
            </a:r>
            <a:r>
              <a:rPr lang="en-US" dirty="0" err="1"/>
              <a:t>Meetupr</a:t>
            </a:r>
            <a:r>
              <a:rPr lang="en-US" baseline="0" dirty="0"/>
              <a:t> usage: </a:t>
            </a:r>
            <a:r>
              <a:rPr lang="en-US" dirty="0"/>
              <a:t>Authentication complete. Please close this page and return to 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77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</a:t>
            </a:r>
            <a:r>
              <a:rPr lang="en-US" dirty="0" err="1"/>
              <a:t>Meetupr</a:t>
            </a:r>
            <a:r>
              <a:rPr lang="en-US" baseline="0" dirty="0"/>
              <a:t> usage: </a:t>
            </a:r>
            <a:r>
              <a:rPr lang="en-US" dirty="0"/>
              <a:t>Authentication complete. Please close this page and return to R.</a:t>
            </a:r>
          </a:p>
          <a:p>
            <a:r>
              <a:rPr lang="en-US" dirty="0"/>
              <a:t>I thought I was nearly ready.</a:t>
            </a:r>
            <a:r>
              <a:rPr lang="en-US" baseline="0" dirty="0"/>
              <a:t> I had the Research Triangle Analysts animation and experienced this error with the </a:t>
            </a:r>
            <a:r>
              <a:rPr lang="en-US" baseline="0" dirty="0" err="1"/>
              <a:t>TriPASS</a:t>
            </a:r>
            <a:r>
              <a:rPr lang="en-US" baseline="0" dirty="0"/>
              <a:t>. Data. I increased the delay between 5-event downloads thinking that a long enough delay, that is – sufficient patience, would yield a successful download. Then I would create a few examples of conditional formatting in Excel using the </a:t>
            </a:r>
            <a:r>
              <a:rPr lang="en-US" baseline="0" dirty="0" err="1"/>
              <a:t>openxlsx</a:t>
            </a:r>
            <a:r>
              <a:rPr lang="en-US" baseline="0" dirty="0"/>
              <a:t> package, which I do at work sometimes and analyze the RTA and </a:t>
            </a:r>
            <a:r>
              <a:rPr lang="en-US" baseline="0" dirty="0" err="1"/>
              <a:t>TriPASS</a:t>
            </a:r>
            <a:r>
              <a:rPr lang="en-US" baseline="0" dirty="0"/>
              <a:t> data in a few ways that included at least one use of fellow Research Triangle Analyst board member, Ian D Cook’s, </a:t>
            </a:r>
            <a:r>
              <a:rPr lang="en-US" baseline="0" dirty="0" err="1"/>
              <a:t>tidyquery</a:t>
            </a:r>
            <a:r>
              <a:rPr lang="en-US" baseline="0" dirty="0"/>
              <a:t> package.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4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003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</a:t>
            </a:r>
            <a:r>
              <a:rPr lang="en-US" dirty="0" err="1"/>
              <a:t>Meetupr</a:t>
            </a:r>
            <a:r>
              <a:rPr lang="en-US" baseline="0" dirty="0"/>
              <a:t> usage: </a:t>
            </a:r>
            <a:r>
              <a:rPr lang="en-US" dirty="0"/>
              <a:t>Authentication complete. Please close this page and return to 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216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</a:t>
            </a:r>
            <a:r>
              <a:rPr lang="en-US" dirty="0" err="1"/>
              <a:t>Meetupr</a:t>
            </a:r>
            <a:r>
              <a:rPr lang="en-US" baseline="0" dirty="0"/>
              <a:t> usage: </a:t>
            </a:r>
            <a:r>
              <a:rPr lang="en-US" dirty="0"/>
              <a:t>Authentication complete. Please close this page and return to 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669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skip backports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67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153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CTRL+SHIFT+B</a:t>
            </a:r>
            <a:r>
              <a:rPr lang="en-US" baseline="0" dirty="0"/>
              <a:t> to include this added line in the built package. And run.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226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Meetup API admitted</a:t>
            </a:r>
            <a:r>
              <a:rPr lang="en-US" baseline="0" dirty="0"/>
              <a:t> this event into the pool of past events and then rejected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19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currently 22 Issues identified for </a:t>
            </a:r>
            <a:r>
              <a:rPr lang="en-US" dirty="0" err="1"/>
              <a:t>meetupr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7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https://www.youtube.com/watch?v=7F7iQdcV8RY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972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currently 22 Issues identified for </a:t>
            </a:r>
            <a:r>
              <a:rPr lang="en-US" dirty="0" err="1"/>
              <a:t>meetupr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20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currently 22 Issues identified for </a:t>
            </a:r>
            <a:r>
              <a:rPr lang="en-US" dirty="0" err="1"/>
              <a:t>meetupr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658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Meetup API admitted</a:t>
            </a:r>
            <a:r>
              <a:rPr lang="en-US" baseline="0" dirty="0"/>
              <a:t> this event into the pool of past events and then rejected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5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https://www.youtube.com/watch?v=7F7iQdcV8RY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69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https://benubah.github.io/rcentral/rugs.html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3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1f8e444a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1f8e444a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044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1f8e444a6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1f8e444a6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collected: 15th June, 2020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growth of R-Ladies chapters represents a noteworthy achievement and I want to take the opportunity to credit R Ladies founders including Claudia Vitolo, with whom Ben Ubah and I worked on the Google Summer of Code 2019 project that enabled Ben in particular to focus many hours on developing this dashboard.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2843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1f8e444a6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1f8e444a6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880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0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640F-B887-41F6-AAFD-6127575E4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44B84-D5AD-4F7F-AF2B-B7A75B2BB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F6656-BF97-4B47-B0DA-05500546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2B87B-FADD-44F6-AD60-E4503DEE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A3B45-1C12-4B09-8115-DDB7C6EA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7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D2C4-F10D-4E43-A752-494C1A0B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50BB3-0CE4-47DC-8474-F1BDE6B9F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F337D-6AD0-48FA-9A2B-7C60E7E1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4E872-C72B-4097-9F0F-515CB2DE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ED8B0-7AAD-4F3E-8F23-2D2F3A59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D074D-8155-4BA3-B57C-8975D97DF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AB938-8445-4BFA-BE95-EBF14E9EB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F747A-36B5-4135-8410-C1623C12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F2984-E3C1-464D-A9AF-46E5C27E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D737D-0F5A-4B61-A635-EEC48564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3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632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F427-DBE3-4BE7-94AD-A2B40616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57177-CCE6-4294-AE2E-BA8BAB9BD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614-33D5-45BF-A8D9-986F2841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7BFD6-E8AC-4EC1-A4F9-72B2E6F8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5B473-0A0E-426B-9B84-95E27633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2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2B95-C125-4552-AFEB-75509350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20FB-D770-4BF8-9A03-828E427A7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D1A44-C836-45DE-8176-F07264DD0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86E49-27DC-4E51-BE59-0BD3FB1A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A4F85-C15B-4E17-A642-7CDD45D6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2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BC9A-6A53-4C7B-8101-49CCA43E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4FBE-7575-4531-92EB-A7228D7A1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975FA-2A2E-433F-8B9D-FB67F2BEE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12D74-2111-41D8-A962-DECDC847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FE6B4-378C-4D84-9F96-2B9910C9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1B794-53A3-4CE5-A434-2D854FA6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4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8264-B4D1-4E3D-8E29-9A1E8D190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25ED2-EB7E-4F0D-A956-D7C86A2B4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4D22E-85E5-448E-B9B3-41916B725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3EBB4-0D93-4545-A319-BF5F8779B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FD7ED4-F5F9-42DF-BF81-B55FA2064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6BD0E7-F27E-4B27-B775-C0C800D70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271EA0-B4B1-444F-8E63-73C1F527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CC6688-F519-4F5A-88EB-4A6095EA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4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D50C-2772-47D4-94A2-A39DB8AA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1EAED-44DF-4396-ACB1-BEECD7E3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203C9-608A-4DAE-AB89-C747159D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16110-E9FF-4B96-AB47-EC371858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5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F0AE5-D4BC-4402-9300-CC21FA26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CEC3A6-94DB-4CAA-8C9D-902D3B09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161AA-08D1-41D4-8FB8-EC3B0AF6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4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70A1-39B9-4D71-B338-65F3F476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98DF-6FE3-4797-95DF-7C96D4BEB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C6CEB-00DE-4305-99CB-2D1E3C68A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7C494-538A-4D97-9891-8B85967F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14ADF-5A51-45A7-A92D-C566E1F09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4F316-936B-43EE-8218-A1040AAE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2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1E22-4490-4ABC-8341-448E7D1B7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783F5-284A-4BB9-9D0E-A8D1A31CF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B29D4-13B6-4564-B32D-94064146D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3258D-2FE0-459C-A821-E7F89DB2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9C8A5-81A4-48FB-9687-8E46F424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8A179-A28C-42A5-B03E-3AA7559A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3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D0935-A862-4E1E-A30D-9E32935B6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8A686-A543-4084-A91A-B4080D200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BA6D-EAAB-4C44-8EAC-FD7BECAFB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B5D0B-86BF-47C9-8AF9-0055D370667A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88E7C-1FB2-48FB-ACF2-47CDA4396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5239F-C014-4398-B94B-7DA4DEB67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6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umpingrivers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meetup_api/docs/:urlname/members/#list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rickeyhp@gmail.com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B31773-E2DE-4E14-9C2F-3CEB0C172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60321"/>
            <a:ext cx="9144000" cy="1655762"/>
          </a:xfrm>
        </p:spPr>
        <p:txBody>
          <a:bodyPr>
            <a:noAutofit/>
          </a:bodyPr>
          <a:lstStyle/>
          <a:p>
            <a:r>
              <a:rPr lang="en-US" sz="3600" dirty="0"/>
              <a:t>Rick Pack</a:t>
            </a:r>
          </a:p>
          <a:p>
            <a:r>
              <a:rPr lang="en-US" sz="3600" dirty="0"/>
              <a:t>Research Triangle Analysts</a:t>
            </a:r>
          </a:p>
          <a:p>
            <a:r>
              <a:rPr lang="en-US" sz="3600" dirty="0"/>
              <a:t>July 21, 2020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sz="5500" b="1" dirty="0">
                <a:solidFill>
                  <a:schemeClr val="accent6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Becoming an R Package Contributing Author</a:t>
            </a:r>
            <a:endParaRPr lang="en-US" sz="5500" b="1" dirty="0">
              <a:solidFill>
                <a:schemeClr val="accent6">
                  <a:lumMod val="75000"/>
                </a:schemeClr>
              </a:solidFill>
              <a:latin typeface="Open Sans"/>
              <a:ea typeface="Open Sans"/>
              <a:cs typeface="Open Sans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956560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title" idx="4294967295"/>
          </p:nvPr>
        </p:nvSpPr>
        <p:spPr>
          <a:xfrm>
            <a:off x="181800" y="253133"/>
            <a:ext cx="12010400" cy="153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800">
                <a:solidFill>
                  <a:srgbClr val="A64D79"/>
                </a:solidFill>
                <a:latin typeface="Bree Serif"/>
                <a:ea typeface="Bree Serif"/>
                <a:cs typeface="Bree Serif"/>
                <a:sym typeface="Bree Serif"/>
              </a:rPr>
              <a:t>Global R-Ladies Events: </a:t>
            </a:r>
            <a:r>
              <a:rPr lang="en" sz="4800">
                <a:solidFill>
                  <a:srgbClr val="FF0000"/>
                </a:solidFill>
                <a:latin typeface="Bree Serif"/>
                <a:ea typeface="Bree Serif"/>
                <a:cs typeface="Bree Serif"/>
                <a:sym typeface="Bree Serif"/>
              </a:rPr>
              <a:t>COVID-19</a:t>
            </a:r>
            <a:br>
              <a:rPr lang="en" sz="4800">
                <a:solidFill>
                  <a:srgbClr val="3D85C6"/>
                </a:solidFill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" sz="3067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Data-Driven Exploration</a:t>
            </a:r>
            <a:endParaRPr sz="1333" i="1"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>
              <a:spcBef>
                <a:spcPts val="2133"/>
              </a:spcBef>
            </a:pPr>
            <a:endParaRPr sz="4800">
              <a:solidFill>
                <a:srgbClr val="3D85C6"/>
              </a:solidFill>
            </a:endParaRPr>
          </a:p>
          <a:p>
            <a:pPr>
              <a:spcBef>
                <a:spcPts val="2133"/>
              </a:spcBef>
            </a:pPr>
            <a:endParaRPr sz="4800">
              <a:solidFill>
                <a:srgbClr val="3D85C6"/>
              </a:solidFill>
            </a:endParaRPr>
          </a:p>
          <a:p>
            <a:pPr>
              <a:spcBef>
                <a:spcPts val="2133"/>
              </a:spcBef>
              <a:spcAft>
                <a:spcPts val="2133"/>
              </a:spcAft>
            </a:pPr>
            <a:endParaRPr sz="4800">
              <a:solidFill>
                <a:srgbClr val="3D85C6"/>
              </a:solidFill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1989533"/>
            <a:ext cx="5598320" cy="4665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720" y="1989533"/>
            <a:ext cx="5984080" cy="4603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778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>
                <a:solidFill>
                  <a:srgbClr val="A64D79"/>
                </a:solidFill>
              </a:rPr>
              <a:t>Sponsors</a:t>
            </a:r>
            <a:endParaRPr b="1">
              <a:solidFill>
                <a:srgbClr val="A64D79"/>
              </a:solidFill>
            </a:endParaRPr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3467" b="1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Help us build an automated, data-driven website that covers all these and much more...</a:t>
            </a:r>
            <a:endParaRPr sz="3467" b="1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spcAft>
                <a:spcPts val="2133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pic>
        <p:nvPicPr>
          <p:cNvPr id="134" name="Google Shape;134;p2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491" y="2322667"/>
            <a:ext cx="3877277" cy="2518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331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E61FFF-DDA1-4E76-BFBE-232BB15D15EC}"/>
              </a:ext>
            </a:extLst>
          </p:cNvPr>
          <p:cNvSpPr txBox="1"/>
          <p:nvPr/>
        </p:nvSpPr>
        <p:spPr>
          <a:xfrm>
            <a:off x="4215384" y="164592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INITIAL GOALS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Update </a:t>
            </a:r>
            <a:r>
              <a:rPr lang="en-US" i="1" dirty="0" err="1"/>
              <a:t>meetupr</a:t>
            </a:r>
            <a:r>
              <a:rPr lang="en-US" dirty="0"/>
              <a:t> R package so “joined date” is date when member joined the respective Meetup group, not Meetup.com</a:t>
            </a:r>
          </a:p>
          <a:p>
            <a:pPr marL="514350" indent="-514350">
              <a:buAutoNum type="arabicPeriod"/>
            </a:pPr>
            <a:r>
              <a:rPr lang="en-US" dirty="0"/>
              <a:t>Do all this stuff…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75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E61FFF-DDA1-4E76-BFBE-232BB15D15EC}"/>
              </a:ext>
            </a:extLst>
          </p:cNvPr>
          <p:cNvSpPr txBox="1"/>
          <p:nvPr/>
        </p:nvSpPr>
        <p:spPr>
          <a:xfrm>
            <a:off x="4215384" y="164592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INITIAL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56" y="1066335"/>
            <a:ext cx="10791244" cy="527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92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E61FFF-DDA1-4E76-BFBE-232BB15D15EC}"/>
              </a:ext>
            </a:extLst>
          </p:cNvPr>
          <p:cNvSpPr txBox="1"/>
          <p:nvPr/>
        </p:nvSpPr>
        <p:spPr>
          <a:xfrm>
            <a:off x="4215384" y="164592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Github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8931" y="1237784"/>
            <a:ext cx="11277907" cy="53848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5551" y="4873083"/>
            <a:ext cx="1226634" cy="3010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44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25551" y="4873083"/>
            <a:ext cx="1226634" cy="3010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551" y="69305"/>
            <a:ext cx="2822473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20" y="983705"/>
            <a:ext cx="11503656" cy="565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13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0AF0E8-D65E-477E-BA0B-5416A70BD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5371" y="0"/>
            <a:ext cx="7849930" cy="61167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E61FFF-DDA1-4E76-BFBE-232BB15D15EC}"/>
              </a:ext>
            </a:extLst>
          </p:cNvPr>
          <p:cNvSpPr txBox="1"/>
          <p:nvPr/>
        </p:nvSpPr>
        <p:spPr>
          <a:xfrm>
            <a:off x="4215384" y="164592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Get_members.R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897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D07FC1-F0FD-4FBE-95EB-EC3C81EA2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61" y="2152185"/>
            <a:ext cx="10972278" cy="373426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FA021C-DE73-4188-B183-C67E92C3B982}"/>
              </a:ext>
            </a:extLst>
          </p:cNvPr>
          <p:cNvCxnSpPr>
            <a:cxnSpLocks/>
          </p:cNvCxnSpPr>
          <p:nvPr/>
        </p:nvCxnSpPr>
        <p:spPr>
          <a:xfrm>
            <a:off x="9108489" y="4065973"/>
            <a:ext cx="0" cy="99429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ED49E5-8A15-43CC-AAB6-4A083EC7ED25}"/>
              </a:ext>
            </a:extLst>
          </p:cNvPr>
          <p:cNvSpPr txBox="1"/>
          <p:nvPr/>
        </p:nvSpPr>
        <p:spPr>
          <a:xfrm>
            <a:off x="8185211" y="3515557"/>
            <a:ext cx="2237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Gill Sans MT" panose="020B0502020104020203" pitchFamily="34" charset="0"/>
              </a:rPr>
              <a:t>HELPFUL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4215384" y="42087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Get_members.R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693234" y="1167703"/>
            <a:ext cx="10145751" cy="7057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Update </a:t>
            </a:r>
            <a:r>
              <a:rPr lang="en-US" sz="3000" i="1" dirty="0" err="1"/>
              <a:t>meetupr</a:t>
            </a:r>
            <a:r>
              <a:rPr lang="en-US" sz="3000" dirty="0"/>
              <a:t> R package so “joined date” is date when member joined the respective Meetup group, not Meetup.com</a:t>
            </a:r>
          </a:p>
        </p:txBody>
      </p:sp>
    </p:spTree>
    <p:extLst>
      <p:ext uri="{BB962C8B-B14F-4D97-AF65-F5344CB8AC3E}">
        <p14:creationId xmlns:p14="http://schemas.microsoft.com/office/powerpoint/2010/main" val="302884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D07FC1-F0FD-4FBE-95EB-EC3C81EA2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61" y="771524"/>
            <a:ext cx="10972278" cy="511492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1EB1AEC-9702-4F2A-B908-F3A1818CBC29}"/>
              </a:ext>
            </a:extLst>
          </p:cNvPr>
          <p:cNvCxnSpPr/>
          <p:nvPr/>
        </p:nvCxnSpPr>
        <p:spPr>
          <a:xfrm>
            <a:off x="861134" y="3630967"/>
            <a:ext cx="730632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09E49E3-D8FF-490C-B35F-F11E1C98599B}"/>
              </a:ext>
            </a:extLst>
          </p:cNvPr>
          <p:cNvSpPr txBox="1"/>
          <p:nvPr/>
        </p:nvSpPr>
        <p:spPr>
          <a:xfrm>
            <a:off x="8273988" y="3261635"/>
            <a:ext cx="16690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2D92C-5073-4780-B008-680A1A9D4FF7}"/>
              </a:ext>
            </a:extLst>
          </p:cNvPr>
          <p:cNvSpPr txBox="1"/>
          <p:nvPr/>
        </p:nvSpPr>
        <p:spPr>
          <a:xfrm>
            <a:off x="4215384" y="42087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Get_members.R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87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872D92C-5073-4780-B008-680A1A9D4FF7}"/>
              </a:ext>
            </a:extLst>
          </p:cNvPr>
          <p:cNvSpPr txBox="1"/>
          <p:nvPr/>
        </p:nvSpPr>
        <p:spPr>
          <a:xfrm>
            <a:off x="4215384" y="42087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Get_members.R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41" y="1498157"/>
            <a:ext cx="11567532" cy="8434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770" y="2434792"/>
            <a:ext cx="10270273" cy="413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E61FFF-DDA1-4E76-BFBE-232BB15D15EC}"/>
              </a:ext>
            </a:extLst>
          </p:cNvPr>
          <p:cNvSpPr txBox="1"/>
          <p:nvPr/>
        </p:nvSpPr>
        <p:spPr>
          <a:xfrm>
            <a:off x="4215384" y="164592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R Packages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80571" y="1378857"/>
            <a:ext cx="110453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333333"/>
                </a:solidFill>
                <a:latin typeface="libre baskerville"/>
              </a:rPr>
              <a:t>“Packages are the fundamental concept of code reusability in R programming. A package in R is a collection of functions, sample data, and the documentation that describes how to use them.”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319" y="4243840"/>
            <a:ext cx="43338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16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872D92C-5073-4780-B008-680A1A9D4FF7}"/>
              </a:ext>
            </a:extLst>
          </p:cNvPr>
          <p:cNvSpPr txBox="1"/>
          <p:nvPr/>
        </p:nvSpPr>
        <p:spPr>
          <a:xfrm>
            <a:off x="4215384" y="42087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Get_members.R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35AC48-0B88-404E-90E4-7B455225C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75" y="1582686"/>
            <a:ext cx="11003249" cy="22212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D08F94-B904-4C2C-9185-F0545D97A9E3}"/>
              </a:ext>
            </a:extLst>
          </p:cNvPr>
          <p:cNvSpPr txBox="1"/>
          <p:nvPr/>
        </p:nvSpPr>
        <p:spPr>
          <a:xfrm>
            <a:off x="386862" y="4876921"/>
            <a:ext cx="10796954" cy="193899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From </a:t>
            </a:r>
            <a:r>
              <a:rPr lang="en-US" sz="4000" dirty="0">
                <a:hlinkClick r:id="rId3"/>
              </a:rPr>
              <a:t>https://www.meetup.com/meetup_api/docs/:urlname/members/#list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62658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6304" y="1890738"/>
            <a:ext cx="11286565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install_github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RickPack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meetupr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967037"/>
            <a:ext cx="10820400" cy="923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1" y="4091709"/>
            <a:ext cx="8615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May have to terminate R Studio and install in new instance of R GUI             -------------------------------------&gt;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5507221"/>
            <a:ext cx="11286565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vctrs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7132" y="4046877"/>
            <a:ext cx="1876425" cy="1476375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081668" y="1126273"/>
            <a:ext cx="724830" cy="646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5869" y="559389"/>
            <a:ext cx="2598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Package Name</a:t>
            </a:r>
          </a:p>
        </p:txBody>
      </p:sp>
      <p:sp>
        <p:nvSpPr>
          <p:cNvPr id="9" name="Down Arrow 8"/>
          <p:cNvSpPr/>
          <p:nvPr/>
        </p:nvSpPr>
        <p:spPr>
          <a:xfrm>
            <a:off x="4088780" y="1125619"/>
            <a:ext cx="724830" cy="646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52077" y="543225"/>
            <a:ext cx="3059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Package Function</a:t>
            </a:r>
          </a:p>
        </p:txBody>
      </p:sp>
    </p:spTree>
    <p:extLst>
      <p:ext uri="{BB962C8B-B14F-4D97-AF65-F5344CB8AC3E}">
        <p14:creationId xmlns:p14="http://schemas.microsoft.com/office/powerpoint/2010/main" val="2677214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54" y="1819275"/>
            <a:ext cx="9382125" cy="1295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637" y="3357242"/>
            <a:ext cx="8494400" cy="29479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21297" y="2951848"/>
            <a:ext cx="6122020" cy="184665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800" b="1" dirty="0">
                <a:solidFill>
                  <a:schemeClr val="bg1"/>
                </a:solidFill>
              </a:rPr>
              <a:t>Delete package from folder(s) identified by .</a:t>
            </a:r>
            <a:r>
              <a:rPr lang="en-US" sz="3800" b="1" dirty="0" err="1">
                <a:solidFill>
                  <a:schemeClr val="bg1"/>
                </a:solidFill>
              </a:rPr>
              <a:t>libPaths</a:t>
            </a:r>
            <a:r>
              <a:rPr lang="en-US" sz="3800" b="1" dirty="0">
                <a:solidFill>
                  <a:schemeClr val="bg1"/>
                </a:solidFill>
              </a:rPr>
              <a:t>()…and keep trying</a:t>
            </a:r>
          </a:p>
        </p:txBody>
      </p:sp>
    </p:spTree>
    <p:extLst>
      <p:ext uri="{BB962C8B-B14F-4D97-AF65-F5344CB8AC3E}">
        <p14:creationId xmlns:p14="http://schemas.microsoft.com/office/powerpoint/2010/main" val="2065133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86" y="1393875"/>
            <a:ext cx="10938078" cy="606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08" y="2439488"/>
            <a:ext cx="10688034" cy="8367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86" y="4481626"/>
            <a:ext cx="11050505" cy="17667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86" y="3531059"/>
            <a:ext cx="6655831" cy="61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88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46" y="1443318"/>
            <a:ext cx="10612327" cy="22053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6824" y="3792071"/>
            <a:ext cx="100673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At least in the May, 2020 release of R Studio – prompted when need to install packages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46" y="4905147"/>
            <a:ext cx="9895428" cy="102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09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93" y="1416460"/>
            <a:ext cx="10515975" cy="42890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7493" y="5084956"/>
            <a:ext cx="10360341" cy="6205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67493" y="5586761"/>
            <a:ext cx="92640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082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49" y="1143000"/>
            <a:ext cx="10259219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16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83" y="1540888"/>
            <a:ext cx="11375001" cy="32692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8150" y="5048250"/>
            <a:ext cx="1116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B050"/>
                </a:solidFill>
              </a:rPr>
              <a:t>Patience: avoids HTTP 400 error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34" y="5694581"/>
            <a:ext cx="11296650" cy="790575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531327" y="5386038"/>
            <a:ext cx="699181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47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internals.R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979" y="930377"/>
            <a:ext cx="1116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B050"/>
                </a:solidFill>
              </a:rPr>
              <a:t>About that HTTP 400 error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695557"/>
            <a:ext cx="11296650" cy="7905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833" y="2604981"/>
            <a:ext cx="7699734" cy="36425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26817" y="2448139"/>
            <a:ext cx="21812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B050"/>
                </a:solidFill>
              </a:rPr>
              <a:t>Rladies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err="1">
                <a:solidFill>
                  <a:srgbClr val="00B050"/>
                </a:solidFill>
              </a:rPr>
              <a:t>MeetupR</a:t>
            </a:r>
            <a:r>
              <a:rPr lang="en-US" sz="3200" dirty="0">
                <a:solidFill>
                  <a:srgbClr val="00B050"/>
                </a:solidFill>
              </a:rPr>
              <a:t> package’s </a:t>
            </a:r>
            <a:r>
              <a:rPr lang="en-US" sz="3200" dirty="0" err="1">
                <a:solidFill>
                  <a:srgbClr val="00B050"/>
                </a:solidFill>
              </a:rPr>
              <a:t>internals.R</a:t>
            </a:r>
            <a:r>
              <a:rPr lang="en-US" sz="3200" dirty="0">
                <a:solidFill>
                  <a:srgbClr val="00B050"/>
                </a:solidFill>
              </a:rPr>
              <a:t>.</a:t>
            </a:r>
          </a:p>
          <a:p>
            <a:endParaRPr lang="en-US" sz="3200" dirty="0">
              <a:solidFill>
                <a:srgbClr val="00B050"/>
              </a:solidFill>
            </a:endParaRPr>
          </a:p>
          <a:p>
            <a:r>
              <a:rPr lang="en-US" sz="3200" dirty="0">
                <a:solidFill>
                  <a:srgbClr val="00B050"/>
                </a:solidFill>
              </a:rPr>
              <a:t>Shift+F9 to set a break point.</a:t>
            </a:r>
          </a:p>
        </p:txBody>
      </p:sp>
    </p:spTree>
    <p:extLst>
      <p:ext uri="{BB962C8B-B14F-4D97-AF65-F5344CB8AC3E}">
        <p14:creationId xmlns:p14="http://schemas.microsoft.com/office/powerpoint/2010/main" val="678530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internals.R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979" y="930377"/>
            <a:ext cx="1116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B050"/>
                </a:solidFill>
              </a:rPr>
              <a:t>About that HTTP 400 error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26817" y="2448139"/>
            <a:ext cx="21812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B050"/>
                </a:solidFill>
              </a:rPr>
              <a:t>Rladies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err="1">
                <a:solidFill>
                  <a:srgbClr val="00B050"/>
                </a:solidFill>
              </a:rPr>
              <a:t>MeetupR</a:t>
            </a:r>
            <a:r>
              <a:rPr lang="en-US" sz="3200" dirty="0">
                <a:solidFill>
                  <a:srgbClr val="00B050"/>
                </a:solidFill>
              </a:rPr>
              <a:t> package’s </a:t>
            </a:r>
            <a:r>
              <a:rPr lang="en-US" sz="3200" dirty="0" err="1">
                <a:solidFill>
                  <a:srgbClr val="00B050"/>
                </a:solidFill>
              </a:rPr>
              <a:t>internals.R</a:t>
            </a:r>
            <a:r>
              <a:rPr lang="en-US" sz="3200" dirty="0">
                <a:solidFill>
                  <a:srgbClr val="00B050"/>
                </a:solidFill>
              </a:rPr>
              <a:t>.</a:t>
            </a:r>
          </a:p>
          <a:p>
            <a:endParaRPr lang="en-US" sz="3200" dirty="0">
              <a:solidFill>
                <a:srgbClr val="00B050"/>
              </a:solidFill>
            </a:endParaRPr>
          </a:p>
          <a:p>
            <a:r>
              <a:rPr lang="en-US" sz="3200" dirty="0">
                <a:solidFill>
                  <a:srgbClr val="00B050"/>
                </a:solidFill>
              </a:rPr>
              <a:t>Shift+F9 to set a break point.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69" y="1779061"/>
            <a:ext cx="2901338" cy="10689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0" y="3324225"/>
            <a:ext cx="8591550" cy="7275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69" y="4264050"/>
            <a:ext cx="1590956" cy="75932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3324225" y="4595492"/>
            <a:ext cx="1647825" cy="0"/>
          </a:xfrm>
          <a:prstGeom prst="straightConnector1">
            <a:avLst/>
          </a:prstGeom>
          <a:ln w="57150" cmpd="sng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62550" y="4264050"/>
            <a:ext cx="4438650" cy="6155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A </a:t>
            </a:r>
            <a:r>
              <a:rPr lang="en-US" sz="3400" b="1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breakpoint</a:t>
            </a:r>
          </a:p>
        </p:txBody>
      </p:sp>
    </p:spTree>
    <p:extLst>
      <p:ext uri="{BB962C8B-B14F-4D97-AF65-F5344CB8AC3E}">
        <p14:creationId xmlns:p14="http://schemas.microsoft.com/office/powerpoint/2010/main" val="389062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526" y="304801"/>
            <a:ext cx="11111230" cy="42691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1886" y="5181600"/>
            <a:ext cx="1152434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600" dirty="0">
                <a:solidFill>
                  <a:srgbClr val="C00000"/>
                </a:solidFill>
              </a:rPr>
              <a:t>Managing packages and their dependencies can be a drag</a:t>
            </a:r>
          </a:p>
        </p:txBody>
      </p:sp>
    </p:spTree>
    <p:extLst>
      <p:ext uri="{BB962C8B-B14F-4D97-AF65-F5344CB8AC3E}">
        <p14:creationId xmlns:p14="http://schemas.microsoft.com/office/powerpoint/2010/main" val="237208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Internals.R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979" y="930377"/>
            <a:ext cx="1116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B050"/>
                </a:solidFill>
              </a:rPr>
              <a:t>About that HTTP 400 error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5557"/>
            <a:ext cx="11968373" cy="821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485" y="2733368"/>
            <a:ext cx="9969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CTRL+SHIFT+B to build package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59" y="3645967"/>
            <a:ext cx="7561621" cy="207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99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Debug Mode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7979" y="930377"/>
            <a:ext cx="1116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B050"/>
                </a:solidFill>
              </a:rPr>
              <a:t>About that HTTP 400 error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57" y="1852933"/>
            <a:ext cx="11572647" cy="345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07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>
                <a:solidFill>
                  <a:schemeClr val="accent1">
                    <a:lumMod val="75000"/>
                  </a:schemeClr>
                </a:solidFill>
              </a:rPr>
              <a:t>added to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internals.R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2564" y="811528"/>
            <a:ext cx="10058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req$status_code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== 400) {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stop(paste0("HTTP 400 Bad Request error encountered for: ",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api_url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,".\n As of June 30, 2020, this may be ",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"because a presumed bug with the Meetup API ",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"causes this error for a future event. Please ",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"confirm the event has ended."),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call. = FALSE) }</a:t>
            </a:r>
          </a:p>
        </p:txBody>
      </p:sp>
    </p:spTree>
    <p:extLst>
      <p:ext uri="{BB962C8B-B14F-4D97-AF65-F5344CB8AC3E}">
        <p14:creationId xmlns:p14="http://schemas.microsoft.com/office/powerpoint/2010/main" val="2229558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979" y="930377"/>
            <a:ext cx="1116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B050"/>
                </a:solidFill>
              </a:rPr>
              <a:t>About that HTTP 400 error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4" y="2329727"/>
            <a:ext cx="11820525" cy="16707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13" y="4315368"/>
            <a:ext cx="11918388" cy="132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13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979" y="930377"/>
            <a:ext cx="11163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B050"/>
                </a:solidFill>
              </a:rPr>
              <a:t>The event has not happened yet…</a:t>
            </a:r>
          </a:p>
          <a:p>
            <a:pPr algn="ctr"/>
            <a:r>
              <a:rPr lang="en-US" sz="3600" dirty="0">
                <a:solidFill>
                  <a:srgbClr val="00B050"/>
                </a:solidFill>
              </a:rPr>
              <a:t> but it occurred in the </a:t>
            </a:r>
            <a:r>
              <a:rPr lang="en-US" sz="3600" dirty="0">
                <a:solidFill>
                  <a:srgbClr val="FF0000"/>
                </a:solidFill>
              </a:rPr>
              <a:t>past</a:t>
            </a:r>
            <a:r>
              <a:rPr lang="en-US" sz="3600" dirty="0">
                <a:solidFill>
                  <a:srgbClr val="00B050"/>
                </a:solidFill>
              </a:rPr>
              <a:t>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79" y="2161392"/>
            <a:ext cx="10820861" cy="13132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79" y="3778352"/>
            <a:ext cx="9258300" cy="1390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779" y="5169002"/>
            <a:ext cx="11115675" cy="14001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158761" y="6278137"/>
            <a:ext cx="1548693" cy="291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01883" y="3778352"/>
            <a:ext cx="836341" cy="2806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702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646606" y="4473677"/>
            <a:ext cx="855407" cy="32446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53" y="981308"/>
            <a:ext cx="11396546" cy="55136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3678" y="89210"/>
            <a:ext cx="11073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Doctor Erin </a:t>
            </a:r>
            <a:r>
              <a:rPr lang="en-US" sz="2800" b="1" dirty="0" err="1">
                <a:solidFill>
                  <a:srgbClr val="7030A0"/>
                </a:solidFill>
              </a:rPr>
              <a:t>LeDell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Co-founder of R-Ladies and Chief Machine Learning Scientist at H20.ai</a:t>
            </a:r>
          </a:p>
        </p:txBody>
      </p:sp>
    </p:spTree>
    <p:extLst>
      <p:ext uri="{BB962C8B-B14F-4D97-AF65-F5344CB8AC3E}">
        <p14:creationId xmlns:p14="http://schemas.microsoft.com/office/powerpoint/2010/main" val="26650574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3678" y="89210"/>
            <a:ext cx="11073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7030A0"/>
                </a:solidFill>
              </a:rPr>
              <a:t>Meetupr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Github</a:t>
            </a:r>
            <a:r>
              <a:rPr lang="en-US" sz="2800" b="1" dirty="0">
                <a:solidFill>
                  <a:srgbClr val="7030A0"/>
                </a:solidFill>
              </a:rPr>
              <a:t> page</a:t>
            </a:r>
            <a:endParaRPr 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B71F97-D898-4A75-A5FF-5E76999D1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20" y="1442664"/>
            <a:ext cx="11776560" cy="265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217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3678" y="89210"/>
            <a:ext cx="11073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7030A0"/>
                </a:solidFill>
              </a:rPr>
              <a:t>Meetupr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Github</a:t>
            </a:r>
            <a:r>
              <a:rPr lang="en-US" sz="2800" b="1" dirty="0">
                <a:solidFill>
                  <a:srgbClr val="7030A0"/>
                </a:solidFill>
              </a:rPr>
              <a:t> page</a:t>
            </a:r>
            <a:endParaRPr 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C8F583-5993-4275-B8EE-DBE952A00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92" y="1119214"/>
            <a:ext cx="11175631" cy="461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32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Rick Pack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4154" y="1329872"/>
            <a:ext cx="111633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Email: </a:t>
            </a:r>
            <a:r>
              <a:rPr lang="en-US" sz="4400" dirty="0">
                <a:solidFill>
                  <a:srgbClr val="00B050"/>
                </a:solidFill>
                <a:hlinkClick r:id="rId3"/>
              </a:rPr>
              <a:t>rickeyhp@gmail.com</a:t>
            </a:r>
            <a:endParaRPr lang="en-US" sz="4400" dirty="0">
              <a:solidFill>
                <a:srgbClr val="00B050"/>
              </a:solidFill>
            </a:endParaRPr>
          </a:p>
          <a:p>
            <a:pPr algn="ctr"/>
            <a:endParaRPr lang="en-US" sz="4400" dirty="0">
              <a:solidFill>
                <a:srgbClr val="00B050"/>
              </a:solidFill>
            </a:endParaRPr>
          </a:p>
          <a:p>
            <a:pPr algn="ctr"/>
            <a:r>
              <a:rPr lang="en-US" sz="4400" dirty="0" err="1">
                <a:solidFill>
                  <a:srgbClr val="00B050"/>
                </a:solidFill>
              </a:rPr>
              <a:t>Github</a:t>
            </a:r>
            <a:r>
              <a:rPr lang="en-US" sz="4400" dirty="0">
                <a:solidFill>
                  <a:srgbClr val="00B050"/>
                </a:solidFill>
              </a:rPr>
              <a:t>: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RickPack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4400" dirty="0">
              <a:solidFill>
                <a:srgbClr val="00B050"/>
              </a:solidFill>
            </a:endParaRPr>
          </a:p>
          <a:p>
            <a:pPr algn="ctr"/>
            <a:r>
              <a:rPr lang="en-US" sz="4400" dirty="0">
                <a:solidFill>
                  <a:srgbClr val="00B050"/>
                </a:solidFill>
              </a:rPr>
              <a:t>Twitter: 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@rick_pack2</a:t>
            </a:r>
          </a:p>
        </p:txBody>
      </p:sp>
    </p:spTree>
    <p:extLst>
      <p:ext uri="{BB962C8B-B14F-4D97-AF65-F5344CB8AC3E}">
        <p14:creationId xmlns:p14="http://schemas.microsoft.com/office/powerpoint/2010/main" val="239157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6" y="88513"/>
            <a:ext cx="3990975" cy="3714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566" y="993833"/>
            <a:ext cx="4278654" cy="11904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3566" y="2847510"/>
            <a:ext cx="3867150" cy="36385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999678" y="3803263"/>
            <a:ext cx="11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3445727" y="4092995"/>
            <a:ext cx="1477839" cy="256478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6507" y="3945299"/>
            <a:ext cx="2698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u="sng" dirty="0">
                <a:solidFill>
                  <a:srgbClr val="7030A0"/>
                </a:solidFill>
              </a:rPr>
              <a:t>That’s me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1764" y="3857043"/>
            <a:ext cx="676275" cy="638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1704" y="3857043"/>
            <a:ext cx="590550" cy="6381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758" y="4548459"/>
            <a:ext cx="4160149" cy="223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2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2999678" y="3803263"/>
            <a:ext cx="11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3445727" y="4092995"/>
            <a:ext cx="1477839" cy="256478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6507" y="3945299"/>
            <a:ext cx="2698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u="sng" dirty="0">
                <a:solidFill>
                  <a:srgbClr val="7030A0"/>
                </a:solidFill>
              </a:rPr>
              <a:t>That’s me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764" y="3857043"/>
            <a:ext cx="676275" cy="638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704" y="3857043"/>
            <a:ext cx="590550" cy="6381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933" y="9525"/>
            <a:ext cx="11563814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7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2999678" y="3803263"/>
            <a:ext cx="11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3445727" y="4092995"/>
            <a:ext cx="1477839" cy="256478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6507" y="3945299"/>
            <a:ext cx="2698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u="sng" dirty="0">
                <a:solidFill>
                  <a:srgbClr val="7030A0"/>
                </a:solidFill>
              </a:rPr>
              <a:t>That’s me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764" y="3857043"/>
            <a:ext cx="676275" cy="638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704" y="3857043"/>
            <a:ext cx="590550" cy="638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88" y="1081667"/>
            <a:ext cx="11887200" cy="450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6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8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 idx="4294967295"/>
          </p:nvPr>
        </p:nvSpPr>
        <p:spPr>
          <a:xfrm>
            <a:off x="181800" y="253133"/>
            <a:ext cx="12010400" cy="153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800">
                <a:solidFill>
                  <a:srgbClr val="A64D79"/>
                </a:solidFill>
                <a:latin typeface="Bree Serif"/>
                <a:ea typeface="Bree Serif"/>
                <a:cs typeface="Bree Serif"/>
                <a:sym typeface="Bree Serif"/>
              </a:rPr>
              <a:t>Global R-Ladies Events</a:t>
            </a:r>
            <a:br>
              <a:rPr lang="en" sz="4800">
                <a:solidFill>
                  <a:srgbClr val="3D85C6"/>
                </a:solidFill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" sz="3067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Data-Driven Exploration</a:t>
            </a:r>
            <a:endParaRPr sz="1333" i="1"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>
              <a:spcBef>
                <a:spcPts val="2133"/>
              </a:spcBef>
            </a:pPr>
            <a:endParaRPr sz="4800">
              <a:solidFill>
                <a:srgbClr val="3D85C6"/>
              </a:solidFill>
            </a:endParaRPr>
          </a:p>
          <a:p>
            <a:pPr>
              <a:spcBef>
                <a:spcPts val="2133"/>
              </a:spcBef>
            </a:pPr>
            <a:endParaRPr sz="4800">
              <a:solidFill>
                <a:srgbClr val="3D85C6"/>
              </a:solidFill>
            </a:endParaRPr>
          </a:p>
          <a:p>
            <a:pPr>
              <a:spcBef>
                <a:spcPts val="2133"/>
              </a:spcBef>
              <a:spcAft>
                <a:spcPts val="2133"/>
              </a:spcAft>
            </a:pPr>
            <a:endParaRPr sz="4800">
              <a:solidFill>
                <a:srgbClr val="3D85C6"/>
              </a:solidFill>
            </a:endParaRPr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1989533"/>
            <a:ext cx="6531373" cy="4665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7774" y="825190"/>
            <a:ext cx="5051028" cy="5829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2471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 idx="4294967295"/>
          </p:nvPr>
        </p:nvSpPr>
        <p:spPr>
          <a:xfrm>
            <a:off x="181800" y="253133"/>
            <a:ext cx="12010400" cy="153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800">
                <a:solidFill>
                  <a:srgbClr val="A64D79"/>
                </a:solidFill>
                <a:latin typeface="Bree Serif"/>
                <a:ea typeface="Bree Serif"/>
                <a:cs typeface="Bree Serif"/>
                <a:sym typeface="Bree Serif"/>
              </a:rPr>
              <a:t>R-Ladies Chapters</a:t>
            </a:r>
            <a:br>
              <a:rPr lang="en" sz="4800">
                <a:solidFill>
                  <a:srgbClr val="3D85C6"/>
                </a:solidFill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" sz="3067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Data-Driven Exploration</a:t>
            </a:r>
            <a:endParaRPr sz="1333" i="1"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>
              <a:spcBef>
                <a:spcPts val="2133"/>
              </a:spcBef>
            </a:pPr>
            <a:endParaRPr sz="4800">
              <a:solidFill>
                <a:srgbClr val="3D85C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>
              <a:spcBef>
                <a:spcPts val="2133"/>
              </a:spcBef>
              <a:spcAft>
                <a:spcPts val="2133"/>
              </a:spcAft>
            </a:pPr>
            <a:endParaRPr sz="4800">
              <a:solidFill>
                <a:srgbClr val="3D85C6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40" name="Google Shape;140;p26"/>
          <p:cNvSpPr txBox="1">
            <a:spLocks noGrp="1"/>
          </p:cNvSpPr>
          <p:nvPr>
            <p:ph type="title" idx="4294967295"/>
          </p:nvPr>
        </p:nvSpPr>
        <p:spPr>
          <a:xfrm>
            <a:off x="181667" y="1786333"/>
            <a:ext cx="11884000" cy="497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endParaRPr sz="1200"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</a:pP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000" y="2973668"/>
            <a:ext cx="6975821" cy="387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34" y="2973667"/>
            <a:ext cx="4996367" cy="257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" y="1702790"/>
            <a:ext cx="12191999" cy="12172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76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9447</TotalTime>
  <Words>1148</Words>
  <Application>Microsoft Office PowerPoint</Application>
  <PresentationFormat>Widescreen</PresentationFormat>
  <Paragraphs>140</Paragraphs>
  <Slides>38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Bree Serif</vt:lpstr>
      <vt:lpstr>Calibri</vt:lpstr>
      <vt:lpstr>Calibri Light</vt:lpstr>
      <vt:lpstr>Courier New</vt:lpstr>
      <vt:lpstr>Georgia</vt:lpstr>
      <vt:lpstr>Gill Sans MT</vt:lpstr>
      <vt:lpstr>Lato</vt:lpstr>
      <vt:lpstr>libre baskerville</vt:lpstr>
      <vt:lpstr>Open Sans</vt:lpstr>
      <vt:lpstr>Office Theme</vt:lpstr>
      <vt:lpstr>Becoming an R Package Contributing Author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Global R-Ladies Events Data-Driven Exploration   </vt:lpstr>
      <vt:lpstr>R-Ladies Chapters Data-Driven Exploration  </vt:lpstr>
      <vt:lpstr>Global R-Ladies Events: COVID-19 Data-Driven Exploration   </vt:lpstr>
      <vt:lpstr>Sponsors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Rickey Pack</dc:creator>
  <cp:lastModifiedBy>Rickey Pack</cp:lastModifiedBy>
  <cp:revision>92</cp:revision>
  <dcterms:created xsi:type="dcterms:W3CDTF">2020-06-22T23:02:57Z</dcterms:created>
  <dcterms:modified xsi:type="dcterms:W3CDTF">2020-07-21T22:02:45Z</dcterms:modified>
</cp:coreProperties>
</file>