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1"/>
  </p:sldMasterIdLst>
  <p:notesMasterIdLst>
    <p:notesMasterId r:id="rId10"/>
  </p:notesMasterIdLst>
  <p:sldIdLst>
    <p:sldId id="256" r:id="rId2"/>
    <p:sldId id="268" r:id="rId3"/>
    <p:sldId id="274" r:id="rId4"/>
    <p:sldId id="273" r:id="rId5"/>
    <p:sldId id="276" r:id="rId6"/>
    <p:sldId id="275" r:id="rId7"/>
    <p:sldId id="272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8354" autoAdjust="0"/>
  </p:normalViewPr>
  <p:slideViewPr>
    <p:cSldViewPr snapToGrid="0">
      <p:cViewPr>
        <p:scale>
          <a:sx n="66" d="100"/>
          <a:sy n="66" d="100"/>
        </p:scale>
        <p:origin x="73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that the sample is discretized within a certain sample rate is that within around 25 mili-seconds, you speech signal is stationary.</a:t>
            </a:r>
          </a:p>
          <a:p>
            <a:r>
              <a:rPr lang="en-US" dirty="0"/>
              <a:t>Starting from raw speech waveform, we generate tiny slices, which is called speech frames, each speech frame represents a feature.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Amy Costanza Smith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23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 Research Summit, which was co-organized by Microsoft Research, was held at the International Institute of Information Technology (IIIT) Hyderabad on the 24th and 25th of January 2018.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5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3995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7387"/>
            <a:ext cx="9872871" cy="47186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62E1C-E626-4C2D-9D3E-83B94C3F8D66}"/>
              </a:ext>
            </a:extLst>
          </p:cNvPr>
          <p:cNvSpPr/>
          <p:nvPr userDrawn="1"/>
        </p:nvSpPr>
        <p:spPr>
          <a:xfrm>
            <a:off x="1142996" y="1284284"/>
            <a:ext cx="987287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7.sv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75F62-CC9F-4367-AF6B-1C888FE8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9D26FA9B-C0B0-4463-84A3-995C4394A911}"/>
              </a:ext>
            </a:extLst>
          </p:cNvPr>
          <p:cNvSpPr/>
          <p:nvPr/>
        </p:nvSpPr>
        <p:spPr>
          <a:xfrm>
            <a:off x="7010400" y="1219200"/>
            <a:ext cx="1311965" cy="774700"/>
          </a:xfrm>
          <a:prstGeom prst="wedgeEllipseCallout">
            <a:avLst>
              <a:gd name="adj1" fmla="val -59295"/>
              <a:gd name="adj2" fmla="val 33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7B50F5-560C-4FCC-A0FD-068A8AC828C0}"/>
              </a:ext>
            </a:extLst>
          </p:cNvPr>
          <p:cNvGrpSpPr/>
          <p:nvPr/>
        </p:nvGrpSpPr>
        <p:grpSpPr>
          <a:xfrm>
            <a:off x="7142922" y="1418535"/>
            <a:ext cx="1024213" cy="400878"/>
            <a:chOff x="7142922" y="1418535"/>
            <a:chExt cx="1024213" cy="40087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3A2654-CEB7-4C77-AA9B-554AD3BA732E}"/>
                </a:ext>
              </a:extLst>
            </p:cNvPr>
            <p:cNvCxnSpPr>
              <a:cxnSpLocks/>
            </p:cNvCxnSpPr>
            <p:nvPr/>
          </p:nvCxnSpPr>
          <p:spPr>
            <a:xfrm>
              <a:off x="7142922" y="1616765"/>
              <a:ext cx="37106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E07215-B175-43D2-B707-068291399AF3}"/>
                </a:ext>
              </a:extLst>
            </p:cNvPr>
            <p:cNvCxnSpPr>
              <a:cxnSpLocks/>
            </p:cNvCxnSpPr>
            <p:nvPr/>
          </p:nvCxnSpPr>
          <p:spPr>
            <a:xfrm>
              <a:off x="7504458" y="1616765"/>
              <a:ext cx="106017" cy="185531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F18EFE-FB37-4AAD-9027-77EAF5C54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475" y="1418535"/>
              <a:ext cx="132522" cy="40087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F245F3-956E-49EC-B13B-331691084D7A}"/>
                </a:ext>
              </a:extLst>
            </p:cNvPr>
            <p:cNvCxnSpPr>
              <a:cxnSpLocks/>
            </p:cNvCxnSpPr>
            <p:nvPr/>
          </p:nvCxnSpPr>
          <p:spPr>
            <a:xfrm>
              <a:off x="7743549" y="1435100"/>
              <a:ext cx="60601" cy="206375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52F87A8-6394-4BA8-ADC3-213458C21B2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74" y="1628775"/>
              <a:ext cx="371061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99FEE5-94DC-4278-BA51-A565F113045C}"/>
              </a:ext>
            </a:extLst>
          </p:cNvPr>
          <p:cNvSpPr/>
          <p:nvPr/>
        </p:nvSpPr>
        <p:spPr>
          <a:xfrm>
            <a:off x="9769137" y="3912193"/>
            <a:ext cx="1612053" cy="12827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F3597-FF0E-4CB0-ABF6-9C340FC51BA5}"/>
              </a:ext>
            </a:extLst>
          </p:cNvPr>
          <p:cNvSpPr/>
          <p:nvPr/>
        </p:nvSpPr>
        <p:spPr>
          <a:xfrm>
            <a:off x="8020739" y="3925769"/>
            <a:ext cx="1095946" cy="1326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5DDE7-F1D7-432A-8239-D7FA732E8E3E}"/>
              </a:ext>
            </a:extLst>
          </p:cNvPr>
          <p:cNvSpPr/>
          <p:nvPr/>
        </p:nvSpPr>
        <p:spPr>
          <a:xfrm>
            <a:off x="5339352" y="3912193"/>
            <a:ext cx="2000660" cy="1257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BE1140-404B-47CA-AA08-683A0F5303F8}"/>
              </a:ext>
            </a:extLst>
          </p:cNvPr>
          <p:cNvSpPr/>
          <p:nvPr/>
        </p:nvSpPr>
        <p:spPr>
          <a:xfrm>
            <a:off x="2684778" y="3912193"/>
            <a:ext cx="2000660" cy="1257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7E25F2-73B9-484D-A038-C4BF46B9714C}"/>
              </a:ext>
            </a:extLst>
          </p:cNvPr>
          <p:cNvSpPr/>
          <p:nvPr/>
        </p:nvSpPr>
        <p:spPr>
          <a:xfrm>
            <a:off x="944218" y="3912193"/>
            <a:ext cx="1109869" cy="1257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4AFAD-758B-48E2-98B7-90546347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Auto Speech Recognition (ASR)?</a:t>
            </a:r>
          </a:p>
        </p:txBody>
      </p:sp>
      <p:pic>
        <p:nvPicPr>
          <p:cNvPr id="4" name="Content Placeholder 3" descr="Brain in head">
            <a:extLst>
              <a:ext uri="{FF2B5EF4-FFF2-40B4-BE49-F238E27FC236}">
                <a16:creationId xmlns:a16="http://schemas.microsoft.com/office/drawing/2014/main" id="{10167062-88CD-4D88-A530-9041AF175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409" y="3930284"/>
            <a:ext cx="1239217" cy="123921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A409D9B-5DB7-4858-9227-33FC438C18DE}"/>
              </a:ext>
            </a:extLst>
          </p:cNvPr>
          <p:cNvSpPr/>
          <p:nvPr/>
        </p:nvSpPr>
        <p:spPr>
          <a:xfrm>
            <a:off x="2145576" y="4460854"/>
            <a:ext cx="453748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1CB64C-FF60-4D9C-A517-703E1704F849}"/>
              </a:ext>
            </a:extLst>
          </p:cNvPr>
          <p:cNvSpPr/>
          <p:nvPr/>
        </p:nvSpPr>
        <p:spPr>
          <a:xfrm>
            <a:off x="4782983" y="4460852"/>
            <a:ext cx="453748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68FC0-6332-4981-A149-89FD529F2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780" y="4026017"/>
            <a:ext cx="1647825" cy="1047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A1B976-4458-4AFB-A439-CF0DE18B6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445" y="4077576"/>
            <a:ext cx="1609036" cy="93145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CF4158-9FC1-4CB1-9CCC-5A44D9ED0FDC}"/>
              </a:ext>
            </a:extLst>
          </p:cNvPr>
          <p:cNvSpPr/>
          <p:nvPr/>
        </p:nvSpPr>
        <p:spPr>
          <a:xfrm>
            <a:off x="7453501" y="4460852"/>
            <a:ext cx="453748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BDA8EA8-A5D9-4389-BB69-A93EB5388409}"/>
              </a:ext>
            </a:extLst>
          </p:cNvPr>
          <p:cNvSpPr/>
          <p:nvPr/>
        </p:nvSpPr>
        <p:spPr>
          <a:xfrm>
            <a:off x="9216037" y="4460852"/>
            <a:ext cx="453748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524FC-6F29-487A-B534-0EEF22FFD3CB}"/>
              </a:ext>
            </a:extLst>
          </p:cNvPr>
          <p:cNvSpPr txBox="1"/>
          <p:nvPr/>
        </p:nvSpPr>
        <p:spPr>
          <a:xfrm>
            <a:off x="9769138" y="4226233"/>
            <a:ext cx="161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Hello,</a:t>
            </a:r>
          </a:p>
          <a:p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are you?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37B86E-2883-4A17-9F8D-0BA46F010D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566" y="3988794"/>
            <a:ext cx="720990" cy="11749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1D7461-EF9C-45B0-ADB0-A5135525F626}"/>
              </a:ext>
            </a:extLst>
          </p:cNvPr>
          <p:cNvSpPr txBox="1"/>
          <p:nvPr/>
        </p:nvSpPr>
        <p:spPr>
          <a:xfrm>
            <a:off x="1143000" y="5289182"/>
            <a:ext cx="602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9DDBCE-647F-4CAF-AF64-9801147E265B}"/>
              </a:ext>
            </a:extLst>
          </p:cNvPr>
          <p:cNvSpPr txBox="1"/>
          <p:nvPr/>
        </p:nvSpPr>
        <p:spPr>
          <a:xfrm>
            <a:off x="2831796" y="5289182"/>
            <a:ext cx="1747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Speech Waveform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859F40-9665-4DEF-8D13-0E53B118962C}"/>
              </a:ext>
            </a:extLst>
          </p:cNvPr>
          <p:cNvSpPr txBox="1"/>
          <p:nvPr/>
        </p:nvSpPr>
        <p:spPr>
          <a:xfrm>
            <a:off x="5339352" y="5280141"/>
            <a:ext cx="2027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from Audio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(e.g., Spectrogram)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03ABCE-0903-4120-9A1B-185F29E3C114}"/>
              </a:ext>
            </a:extLst>
          </p:cNvPr>
          <p:cNvSpPr txBox="1"/>
          <p:nvPr/>
        </p:nvSpPr>
        <p:spPr>
          <a:xfrm>
            <a:off x="8105691" y="5284675"/>
            <a:ext cx="91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D77A9F-38F5-4950-B044-73AFE1949A4B}"/>
              </a:ext>
            </a:extLst>
          </p:cNvPr>
          <p:cNvSpPr txBox="1"/>
          <p:nvPr/>
        </p:nvSpPr>
        <p:spPr>
          <a:xfrm>
            <a:off x="10237435" y="5251959"/>
            <a:ext cx="741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pic>
        <p:nvPicPr>
          <p:cNvPr id="1030" name="Picture 6" descr="http://simpleicon.com/wp-content/uploads/pencil1.png">
            <a:extLst>
              <a:ext uri="{FF2B5EF4-FFF2-40B4-BE49-F238E27FC236}">
                <a16:creationId xmlns:a16="http://schemas.microsoft.com/office/drawing/2014/main" id="{6E2B0F77-1E65-4002-9CC8-7C9F1E15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9627">
            <a:off x="8093405" y="4605126"/>
            <a:ext cx="390972" cy="3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228F4A-E01D-4554-A4BD-9C43D3E6F0CF}"/>
              </a:ext>
            </a:extLst>
          </p:cNvPr>
          <p:cNvSpPr txBox="1"/>
          <p:nvPr/>
        </p:nvSpPr>
        <p:spPr>
          <a:xfrm>
            <a:off x="1143000" y="1683657"/>
            <a:ext cx="987552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 Speech Recognition (ASR)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technology of converting speech to written form (called speech-to-text) which human can interpret the meaning of text.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45BCD5-3C5E-404F-8688-4FB74DE63A5A}"/>
              </a:ext>
            </a:extLst>
          </p:cNvPr>
          <p:cNvSpPr txBox="1"/>
          <p:nvPr/>
        </p:nvSpPr>
        <p:spPr>
          <a:xfrm>
            <a:off x="11553371" y="6285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72485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E1E7-C2FF-421C-9869-60285E03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39959"/>
          </a:xfrm>
        </p:spPr>
        <p:txBody>
          <a:bodyPr/>
          <a:lstStyle/>
          <a:p>
            <a:r>
              <a:rPr lang="en-US" b="1" dirty="0"/>
              <a:t>How to Understand Speech: Approach by Educated Human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41A9-C328-4C1B-8CED-47D324634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Spectrogram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05225-CB6D-4094-9179-339EB544A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80076"/>
            <a:ext cx="9872871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C25BA-AE1F-483C-8274-B0BC1B66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475401"/>
            <a:ext cx="9872871" cy="1791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DEF5D7-3EA5-49A5-8270-687AC3AA5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372708"/>
            <a:ext cx="9888415" cy="20321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D39BF-133D-482E-9B63-F1B5DB27555C}"/>
              </a:ext>
            </a:extLst>
          </p:cNvPr>
          <p:cNvSpPr txBox="1"/>
          <p:nvPr/>
        </p:nvSpPr>
        <p:spPr>
          <a:xfrm>
            <a:off x="5005753" y="6381460"/>
            <a:ext cx="6166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source:  Step by step through a spectrogram, https://www.youtube.com/watch?v=lfZ6XSRaRR8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A4309-320E-4D3E-8DBB-D9D48E23B78D}"/>
              </a:ext>
            </a:extLst>
          </p:cNvPr>
          <p:cNvSpPr txBox="1"/>
          <p:nvPr/>
        </p:nvSpPr>
        <p:spPr>
          <a:xfrm>
            <a:off x="11553371" y="62854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15860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D88-3C93-47C6-A090-933491BC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Understand Speech: Approach by AI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D180A-CFD0-4484-963E-DDAB3443F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7665" y="1377387"/>
                <a:ext cx="3572932" cy="5141946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/>
                  <a:t>Static ASR system</a:t>
                </a:r>
              </a:p>
              <a:p>
                <a:pPr marL="45720" indent="0" algn="ctr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Sound Waveform 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" indent="0" algn="ctr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Acoustic Feature Extraction 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" indent="0" algn="ctr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Acoustic Model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" indent="0" algn="ctr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Pronunciation Model 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" indent="0" algn="ctr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Language Model  </a:t>
                </a:r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 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" indent="0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Text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BD180A-CFD0-4484-963E-DDAB3443F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7665" y="1377387"/>
                <a:ext cx="3572932" cy="5141946"/>
              </a:xfrm>
              <a:blipFill>
                <a:blip r:embed="rId2"/>
                <a:stretch>
                  <a:fillRect l="-853" t="-1779" r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3F1F1CB-4DD8-41F9-883A-6EAF76348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40867" y="1377387"/>
                <a:ext cx="4902200" cy="51419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600" b="1" dirty="0"/>
                  <a:t>End-to-End Neural ASR System</a:t>
                </a:r>
              </a:p>
              <a:p>
                <a:pPr marL="45720" indent="0" algn="ctr">
                  <a:buFont typeface="Corbel" pitchFamily="34" charset="0"/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Sound Waveform </a:t>
                </a:r>
              </a:p>
              <a:p>
                <a:pPr marL="45720" indent="0" algn="ctr"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" indent="0" algn="ctr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Acoustic Feature Extraction </a:t>
                </a:r>
              </a:p>
              <a:p>
                <a:pPr marL="45720" indent="0" algn="ctr"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" indent="0" algn="ctr">
                  <a:buFont typeface="Corbel" pitchFamily="34" charset="0"/>
                  <a:buNone/>
                </a:pPr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Acoustic Model with DNN</a:t>
                </a:r>
              </a:p>
              <a:p>
                <a:pPr marL="45720" indent="0" algn="ctr"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" indent="0" algn="ctr">
                  <a:buFont typeface="Corbel" pitchFamily="34" charset="0"/>
                  <a:buNone/>
                </a:pPr>
                <a:r>
                  <a:rPr lang="en-US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Language Model with DNN</a:t>
                </a:r>
              </a:p>
              <a:p>
                <a:pPr marL="45720" indent="0" algn="ctr">
                  <a:buFont typeface="Corbe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 </m:t>
                      </m:r>
                    </m:oMath>
                  </m:oMathPara>
                </a14:m>
                <a:endParaRPr lang="en-US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" indent="0">
                  <a:buFont typeface="Corbel" pitchFamily="34" charset="0"/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       Text</a:t>
                </a:r>
              </a:p>
              <a:p>
                <a:pPr marL="45720" indent="0">
                  <a:buFont typeface="Corbel" pitchFamily="34" charset="0"/>
                  <a:buNone/>
                </a:pPr>
                <a:endParaRPr lang="en-US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3F1F1CB-4DD8-41F9-883A-6EAF76348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67" y="1377387"/>
                <a:ext cx="4902200" cy="5141946"/>
              </a:xfrm>
              <a:prstGeom prst="rect">
                <a:avLst/>
              </a:prstGeom>
              <a:blipFill>
                <a:blip r:embed="rId3"/>
                <a:stretch>
                  <a:fillRect l="-498" t="-1779" r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1BE04-98E1-49AA-8C9D-BF8851F9B7BC}"/>
              </a:ext>
            </a:extLst>
          </p:cNvPr>
          <p:cNvCxnSpPr/>
          <p:nvPr/>
        </p:nvCxnSpPr>
        <p:spPr>
          <a:xfrm>
            <a:off x="5183716" y="1563653"/>
            <a:ext cx="0" cy="495568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E03CAC1-FEAA-4F2F-9FF1-AA5D7A4E5D43}"/>
              </a:ext>
            </a:extLst>
          </p:cNvPr>
          <p:cNvSpPr/>
          <p:nvPr/>
        </p:nvSpPr>
        <p:spPr>
          <a:xfrm>
            <a:off x="1227665" y="3318933"/>
            <a:ext cx="3666066" cy="240453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A2BADE-9CDC-4B8E-98B8-F8E3D3213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10" y="3684932"/>
            <a:ext cx="720990" cy="1174946"/>
          </a:xfrm>
          <a:prstGeom prst="rect">
            <a:avLst/>
          </a:prstGeom>
        </p:spPr>
      </p:pic>
      <p:pic>
        <p:nvPicPr>
          <p:cNvPr id="12" name="Picture 6" descr="http://simpleicon.com/wp-content/uploads/pencil1.png">
            <a:extLst>
              <a:ext uri="{FF2B5EF4-FFF2-40B4-BE49-F238E27FC236}">
                <a16:creationId xmlns:a16="http://schemas.microsoft.com/office/drawing/2014/main" id="{3BF5F737-E0A1-4F60-B5DE-AB7B0E5F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9627">
            <a:off x="284849" y="4301264"/>
            <a:ext cx="390972" cy="39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972E26-0C93-45CE-9CDF-4BE2AB19084F}"/>
              </a:ext>
            </a:extLst>
          </p:cNvPr>
          <p:cNvSpPr txBox="1"/>
          <p:nvPr/>
        </p:nvSpPr>
        <p:spPr>
          <a:xfrm>
            <a:off x="5639484" y="5481048"/>
            <a:ext cx="43785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(Graves, Jaitley, 2014, “Towards End-to-End Speech </a:t>
            </a:r>
          </a:p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Recognition with Recurrent Neural Networks”, ICML)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197E3-60B3-4CA0-B589-237C083951D0}"/>
              </a:ext>
            </a:extLst>
          </p:cNvPr>
          <p:cNvSpPr/>
          <p:nvPr/>
        </p:nvSpPr>
        <p:spPr>
          <a:xfrm>
            <a:off x="5681136" y="3355693"/>
            <a:ext cx="4085791" cy="164106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8EC998-0967-4692-BE73-1AF6A39C9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7275" y="3493422"/>
            <a:ext cx="1809750" cy="11906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39782D-E4DB-4104-AE99-70BE0130C635}"/>
              </a:ext>
            </a:extLst>
          </p:cNvPr>
          <p:cNvSpPr txBox="1"/>
          <p:nvPr/>
        </p:nvSpPr>
        <p:spPr>
          <a:xfrm>
            <a:off x="5639484" y="6023318"/>
            <a:ext cx="5492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(Chan et. al., 2016, “Listen, Attend and Spell: A Neural Network </a:t>
            </a:r>
          </a:p>
          <a:p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Large Vocabulary Conversational Speech Recognition”, ICASSP)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6ACD3-8C85-4F55-9175-057BFC75FA7F}"/>
              </a:ext>
            </a:extLst>
          </p:cNvPr>
          <p:cNvSpPr txBox="1"/>
          <p:nvPr/>
        </p:nvSpPr>
        <p:spPr>
          <a:xfrm>
            <a:off x="11553371" y="628546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7840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67B0-9340-4A5E-B6D3-6870D876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a System Using Only Acoustic Model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6C9218-5B3D-4E0E-9B19-C53A8C5B2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1209"/>
              </p:ext>
            </p:extLst>
          </p:nvPr>
        </p:nvGraphicFramePr>
        <p:xfrm>
          <a:off x="1143000" y="1504648"/>
          <a:ext cx="9875520" cy="365760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259667">
                  <a:extLst>
                    <a:ext uri="{9D8B030D-6E8A-4147-A177-3AD203B41FA5}">
                      <a16:colId xmlns:a16="http://schemas.microsoft.com/office/drawing/2014/main" val="1465881351"/>
                    </a:ext>
                  </a:extLst>
                </a:gridCol>
                <a:gridCol w="6615853">
                  <a:extLst>
                    <a:ext uri="{9D8B030D-6E8A-4147-A177-3AD203B41FA5}">
                      <a16:colId xmlns:a16="http://schemas.microsoft.com/office/drawing/2014/main" val="3291242496"/>
                    </a:ext>
                  </a:extLst>
                </a:gridCol>
              </a:tblGrid>
              <a:tr h="3240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Word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“Probably”</a:t>
                      </a:r>
                    </a:p>
                  </a:txBody>
                  <a:tcP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64430"/>
                  </a:ext>
                </a:extLst>
              </a:tr>
              <a:tr h="28086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Dictionary Pronunciation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 aa b ax b l iy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73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89257"/>
                  </a:ext>
                </a:extLst>
              </a:tr>
              <a:tr h="280868">
                <a:tc rowSpan="7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Actual pronunciations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(many common ways </a:t>
                      </a:r>
                    </a:p>
                    <a:p>
                      <a:pPr algn="ctr"/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to pronounce)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  r  aa  b  </a:t>
                      </a:r>
                      <a:r>
                        <a:rPr lang="en-US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iy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45264"/>
                  </a:ext>
                </a:extLst>
              </a:tr>
              <a:tr h="2808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  r  aw  l  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5020"/>
                  </a:ext>
                </a:extLst>
              </a:tr>
              <a:tr h="2808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  r  aa  l  iy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04985"/>
                  </a:ext>
                </a:extLst>
              </a:tr>
              <a:tr h="2808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  aa  b  uh  b  </a:t>
                      </a:r>
                      <a:r>
                        <a:rPr lang="en-US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liy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007335"/>
                  </a:ext>
                </a:extLst>
              </a:tr>
              <a:tr h="2808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  ow  </a:t>
                      </a:r>
                      <a:r>
                        <a:rPr lang="en-US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ih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79595"/>
                  </a:ext>
                </a:extLst>
              </a:tr>
              <a:tr h="28086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  aa  </a:t>
                      </a:r>
                      <a:r>
                        <a:rPr lang="en-US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iy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9956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  r  ah  b  </a:t>
                      </a:r>
                      <a:r>
                        <a:rPr lang="en-US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iy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368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2D2A7EC-CB29-43B9-9C00-838485264C39}"/>
              </a:ext>
            </a:extLst>
          </p:cNvPr>
          <p:cNvSpPr/>
          <p:nvPr/>
        </p:nvSpPr>
        <p:spPr>
          <a:xfrm>
            <a:off x="5430519" y="5116658"/>
            <a:ext cx="59486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(Preethi Jyothi, 2017, “Automatic Speech Recognition - An Overview”)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6338CB-AB06-4201-8830-E09105B4028D}"/>
              </a:ext>
            </a:extLst>
          </p:cNvPr>
          <p:cNvSpPr txBox="1"/>
          <p:nvPr/>
        </p:nvSpPr>
        <p:spPr>
          <a:xfrm>
            <a:off x="1143000" y="5994399"/>
            <a:ext cx="24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7D757-A197-4B83-A019-B4A4DF59B4D2}"/>
              </a:ext>
            </a:extLst>
          </p:cNvPr>
          <p:cNvSpPr txBox="1"/>
          <p:nvPr/>
        </p:nvSpPr>
        <p:spPr>
          <a:xfrm>
            <a:off x="1637772" y="5855899"/>
            <a:ext cx="26468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probably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(p r aa b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probability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(p r aa b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3B9DC-C782-436C-BAF1-D57DA2C16557}"/>
              </a:ext>
            </a:extLst>
          </p:cNvPr>
          <p:cNvSpPr txBox="1"/>
          <p:nvPr/>
        </p:nvSpPr>
        <p:spPr>
          <a:xfrm>
            <a:off x="4474530" y="5994398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 tennis.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79DF0-A196-4D5A-A979-7689E83E94BA}"/>
              </a:ext>
            </a:extLst>
          </p:cNvPr>
          <p:cNvSpPr txBox="1"/>
          <p:nvPr/>
        </p:nvSpPr>
        <p:spPr>
          <a:xfrm>
            <a:off x="1143000" y="5475234"/>
            <a:ext cx="202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Language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E7F3B8-3C2A-4D77-8493-C7CD7B6C617C}"/>
              </a:ext>
            </a:extLst>
          </p:cNvPr>
          <p:cNvSpPr txBox="1"/>
          <p:nvPr/>
        </p:nvSpPr>
        <p:spPr>
          <a:xfrm>
            <a:off x="11553371" y="62854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4729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26E458-B2E0-4A38-A0BB-8055D0AA15C4}"/>
              </a:ext>
            </a:extLst>
          </p:cNvPr>
          <p:cNvSpPr/>
          <p:nvPr/>
        </p:nvSpPr>
        <p:spPr>
          <a:xfrm>
            <a:off x="10458209" y="1687222"/>
            <a:ext cx="862462" cy="12270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7529D-E06C-4D46-8599-F65B6E9E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Beyond Text –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3B24-8C73-4A45-B8E7-560316A7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3724539"/>
            <a:ext cx="9872871" cy="25609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Topic Classification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Semantic Parsing and Question Answering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Customer Segmentation/ Prioritization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 Generation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26662C-42E1-4451-AA74-EDB19BAE0FD8}"/>
              </a:ext>
            </a:extLst>
          </p:cNvPr>
          <p:cNvSpPr/>
          <p:nvPr/>
        </p:nvSpPr>
        <p:spPr>
          <a:xfrm>
            <a:off x="8653191" y="1667723"/>
            <a:ext cx="806026" cy="12947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B4B0C-D262-4D66-B027-8EF5DFB1A08F}"/>
              </a:ext>
            </a:extLst>
          </p:cNvPr>
          <p:cNvSpPr/>
          <p:nvPr/>
        </p:nvSpPr>
        <p:spPr>
          <a:xfrm>
            <a:off x="6803846" y="1636253"/>
            <a:ext cx="1095946" cy="1326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0B8EA-E225-40C6-89BB-0DE09DD1FD01}"/>
              </a:ext>
            </a:extLst>
          </p:cNvPr>
          <p:cNvSpPr/>
          <p:nvPr/>
        </p:nvSpPr>
        <p:spPr>
          <a:xfrm>
            <a:off x="4875281" y="1670766"/>
            <a:ext cx="1288514" cy="1257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113B4-2739-490D-AFEA-D553C2F59A68}"/>
              </a:ext>
            </a:extLst>
          </p:cNvPr>
          <p:cNvSpPr/>
          <p:nvPr/>
        </p:nvSpPr>
        <p:spPr>
          <a:xfrm>
            <a:off x="2870484" y="1649756"/>
            <a:ext cx="1290700" cy="1257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E8616-F9FD-42B9-8EDA-D6D762BEA5CB}"/>
              </a:ext>
            </a:extLst>
          </p:cNvPr>
          <p:cNvSpPr/>
          <p:nvPr/>
        </p:nvSpPr>
        <p:spPr>
          <a:xfrm>
            <a:off x="892866" y="1649756"/>
            <a:ext cx="1109869" cy="1257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3" descr="Brain in head">
            <a:extLst>
              <a:ext uri="{FF2B5EF4-FFF2-40B4-BE49-F238E27FC236}">
                <a16:creationId xmlns:a16="http://schemas.microsoft.com/office/drawing/2014/main" id="{8ED9F2E7-7A6B-4330-A416-BE35F6A95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191" y="1658797"/>
            <a:ext cx="1239217" cy="123921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C2A2BF9-56EF-4C40-AF2A-108BB7E19AB1}"/>
              </a:ext>
            </a:extLst>
          </p:cNvPr>
          <p:cNvSpPr/>
          <p:nvPr/>
        </p:nvSpPr>
        <p:spPr>
          <a:xfrm>
            <a:off x="2145338" y="2138568"/>
            <a:ext cx="453748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1DD862-FB54-4B44-835E-EBF4DB17A9ED}"/>
              </a:ext>
            </a:extLst>
          </p:cNvPr>
          <p:cNvSpPr/>
          <p:nvPr/>
        </p:nvSpPr>
        <p:spPr>
          <a:xfrm>
            <a:off x="4326570" y="2138566"/>
            <a:ext cx="453748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CEF99-085A-4DE2-9CF0-F31D95074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554" y="1754530"/>
            <a:ext cx="978108" cy="1047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126E32-7D88-4CF5-8DF5-07B2A8046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374" y="1868857"/>
            <a:ext cx="885402" cy="93145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B1EEA3C-4A1D-4500-9208-6CA949E22286}"/>
              </a:ext>
            </a:extLst>
          </p:cNvPr>
          <p:cNvSpPr/>
          <p:nvPr/>
        </p:nvSpPr>
        <p:spPr>
          <a:xfrm>
            <a:off x="6258758" y="2138566"/>
            <a:ext cx="453748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4C636E-C0B6-43AB-B535-DA8970507CC6}"/>
              </a:ext>
            </a:extLst>
          </p:cNvPr>
          <p:cNvSpPr/>
          <p:nvPr/>
        </p:nvSpPr>
        <p:spPr>
          <a:xfrm>
            <a:off x="8021622" y="2138566"/>
            <a:ext cx="453748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410FF6-4F4B-49FC-933E-0F7B179DE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873" y="1667723"/>
            <a:ext cx="771525" cy="1257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58B646-0225-4BC4-9F49-37EE890D6798}"/>
              </a:ext>
            </a:extLst>
          </p:cNvPr>
          <p:cNvSpPr txBox="1"/>
          <p:nvPr/>
        </p:nvSpPr>
        <p:spPr>
          <a:xfrm>
            <a:off x="1080464" y="2914264"/>
            <a:ext cx="849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FDD18-BB21-415D-9945-16B231474596}"/>
              </a:ext>
            </a:extLst>
          </p:cNvPr>
          <p:cNvSpPr txBox="1"/>
          <p:nvPr/>
        </p:nvSpPr>
        <p:spPr>
          <a:xfrm>
            <a:off x="2648439" y="2914264"/>
            <a:ext cx="1863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Sound Waveform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80566-9C02-4DCC-BAC4-C53D28226F50}"/>
              </a:ext>
            </a:extLst>
          </p:cNvPr>
          <p:cNvSpPr txBox="1"/>
          <p:nvPr/>
        </p:nvSpPr>
        <p:spPr>
          <a:xfrm>
            <a:off x="5073888" y="2914264"/>
            <a:ext cx="986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</a:t>
            </a:r>
          </a:p>
        </p:txBody>
      </p:sp>
      <p:pic>
        <p:nvPicPr>
          <p:cNvPr id="22" name="Graphic 21" descr="Document">
            <a:extLst>
              <a:ext uri="{FF2B5EF4-FFF2-40B4-BE49-F238E27FC236}">
                <a16:creationId xmlns:a16="http://schemas.microsoft.com/office/drawing/2014/main" id="{D6029442-4984-46FC-8251-070173A0E1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7845" y="183917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0F3BAB-129F-4DD8-A10D-258A33D03DE3}"/>
              </a:ext>
            </a:extLst>
          </p:cNvPr>
          <p:cNvSpPr txBox="1"/>
          <p:nvPr/>
        </p:nvSpPr>
        <p:spPr>
          <a:xfrm>
            <a:off x="6882750" y="2956493"/>
            <a:ext cx="110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ML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70C4965-6529-442C-8B50-A679F34D67F4}"/>
              </a:ext>
            </a:extLst>
          </p:cNvPr>
          <p:cNvSpPr/>
          <p:nvPr/>
        </p:nvSpPr>
        <p:spPr>
          <a:xfrm>
            <a:off x="9674720" y="2152509"/>
            <a:ext cx="453748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115D0A-FD12-4C1D-BDF4-C20827E79A49}"/>
              </a:ext>
            </a:extLst>
          </p:cNvPr>
          <p:cNvSpPr txBox="1"/>
          <p:nvPr/>
        </p:nvSpPr>
        <p:spPr>
          <a:xfrm>
            <a:off x="8770330" y="2956493"/>
            <a:ext cx="57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</a:t>
            </a:r>
          </a:p>
        </p:txBody>
      </p:sp>
      <p:pic>
        <p:nvPicPr>
          <p:cNvPr id="26" name="Graphic 25" descr="Lightbulb">
            <a:extLst>
              <a:ext uri="{FF2B5EF4-FFF2-40B4-BE49-F238E27FC236}">
                <a16:creationId xmlns:a16="http://schemas.microsoft.com/office/drawing/2014/main" id="{982F1BEB-34EB-4A2E-B71F-49E2557A7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28215" y="1689261"/>
            <a:ext cx="1122450" cy="11224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7E26144-31CE-406A-BEE2-170CEB032E68}"/>
              </a:ext>
            </a:extLst>
          </p:cNvPr>
          <p:cNvSpPr txBox="1"/>
          <p:nvPr/>
        </p:nvSpPr>
        <p:spPr>
          <a:xfrm>
            <a:off x="10362344" y="2904978"/>
            <a:ext cx="105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9C071-8D14-4F30-B226-A0C990EB146B}"/>
              </a:ext>
            </a:extLst>
          </p:cNvPr>
          <p:cNvSpPr txBox="1"/>
          <p:nvPr/>
        </p:nvSpPr>
        <p:spPr>
          <a:xfrm>
            <a:off x="11553371" y="628546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216490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2C86-D5F2-4A91-8324-476BD3E6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Challenges in ASR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5CB0-73CE-4FDC-AEC6-6393DA13E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3657"/>
            <a:ext cx="9875520" cy="4572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Noisy real-life conversion with multiple speakers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Robustness to variations in ages and accents 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Integration of effort across multiple dialects with transfer learning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Embedded ASR system locally on mobile devices without internet connection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Bad channel conditions (intermittently dropping voice)</a:t>
            </a:r>
          </a:p>
          <a:p>
            <a:pPr marL="4572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(Preethi Jyothi, 2018, “State-of-the-Art in Speech Technologies”)</a:t>
            </a:r>
          </a:p>
          <a:p>
            <a:pPr marL="45720" indent="0"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4CEA9-E4AD-4CD1-9F50-7A187DCB11E7}"/>
              </a:ext>
            </a:extLst>
          </p:cNvPr>
          <p:cNvSpPr txBox="1"/>
          <p:nvPr/>
        </p:nvSpPr>
        <p:spPr>
          <a:xfrm>
            <a:off x="11553371" y="62854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59417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AD4C-220A-449B-9F96-3DC9B99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Great Study Materials on Speech Recognition at 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3DC6-A84F-4AD3-AC89-4A8FEB08B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7387"/>
            <a:ext cx="9872871" cy="5257875"/>
          </a:xfrm>
        </p:spPr>
        <p:txBody>
          <a:bodyPr>
            <a:normAutofit fontScale="40000" lnSpcReduction="20000"/>
          </a:bodyPr>
          <a:lstStyle/>
          <a:p>
            <a:pPr marL="45720" indent="0">
              <a:buNone/>
            </a:pP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Deep Learning Lecture Series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“CS231N Winter 2016”</a:t>
            </a:r>
          </a:p>
          <a:p>
            <a:pPr marL="0" indent="0">
              <a:buNone/>
            </a:pP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Convolutional Neural Networks for Visual Recognition by Stanford University (Andrej Karpathy ver.), 16 videos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“CS231N Spring 2017” </a:t>
            </a:r>
          </a:p>
          <a:p>
            <a:pPr marL="45720" indent="0">
              <a:buNone/>
            </a:pP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Convolutional Neural Networks for Visual Recognition by Stanford University, 16 videos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“CS224N Winter 2017”</a:t>
            </a:r>
          </a:p>
          <a:p>
            <a:pPr marL="0" indent="0">
              <a:buNone/>
            </a:pP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Natural Language Processing with Deep Learning by Stanford University, 19 videos</a:t>
            </a:r>
          </a:p>
          <a:p>
            <a:endParaRPr lang="en-US" sz="300" dirty="0"/>
          </a:p>
          <a:p>
            <a:pPr marL="45720" indent="0">
              <a:buNone/>
            </a:pPr>
            <a:r>
              <a:rPr lang="en-US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Auto Speech Recognition Sessions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Automatic Speech Recognition - An Overview</a:t>
            </a:r>
          </a:p>
          <a:p>
            <a:pPr marL="0" indent="0">
              <a:buNone/>
            </a:pP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       Presenter is Preethi Jyothi, IIT Bombay in Sep 2017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State-of-the-Art in Speech Technologies</a:t>
            </a:r>
          </a:p>
          <a:p>
            <a:pPr marL="0" indent="0">
              <a:buNone/>
            </a:pP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        Presenter is Preethi Jyothi, IIT Bombay in Jan 2018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Lecture 2 | Word Vector Representations: word2vec</a:t>
            </a:r>
          </a:p>
          <a:p>
            <a:pPr marL="45720" indent="0">
              <a:buNone/>
            </a:pPr>
            <a:r>
              <a:rPr lang="en-US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Lecture 2 in Natural Language Processing with Deep Learning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Step by step through a spectrogram</a:t>
            </a:r>
          </a:p>
          <a:p>
            <a:pPr marL="45720" indent="0">
              <a:buNone/>
            </a:pPr>
            <a:r>
              <a:rPr lang="en-US" sz="2900" b="1" dirty="0">
                <a:latin typeface="Segoe UI" panose="020B0502040204020203" pitchFamily="34" charset="0"/>
                <a:cs typeface="Segoe UI" panose="020B0502040204020203" pitchFamily="34" charset="0"/>
              </a:rPr>
              <a:t>        </a:t>
            </a:r>
            <a:r>
              <a:rPr lang="en-US" sz="2900" dirty="0">
                <a:latin typeface="Segoe UI" panose="020B0502040204020203" pitchFamily="34" charset="0"/>
                <a:cs typeface="Segoe UI" panose="020B0502040204020203" pitchFamily="34" charset="0"/>
              </a:rPr>
              <a:t>Lecturer is Andy McMillin, Clinical Associate Professor at Portland State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1AE1B-9CC4-4287-8AAB-59B030B0BA95}"/>
              </a:ext>
            </a:extLst>
          </p:cNvPr>
          <p:cNvSpPr txBox="1"/>
          <p:nvPr/>
        </p:nvSpPr>
        <p:spPr>
          <a:xfrm>
            <a:off x="11553371" y="62854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6061460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udent Does Teacher Does.potx" id="{FA74037E-C2FC-4BF7-AB86-6A115E48A405}" vid="{B793C75E-005D-4C72-AFC4-95BDBA26D4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 doesteacher does</Template>
  <TotalTime>0</TotalTime>
  <Words>610</Words>
  <Application>Microsoft Office PowerPoint</Application>
  <PresentationFormat>Widescreen</PresentationFormat>
  <Paragraphs>120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Corbel</vt:lpstr>
      <vt:lpstr>Segoe UI</vt:lpstr>
      <vt:lpstr>Tahoma</vt:lpstr>
      <vt:lpstr>Basis</vt:lpstr>
      <vt:lpstr>PowerPoint Presentation</vt:lpstr>
      <vt:lpstr>What is Auto Speech Recognition (ASR)?</vt:lpstr>
      <vt:lpstr>How to Understand Speech: Approach by Educated Human</vt:lpstr>
      <vt:lpstr>How to Understand Speech: Approach by AI</vt:lpstr>
      <vt:lpstr>Challenges in a System Using Only Acoustic Model</vt:lpstr>
      <vt:lpstr>Beyond Text – Insights</vt:lpstr>
      <vt:lpstr>Current Challenges in ASR</vt:lpstr>
      <vt:lpstr>Great Study Materials on Speech Recognition at YouTube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2018-12-14T19:28:34Z</dcterms:created>
  <dcterms:modified xsi:type="dcterms:W3CDTF">2018-12-15T16:03:04Z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2018-08-20T20:03:10.9182338Z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