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67" r:id="rId5"/>
    <p:sldId id="261" r:id="rId6"/>
    <p:sldId id="262" r:id="rId7"/>
    <p:sldId id="263" r:id="rId8"/>
    <p:sldId id="264" r:id="rId9"/>
    <p:sldId id="259" r:id="rId10"/>
    <p:sldId id="260" r:id="rId11"/>
    <p:sldId id="266"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33" d="100"/>
          <a:sy n="33" d="100"/>
        </p:scale>
        <p:origin x="2606" y="1253"/>
      </p:cViewPr>
      <p:guideLst/>
    </p:cSldViewPr>
  </p:slideViewPr>
  <p:notesTextViewPr>
    <p:cViewPr>
      <p:scale>
        <a:sx n="1" d="1"/>
        <a:sy n="1" d="1"/>
      </p:scale>
      <p:origin x="0" y="0"/>
    </p:cViewPr>
  </p:notesTextViewPr>
  <p:notesViewPr>
    <p:cSldViewPr snapToGrid="0">
      <p:cViewPr varScale="1">
        <p:scale>
          <a:sx n="66" d="100"/>
          <a:sy n="66" d="100"/>
        </p:scale>
        <p:origin x="313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AD5B38-5629-46E9-8BE9-06D0981C625E}" type="datetimeFigureOut">
              <a:rPr lang="en-US" smtClean="0"/>
              <a:t>11/13/2018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C2D5E-BDAB-4C3B-8CCD-9FFBACB3E811}" type="slidenum">
              <a:rPr lang="en-US" smtClean="0"/>
              <a:t>‹#›</a:t>
            </a:fld>
            <a:endParaRPr lang="en-US"/>
          </a:p>
        </p:txBody>
      </p:sp>
    </p:spTree>
    <p:extLst>
      <p:ext uri="{BB962C8B-B14F-4D97-AF65-F5344CB8AC3E}">
        <p14:creationId xmlns:p14="http://schemas.microsoft.com/office/powerpoint/2010/main" val="3357742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to the </a:t>
            </a:r>
            <a:r>
              <a:rPr lang="en-US" dirty="0" err="1" smtClean="0"/>
              <a:t>JupyterTriangle</a:t>
            </a:r>
            <a:r>
              <a:rPr lang="en-US" dirty="0" smtClean="0"/>
              <a:t> coordinators for inviting me to the dance, to borrow Dr. Kari Jordan's language. </a:t>
            </a:r>
          </a:p>
          <a:p>
            <a:r>
              <a:rPr lang="en-US" dirty="0" smtClean="0"/>
              <a:t>I really enjoyed your talk by the way. </a:t>
            </a:r>
          </a:p>
          <a:p>
            <a:endParaRPr lang="en-US" dirty="0" smtClean="0"/>
          </a:p>
          <a:p>
            <a:r>
              <a:rPr lang="en-US" dirty="0" smtClean="0"/>
              <a:t>My name is Rick Pack and I am a data scientist at LabCorp focusing on a value-based healthcare initiative. My talk today</a:t>
            </a:r>
          </a:p>
          <a:p>
            <a:r>
              <a:rPr lang="en-US" dirty="0" smtClean="0"/>
              <a:t>will focus on a hobby of mine, running in master's track meets, that ties naturally into improving</a:t>
            </a:r>
          </a:p>
          <a:p>
            <a:r>
              <a:rPr lang="en-US" dirty="0" smtClean="0"/>
              <a:t>population health given the known benefits of exercise on many health outcomes including blood sugar</a:t>
            </a:r>
          </a:p>
          <a:p>
            <a:r>
              <a:rPr lang="en-US" dirty="0" smtClean="0"/>
              <a:t>regulation and the maintenance of muscle composition as we age (i.e., reducing </a:t>
            </a:r>
            <a:r>
              <a:rPr lang="en-US" dirty="0" err="1" smtClean="0"/>
              <a:t>sarcopenia</a:t>
            </a:r>
            <a:r>
              <a:rPr lang="en-US" dirty="0" smtClean="0"/>
              <a:t>), an important</a:t>
            </a:r>
          </a:p>
          <a:p>
            <a:r>
              <a:rPr lang="en-US" dirty="0" smtClean="0"/>
              <a:t>item to consider given the last I checked, the number one cause of death in those </a:t>
            </a:r>
          </a:p>
          <a:p>
            <a:r>
              <a:rPr lang="en-US" dirty="0" smtClean="0"/>
              <a:t>65 and older is falls.</a:t>
            </a:r>
          </a:p>
          <a:p>
            <a:endParaRPr lang="en-US" dirty="0"/>
          </a:p>
        </p:txBody>
      </p:sp>
      <p:sp>
        <p:nvSpPr>
          <p:cNvPr id="4" name="Slide Number Placeholder 3"/>
          <p:cNvSpPr>
            <a:spLocks noGrp="1"/>
          </p:cNvSpPr>
          <p:nvPr>
            <p:ph type="sldNum" sz="quarter" idx="10"/>
          </p:nvPr>
        </p:nvSpPr>
        <p:spPr/>
        <p:txBody>
          <a:bodyPr/>
          <a:lstStyle/>
          <a:p>
            <a:fld id="{297C2D5E-BDAB-4C3B-8CCD-9FFBACB3E811}" type="slidenum">
              <a:rPr lang="en-US" smtClean="0"/>
              <a:t>1</a:t>
            </a:fld>
            <a:endParaRPr lang="en-US"/>
          </a:p>
        </p:txBody>
      </p:sp>
    </p:spTree>
    <p:extLst>
      <p:ext uri="{BB962C8B-B14F-4D97-AF65-F5344CB8AC3E}">
        <p14:creationId xmlns:p14="http://schemas.microsoft.com/office/powerpoint/2010/main" val="57448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Vanity. Also win the kids’ hearts…better or for worse they are more likely to identify with someone they perceive as a winner. Also a chance to talk about scale. My friend at the bottom compresses others’ results.</a:t>
            </a:r>
            <a:endParaRPr lang="en-US" dirty="0"/>
          </a:p>
        </p:txBody>
      </p:sp>
      <p:sp>
        <p:nvSpPr>
          <p:cNvPr id="4" name="Slide Number Placeholder 3"/>
          <p:cNvSpPr>
            <a:spLocks noGrp="1"/>
          </p:cNvSpPr>
          <p:nvPr>
            <p:ph type="sldNum" sz="quarter" idx="10"/>
          </p:nvPr>
        </p:nvSpPr>
        <p:spPr/>
        <p:txBody>
          <a:bodyPr/>
          <a:lstStyle/>
          <a:p>
            <a:fld id="{297C2D5E-BDAB-4C3B-8CCD-9FFBACB3E811}" type="slidenum">
              <a:rPr lang="en-US" smtClean="0"/>
              <a:t>10</a:t>
            </a:fld>
            <a:endParaRPr lang="en-US"/>
          </a:p>
        </p:txBody>
      </p:sp>
    </p:spTree>
    <p:extLst>
      <p:ext uri="{BB962C8B-B14F-4D97-AF65-F5344CB8AC3E}">
        <p14:creationId xmlns:p14="http://schemas.microsoft.com/office/powerpoint/2010/main" val="3598210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Alternate title</a:t>
            </a:r>
            <a:endParaRPr lang="en-US" dirty="0"/>
          </a:p>
        </p:txBody>
      </p:sp>
      <p:sp>
        <p:nvSpPr>
          <p:cNvPr id="4" name="Slide Number Placeholder 3"/>
          <p:cNvSpPr>
            <a:spLocks noGrp="1"/>
          </p:cNvSpPr>
          <p:nvPr>
            <p:ph type="sldNum" sz="quarter" idx="10"/>
          </p:nvPr>
        </p:nvSpPr>
        <p:spPr/>
        <p:txBody>
          <a:bodyPr/>
          <a:lstStyle/>
          <a:p>
            <a:fld id="{297C2D5E-BDAB-4C3B-8CCD-9FFBACB3E811}" type="slidenum">
              <a:rPr lang="en-US" smtClean="0"/>
              <a:t>11</a:t>
            </a:fld>
            <a:endParaRPr lang="en-US"/>
          </a:p>
        </p:txBody>
      </p:sp>
    </p:spTree>
    <p:extLst>
      <p:ext uri="{BB962C8B-B14F-4D97-AF65-F5344CB8AC3E}">
        <p14:creationId xmlns:p14="http://schemas.microsoft.com/office/powerpoint/2010/main" val="1099384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7C2D5E-BDAB-4C3B-8CCD-9FFBACB3E811}" type="slidenum">
              <a:rPr lang="en-US" smtClean="0"/>
              <a:t>12</a:t>
            </a:fld>
            <a:endParaRPr lang="en-US"/>
          </a:p>
        </p:txBody>
      </p:sp>
    </p:spTree>
    <p:extLst>
      <p:ext uri="{BB962C8B-B14F-4D97-AF65-F5344CB8AC3E}">
        <p14:creationId xmlns:p14="http://schemas.microsoft.com/office/powerpoint/2010/main" val="3213111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fun coincidence, the Carolina Godiva Track Club offers free, donation-only track meets for all-ages that have</a:t>
            </a:r>
          </a:p>
          <a:p>
            <a:r>
              <a:rPr lang="en-US" dirty="0" smtClean="0"/>
              <a:t>often been held on a track on this campus at 300 Stadium Drive, whereas we are now at 150 Stadium Drive. </a:t>
            </a:r>
          </a:p>
          <a:p>
            <a:endParaRPr lang="en-US" dirty="0" smtClean="0"/>
          </a:p>
          <a:p>
            <a:r>
              <a:rPr lang="en-US" dirty="0" smtClean="0"/>
              <a:t>Triangle </a:t>
            </a:r>
            <a:r>
              <a:rPr lang="en-US" dirty="0" err="1" smtClean="0"/>
              <a:t>Jupyter</a:t>
            </a:r>
            <a:r>
              <a:rPr lang="en-US" dirty="0" smtClean="0"/>
              <a:t> inspired me to make my first </a:t>
            </a:r>
            <a:r>
              <a:rPr lang="en-US" dirty="0" err="1" smtClean="0"/>
              <a:t>Jupyter</a:t>
            </a:r>
            <a:r>
              <a:rPr lang="en-US" dirty="0" smtClean="0"/>
              <a:t> Notebook an R notebook that used data I </a:t>
            </a:r>
            <a:r>
              <a:rPr lang="en-US" dirty="0" err="1" smtClean="0"/>
              <a:t>webscraped</a:t>
            </a:r>
            <a:r>
              <a:rPr lang="en-US" dirty="0" smtClean="0"/>
              <a:t> from </a:t>
            </a:r>
          </a:p>
          <a:p>
            <a:r>
              <a:rPr lang="en-US" dirty="0" smtClean="0"/>
              <a:t>11 years of data so far: 2009-2018 and a couple other years. I want to talk about that notebook briefly and some lessons learned.</a:t>
            </a:r>
            <a:endParaRPr lang="en-US" dirty="0"/>
          </a:p>
        </p:txBody>
      </p:sp>
      <p:sp>
        <p:nvSpPr>
          <p:cNvPr id="4" name="Slide Number Placeholder 3"/>
          <p:cNvSpPr>
            <a:spLocks noGrp="1"/>
          </p:cNvSpPr>
          <p:nvPr>
            <p:ph type="sldNum" sz="quarter" idx="10"/>
          </p:nvPr>
        </p:nvSpPr>
        <p:spPr/>
        <p:txBody>
          <a:bodyPr/>
          <a:lstStyle/>
          <a:p>
            <a:fld id="{297C2D5E-BDAB-4C3B-8CCD-9FFBACB3E811}" type="slidenum">
              <a:rPr lang="en-US" smtClean="0"/>
              <a:t>2</a:t>
            </a:fld>
            <a:endParaRPr lang="en-US"/>
          </a:p>
        </p:txBody>
      </p:sp>
    </p:spTree>
    <p:extLst>
      <p:ext uri="{BB962C8B-B14F-4D97-AF65-F5344CB8AC3E}">
        <p14:creationId xmlns:p14="http://schemas.microsoft.com/office/powerpoint/2010/main" val="3149878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Someone brought up earlier some unexpected challenges in transitioning from R Studio to a </a:t>
            </a:r>
            <a:r>
              <a:rPr lang="en-US" dirty="0" err="1" smtClean="0"/>
              <a:t>Jupyter</a:t>
            </a:r>
            <a:r>
              <a:rPr lang="en-US" dirty="0" smtClean="0"/>
              <a:t> Notebook. I am happy to say</a:t>
            </a:r>
          </a:p>
          <a:p>
            <a:r>
              <a:rPr lang="en-US" dirty="0" smtClean="0"/>
              <a:t>the biggest challenge I faced was web-scraping and not that transition, although there were challenges. </a:t>
            </a:r>
          </a:p>
          <a:p>
            <a:endParaRPr lang="en-US" dirty="0" smtClean="0"/>
          </a:p>
          <a:p>
            <a:r>
              <a:rPr lang="en-US" dirty="0" smtClean="0"/>
              <a:t>I copied the code from R Studio and discovered that the CTRL+ENTER hotkey executed an entire block instead of just a line.</a:t>
            </a:r>
          </a:p>
          <a:p>
            <a:r>
              <a:rPr lang="en-US" dirty="0" smtClean="0"/>
              <a:t>That caused some unexpected delays. </a:t>
            </a:r>
          </a:p>
          <a:p>
            <a:endParaRPr lang="en-US" dirty="0"/>
          </a:p>
          <a:p>
            <a:r>
              <a:rPr lang="en-US" dirty="0" smtClean="0"/>
              <a:t>Also a couple packages did not load as expected and so I had to use </a:t>
            </a:r>
            <a:r>
              <a:rPr lang="en-US" dirty="0" err="1" smtClean="0"/>
              <a:t>installed.packages</a:t>
            </a:r>
            <a:r>
              <a:rPr lang="en-US" dirty="0" smtClean="0"/>
              <a:t>() in R Studio and then in my </a:t>
            </a:r>
            <a:r>
              <a:rPr lang="en-US" dirty="0" err="1" smtClean="0"/>
              <a:t>Jupyter</a:t>
            </a:r>
            <a:r>
              <a:rPr lang="en-US" dirty="0" smtClean="0"/>
              <a:t> R notebook to identify to where in the </a:t>
            </a:r>
            <a:r>
              <a:rPr lang="en-US" dirty="0" err="1" smtClean="0"/>
              <a:t>Jupyter</a:t>
            </a:r>
            <a:r>
              <a:rPr lang="en-US" dirty="0"/>
              <a:t> </a:t>
            </a:r>
            <a:r>
              <a:rPr lang="en-US" dirty="0" smtClean="0"/>
              <a:t>folder landscape I needed to copy the compiled package folder.</a:t>
            </a:r>
          </a:p>
          <a:p>
            <a:endParaRPr lang="en-US" dirty="0"/>
          </a:p>
          <a:p>
            <a:r>
              <a:rPr lang="en-US" dirty="0" err="1" smtClean="0"/>
              <a:t>png</a:t>
            </a:r>
            <a:r>
              <a:rPr lang="en-US" dirty="0" smtClean="0"/>
              <a:t> function did not display the image even though line executed without error</a:t>
            </a:r>
            <a:endParaRPr lang="en-US" dirty="0"/>
          </a:p>
        </p:txBody>
      </p:sp>
      <p:sp>
        <p:nvSpPr>
          <p:cNvPr id="4" name="Slide Number Placeholder 3"/>
          <p:cNvSpPr>
            <a:spLocks noGrp="1"/>
          </p:cNvSpPr>
          <p:nvPr>
            <p:ph type="sldNum" sz="quarter" idx="10"/>
          </p:nvPr>
        </p:nvSpPr>
        <p:spPr/>
        <p:txBody>
          <a:bodyPr/>
          <a:lstStyle/>
          <a:p>
            <a:fld id="{297C2D5E-BDAB-4C3B-8CCD-9FFBACB3E811}" type="slidenum">
              <a:rPr lang="en-US" smtClean="0"/>
              <a:t>3</a:t>
            </a:fld>
            <a:endParaRPr lang="en-US"/>
          </a:p>
        </p:txBody>
      </p:sp>
    </p:spTree>
    <p:extLst>
      <p:ext uri="{BB962C8B-B14F-4D97-AF65-F5344CB8AC3E}">
        <p14:creationId xmlns:p14="http://schemas.microsoft.com/office/powerpoint/2010/main" val="2506697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Someone brought up earlier some unexpected challenges in transitioning from R Studio to a </a:t>
            </a:r>
            <a:r>
              <a:rPr lang="en-US" dirty="0" err="1" smtClean="0"/>
              <a:t>Jupyter</a:t>
            </a:r>
            <a:r>
              <a:rPr lang="en-US" dirty="0" smtClean="0"/>
              <a:t> Notebook. I am happy to say</a:t>
            </a:r>
          </a:p>
          <a:p>
            <a:r>
              <a:rPr lang="en-US" dirty="0" smtClean="0"/>
              <a:t>the biggest challenge I faced was web-scraping and not that transition, although there were challenges. </a:t>
            </a:r>
          </a:p>
          <a:p>
            <a:endParaRPr lang="en-US" dirty="0" smtClean="0"/>
          </a:p>
          <a:p>
            <a:r>
              <a:rPr lang="en-US" dirty="0" smtClean="0"/>
              <a:t>I copied the code from R Studio and discovered that the CTRL+ENTER hotkey executed an entire block instead of just a line.</a:t>
            </a:r>
          </a:p>
          <a:p>
            <a:r>
              <a:rPr lang="en-US" dirty="0" smtClean="0"/>
              <a:t>That caused some unexpected delays. </a:t>
            </a:r>
          </a:p>
          <a:p>
            <a:endParaRPr lang="en-US" dirty="0"/>
          </a:p>
          <a:p>
            <a:r>
              <a:rPr lang="en-US" dirty="0" smtClean="0"/>
              <a:t>Also a couple packages did not load as expected and so I had to use </a:t>
            </a:r>
            <a:r>
              <a:rPr lang="en-US" dirty="0" err="1" smtClean="0"/>
              <a:t>installed.packages</a:t>
            </a:r>
            <a:r>
              <a:rPr lang="en-US" dirty="0" smtClean="0"/>
              <a:t>() in R Studio and then in my </a:t>
            </a:r>
            <a:r>
              <a:rPr lang="en-US" dirty="0" err="1" smtClean="0"/>
              <a:t>Jupyter</a:t>
            </a:r>
            <a:r>
              <a:rPr lang="en-US" dirty="0" smtClean="0"/>
              <a:t> R notebook to identify to where in the </a:t>
            </a:r>
            <a:r>
              <a:rPr lang="en-US" dirty="0" err="1" smtClean="0"/>
              <a:t>Jupyter</a:t>
            </a:r>
            <a:r>
              <a:rPr lang="en-US" dirty="0"/>
              <a:t> </a:t>
            </a:r>
            <a:r>
              <a:rPr lang="en-US" dirty="0" smtClean="0"/>
              <a:t>folder landscape I needed to copy the compiled package folder.</a:t>
            </a:r>
          </a:p>
          <a:p>
            <a:endParaRPr lang="en-US" dirty="0"/>
          </a:p>
          <a:p>
            <a:r>
              <a:rPr lang="en-US" dirty="0" err="1" smtClean="0"/>
              <a:t>png</a:t>
            </a:r>
            <a:r>
              <a:rPr lang="en-US" dirty="0" smtClean="0"/>
              <a:t> function did not display the image even though line executed without error</a:t>
            </a:r>
            <a:endParaRPr lang="en-US" dirty="0"/>
          </a:p>
        </p:txBody>
      </p:sp>
      <p:sp>
        <p:nvSpPr>
          <p:cNvPr id="4" name="Slide Number Placeholder 3"/>
          <p:cNvSpPr>
            <a:spLocks noGrp="1"/>
          </p:cNvSpPr>
          <p:nvPr>
            <p:ph type="sldNum" sz="quarter" idx="10"/>
          </p:nvPr>
        </p:nvSpPr>
        <p:spPr/>
        <p:txBody>
          <a:bodyPr/>
          <a:lstStyle/>
          <a:p>
            <a:fld id="{297C2D5E-BDAB-4C3B-8CCD-9FFBACB3E811}" type="slidenum">
              <a:rPr lang="en-US" smtClean="0"/>
              <a:t>4</a:t>
            </a:fld>
            <a:endParaRPr lang="en-US"/>
          </a:p>
        </p:txBody>
      </p:sp>
    </p:spTree>
    <p:extLst>
      <p:ext uri="{BB962C8B-B14F-4D97-AF65-F5344CB8AC3E}">
        <p14:creationId xmlns:p14="http://schemas.microsoft.com/office/powerpoint/2010/main" val="956869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what was it.!</a:t>
            </a:r>
          </a:p>
          <a:p>
            <a:endParaRPr lang="en-US" dirty="0"/>
          </a:p>
          <a:p>
            <a:r>
              <a:rPr lang="en-US" dirty="0" smtClean="0"/>
              <a:t>As Joan Pharr addressed in her comments about </a:t>
            </a:r>
            <a:r>
              <a:rPr lang="en-US" dirty="0" err="1" smtClean="0"/>
              <a:t>ValassisDigital</a:t>
            </a:r>
            <a:r>
              <a:rPr lang="en-US" dirty="0" smtClean="0"/>
              <a:t> using </a:t>
            </a:r>
            <a:r>
              <a:rPr lang="en-US" dirty="0" err="1" smtClean="0"/>
              <a:t>Jupyter</a:t>
            </a:r>
            <a:r>
              <a:rPr lang="en-US" dirty="0" smtClean="0"/>
              <a:t> notebooks and </a:t>
            </a:r>
            <a:r>
              <a:rPr lang="en-US" dirty="0" err="1" smtClean="0"/>
              <a:t>Github</a:t>
            </a:r>
            <a:r>
              <a:rPr lang="en-US" dirty="0" smtClean="0"/>
              <a:t> to explore different data</a:t>
            </a:r>
          </a:p>
          <a:p>
            <a:r>
              <a:rPr lang="en-US" dirty="0" smtClean="0"/>
              <a:t>analysis techniques including those of machine learning, I plan to provide a base to kids I mentor through a group called 100 Black Men that they can then launch from in their own data adventures. I plan to post a </a:t>
            </a:r>
            <a:r>
              <a:rPr lang="en-US" dirty="0" err="1" smtClean="0"/>
              <a:t>Jupyter</a:t>
            </a:r>
            <a:r>
              <a:rPr lang="en-US" dirty="0" smtClean="0"/>
              <a:t> Notebook on </a:t>
            </a:r>
            <a:r>
              <a:rPr lang="en-US" dirty="0" err="1" smtClean="0"/>
              <a:t>Github</a:t>
            </a:r>
            <a:r>
              <a:rPr lang="en-US" dirty="0" smtClean="0"/>
              <a:t> and then they can fork</a:t>
            </a:r>
          </a:p>
          <a:p>
            <a:r>
              <a:rPr lang="en-US" dirty="0" smtClean="0"/>
              <a:t>my repo and take off. I also am grateful to have the opportunity later to talk with those staying late and learn how </a:t>
            </a:r>
            <a:r>
              <a:rPr lang="en-US" dirty="0" err="1" smtClean="0"/>
              <a:t>JupyterLab</a:t>
            </a:r>
            <a:r>
              <a:rPr lang="en-US" dirty="0" smtClean="0"/>
              <a:t> might be a great tool to add.</a:t>
            </a:r>
          </a:p>
          <a:p>
            <a:endParaRPr lang="en-US" dirty="0"/>
          </a:p>
          <a:p>
            <a:r>
              <a:rPr lang="en-US" dirty="0" smtClean="0"/>
              <a:t>Here, I show an example of some basic data munging I will work through with the kids. Grouping by Name, Sex, Event, and Date, we expected only record in the aggregated file I built by web-scraping the Carolina </a:t>
            </a:r>
            <a:r>
              <a:rPr lang="en-US" dirty="0" err="1" smtClean="0"/>
              <a:t>Godvia</a:t>
            </a:r>
            <a:r>
              <a:rPr lang="en-US" dirty="0" smtClean="0"/>
              <a:t> Track Club Summer Track Series Web Pages and instead…</a:t>
            </a:r>
            <a:endParaRPr lang="en-US" dirty="0"/>
          </a:p>
        </p:txBody>
      </p:sp>
      <p:sp>
        <p:nvSpPr>
          <p:cNvPr id="4" name="Slide Number Placeholder 3"/>
          <p:cNvSpPr>
            <a:spLocks noGrp="1"/>
          </p:cNvSpPr>
          <p:nvPr>
            <p:ph type="sldNum" sz="quarter" idx="10"/>
          </p:nvPr>
        </p:nvSpPr>
        <p:spPr/>
        <p:txBody>
          <a:bodyPr/>
          <a:lstStyle/>
          <a:p>
            <a:fld id="{297C2D5E-BDAB-4C3B-8CCD-9FFBACB3E811}" type="slidenum">
              <a:rPr lang="en-US" smtClean="0"/>
              <a:t>5</a:t>
            </a:fld>
            <a:endParaRPr lang="en-US"/>
          </a:p>
        </p:txBody>
      </p:sp>
    </p:spTree>
    <p:extLst>
      <p:ext uri="{BB962C8B-B14F-4D97-AF65-F5344CB8AC3E}">
        <p14:creationId xmlns:p14="http://schemas.microsoft.com/office/powerpoint/2010/main" val="4180539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Picked an example…discuss time for 100 M</a:t>
            </a:r>
            <a:endParaRPr lang="en-US" dirty="0"/>
          </a:p>
        </p:txBody>
      </p:sp>
      <p:sp>
        <p:nvSpPr>
          <p:cNvPr id="4" name="Slide Number Placeholder 3"/>
          <p:cNvSpPr>
            <a:spLocks noGrp="1"/>
          </p:cNvSpPr>
          <p:nvPr>
            <p:ph type="sldNum" sz="quarter" idx="10"/>
          </p:nvPr>
        </p:nvSpPr>
        <p:spPr/>
        <p:txBody>
          <a:bodyPr/>
          <a:lstStyle/>
          <a:p>
            <a:fld id="{297C2D5E-BDAB-4C3B-8CCD-9FFBACB3E811}" type="slidenum">
              <a:rPr lang="en-US" smtClean="0"/>
              <a:t>6</a:t>
            </a:fld>
            <a:endParaRPr lang="en-US"/>
          </a:p>
        </p:txBody>
      </p:sp>
    </p:spTree>
    <p:extLst>
      <p:ext uri="{BB962C8B-B14F-4D97-AF65-F5344CB8AC3E}">
        <p14:creationId xmlns:p14="http://schemas.microsoft.com/office/powerpoint/2010/main" val="2654258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Jupyter’s</a:t>
            </a:r>
            <a:r>
              <a:rPr lang="en-US" dirty="0" smtClean="0"/>
              <a:t> operation in the web browser will make moving between information sources quite easy and help keep the kids engaged. Aimee </a:t>
            </a:r>
            <a:r>
              <a:rPr lang="en-US" dirty="0" err="1" smtClean="0"/>
              <a:t>Bazin’s</a:t>
            </a:r>
            <a:r>
              <a:rPr lang="en-US" dirty="0" smtClean="0"/>
              <a:t> name appeared twice because my web-scraping code with the </a:t>
            </a:r>
            <a:r>
              <a:rPr lang="en-US" dirty="0" err="1" smtClean="0"/>
              <a:t>rvest</a:t>
            </a:r>
            <a:r>
              <a:rPr lang="en-US" dirty="0" smtClean="0"/>
              <a:t> r package needs to be tweaked to identify event header by not just the strong header that creates emboldened text. </a:t>
            </a:r>
            <a:endParaRPr lang="en-US" dirty="0"/>
          </a:p>
        </p:txBody>
      </p:sp>
      <p:sp>
        <p:nvSpPr>
          <p:cNvPr id="4" name="Slide Number Placeholder 3"/>
          <p:cNvSpPr>
            <a:spLocks noGrp="1"/>
          </p:cNvSpPr>
          <p:nvPr>
            <p:ph type="sldNum" sz="quarter" idx="10"/>
          </p:nvPr>
        </p:nvSpPr>
        <p:spPr/>
        <p:txBody>
          <a:bodyPr/>
          <a:lstStyle/>
          <a:p>
            <a:fld id="{297C2D5E-BDAB-4C3B-8CCD-9FFBACB3E811}" type="slidenum">
              <a:rPr lang="en-US" smtClean="0"/>
              <a:t>7</a:t>
            </a:fld>
            <a:endParaRPr lang="en-US"/>
          </a:p>
        </p:txBody>
      </p:sp>
    </p:spTree>
    <p:extLst>
      <p:ext uri="{BB962C8B-B14F-4D97-AF65-F5344CB8AC3E}">
        <p14:creationId xmlns:p14="http://schemas.microsoft.com/office/powerpoint/2010/main" val="2571646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Split more code out into separate cells. In the top cell filter function from the </a:t>
            </a:r>
            <a:r>
              <a:rPr lang="en-US" dirty="0" err="1" smtClean="0"/>
              <a:t>dplyr</a:t>
            </a:r>
            <a:r>
              <a:rPr lang="en-US" dirty="0" smtClean="0"/>
              <a:t> package, I can easily prompt kids with what number to put at the right of the inequality to check that there are no duplicates on Name, Sex, Event, and Date of Meet. You may notice that Sex is meeting in the top </a:t>
            </a:r>
            <a:r>
              <a:rPr lang="en-US" dirty="0" err="1" smtClean="0"/>
              <a:t>group_by</a:t>
            </a:r>
            <a:r>
              <a:rPr lang="en-US" dirty="0" smtClean="0"/>
              <a:t> and that will be another data munging bit to check. Are there are names associated with multiple genders in the same event and on the same date? </a:t>
            </a:r>
          </a:p>
          <a:p>
            <a:endParaRPr lang="en-US" dirty="0"/>
          </a:p>
          <a:p>
            <a:r>
              <a:rPr lang="en-US" dirty="0" smtClean="0"/>
              <a:t>I’m excited.</a:t>
            </a:r>
            <a:endParaRPr lang="en-US" dirty="0"/>
          </a:p>
        </p:txBody>
      </p:sp>
      <p:sp>
        <p:nvSpPr>
          <p:cNvPr id="4" name="Slide Number Placeholder 3"/>
          <p:cNvSpPr>
            <a:spLocks noGrp="1"/>
          </p:cNvSpPr>
          <p:nvPr>
            <p:ph type="sldNum" sz="quarter" idx="10"/>
          </p:nvPr>
        </p:nvSpPr>
        <p:spPr/>
        <p:txBody>
          <a:bodyPr/>
          <a:lstStyle/>
          <a:p>
            <a:fld id="{297C2D5E-BDAB-4C3B-8CCD-9FFBACB3E811}" type="slidenum">
              <a:rPr lang="en-US" smtClean="0"/>
              <a:t>8</a:t>
            </a:fld>
            <a:endParaRPr lang="en-US"/>
          </a:p>
        </p:txBody>
      </p:sp>
    </p:spTree>
    <p:extLst>
      <p:ext uri="{BB962C8B-B14F-4D97-AF65-F5344CB8AC3E}">
        <p14:creationId xmlns:p14="http://schemas.microsoft.com/office/powerpoint/2010/main" val="4074998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requested my notebook be added to the </a:t>
            </a:r>
            <a:r>
              <a:rPr lang="en-US" dirty="0" err="1" smtClean="0"/>
              <a:t>TriangleJupyter</a:t>
            </a:r>
            <a:r>
              <a:rPr lang="en-US" dirty="0" smtClean="0"/>
              <a:t> </a:t>
            </a:r>
            <a:r>
              <a:rPr lang="en-US" dirty="0" err="1" smtClean="0"/>
              <a:t>Github</a:t>
            </a:r>
            <a:r>
              <a:rPr lang="en-US" dirty="0" smtClean="0"/>
              <a:t> repo if anyone wants to review my current notebook. I’ll take my last bit of time to show a couple examples of visualizations, namely diverging dot plots in that notebook. </a:t>
            </a:r>
            <a:endParaRPr lang="en-US" dirty="0"/>
          </a:p>
          <a:p>
            <a:endParaRPr lang="en-US" dirty="0" smtClean="0"/>
          </a:p>
          <a:p>
            <a:r>
              <a:rPr lang="en-US" dirty="0" smtClean="0"/>
              <a:t>Becky Bowman is an inspiring Wilmington, NC resident who just turned 60 and is a national champion and national record holder in at least 100M.</a:t>
            </a:r>
          </a:p>
        </p:txBody>
      </p:sp>
      <p:sp>
        <p:nvSpPr>
          <p:cNvPr id="4" name="Slide Number Placeholder 3"/>
          <p:cNvSpPr>
            <a:spLocks noGrp="1"/>
          </p:cNvSpPr>
          <p:nvPr>
            <p:ph type="sldNum" sz="quarter" idx="10"/>
          </p:nvPr>
        </p:nvSpPr>
        <p:spPr/>
        <p:txBody>
          <a:bodyPr/>
          <a:lstStyle/>
          <a:p>
            <a:fld id="{297C2D5E-BDAB-4C3B-8CCD-9FFBACB3E811}" type="slidenum">
              <a:rPr lang="en-US" smtClean="0"/>
              <a:t>9</a:t>
            </a:fld>
            <a:endParaRPr lang="en-US"/>
          </a:p>
        </p:txBody>
      </p:sp>
    </p:spTree>
    <p:extLst>
      <p:ext uri="{BB962C8B-B14F-4D97-AF65-F5344CB8AC3E}">
        <p14:creationId xmlns:p14="http://schemas.microsoft.com/office/powerpoint/2010/main" val="4021736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11/13/2018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11/13/2018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11/13/2018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11/13/2018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11/13/2018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Sprinting in </a:t>
            </a:r>
            <a:r>
              <a:rPr lang="en-US" dirty="0" err="1" smtClean="0"/>
              <a:t>jupyter</a:t>
            </a:r>
            <a:r>
              <a:rPr lang="en-US" dirty="0" smtClean="0"/>
              <a:t> through r track results</a:t>
            </a:r>
            <a:endParaRPr lang="en-US" dirty="0"/>
          </a:p>
        </p:txBody>
      </p:sp>
      <p:sp>
        <p:nvSpPr>
          <p:cNvPr id="3" name="Subtitle 2"/>
          <p:cNvSpPr>
            <a:spLocks noGrp="1"/>
          </p:cNvSpPr>
          <p:nvPr>
            <p:ph type="subTitle" idx="1"/>
          </p:nvPr>
        </p:nvSpPr>
        <p:spPr/>
        <p:txBody>
          <a:bodyPr>
            <a:noAutofit/>
          </a:bodyPr>
          <a:lstStyle/>
          <a:p>
            <a:pPr algn="ctr"/>
            <a:r>
              <a:rPr lang="en-US" sz="4000" dirty="0" smtClean="0"/>
              <a:t>RICK PACK (LABCORP DATA SCIENTIST)</a:t>
            </a:r>
            <a:endParaRPr lang="en-US" sz="4000" dirty="0"/>
          </a:p>
        </p:txBody>
      </p:sp>
    </p:spTree>
    <p:extLst>
      <p:ext uri="{BB962C8B-B14F-4D97-AF65-F5344CB8AC3E}">
        <p14:creationId xmlns:p14="http://schemas.microsoft.com/office/powerpoint/2010/main" val="9185289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pic>
        <p:nvPicPr>
          <p:cNvPr id="6" name="Picture 5"/>
          <p:cNvPicPr>
            <a:picLocks/>
          </p:cNvPicPr>
          <p:nvPr/>
        </p:nvPicPr>
        <p:blipFill>
          <a:blip r:embed="rId3"/>
          <a:stretch>
            <a:fillRect/>
          </a:stretch>
        </p:blipFill>
        <p:spPr>
          <a:xfrm>
            <a:off x="447816" y="599307"/>
            <a:ext cx="11292840" cy="5871831"/>
          </a:xfrm>
          <a:prstGeom prst="rect">
            <a:avLst/>
          </a:prstGeom>
        </p:spPr>
      </p:pic>
    </p:spTree>
    <p:extLst>
      <p:ext uri="{BB962C8B-B14F-4D97-AF65-F5344CB8AC3E}">
        <p14:creationId xmlns:p14="http://schemas.microsoft.com/office/powerpoint/2010/main" val="2575529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Sprinting in </a:t>
            </a:r>
            <a:r>
              <a:rPr lang="en-US" dirty="0" err="1" smtClean="0"/>
              <a:t>jupyter</a:t>
            </a:r>
            <a:r>
              <a:rPr lang="en-US" dirty="0" smtClean="0"/>
              <a:t> through r track results</a:t>
            </a:r>
            <a:endParaRPr lang="en-US" dirty="0"/>
          </a:p>
        </p:txBody>
      </p:sp>
      <p:sp>
        <p:nvSpPr>
          <p:cNvPr id="3" name="Subtitle 2"/>
          <p:cNvSpPr>
            <a:spLocks noGrp="1"/>
          </p:cNvSpPr>
          <p:nvPr>
            <p:ph type="subTitle" idx="1"/>
          </p:nvPr>
        </p:nvSpPr>
        <p:spPr/>
        <p:txBody>
          <a:bodyPr>
            <a:noAutofit/>
          </a:bodyPr>
          <a:lstStyle/>
          <a:p>
            <a:pPr algn="ctr"/>
            <a:r>
              <a:rPr lang="en-US" sz="4000" dirty="0" smtClean="0"/>
              <a:t>RICK PACK (LABCORP DATA SCIENTIST)</a:t>
            </a:r>
            <a:endParaRPr lang="en-US" sz="4000" dirty="0"/>
          </a:p>
        </p:txBody>
      </p:sp>
    </p:spTree>
    <p:extLst>
      <p:ext uri="{BB962C8B-B14F-4D97-AF65-F5344CB8AC3E}">
        <p14:creationId xmlns:p14="http://schemas.microsoft.com/office/powerpoint/2010/main" val="3202580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Teaching r with </a:t>
            </a:r>
            <a:r>
              <a:rPr lang="en-US" dirty="0" err="1" smtClean="0"/>
              <a:t>jupyter</a:t>
            </a:r>
            <a:r>
              <a:rPr lang="en-US" dirty="0" smtClean="0"/>
              <a:t> notebooks</a:t>
            </a:r>
            <a:endParaRPr lang="en-US" dirty="0"/>
          </a:p>
        </p:txBody>
      </p:sp>
      <p:sp>
        <p:nvSpPr>
          <p:cNvPr id="3" name="Subtitle 2"/>
          <p:cNvSpPr>
            <a:spLocks noGrp="1"/>
          </p:cNvSpPr>
          <p:nvPr>
            <p:ph type="subTitle" idx="1"/>
          </p:nvPr>
        </p:nvSpPr>
        <p:spPr/>
        <p:txBody>
          <a:bodyPr>
            <a:noAutofit/>
          </a:bodyPr>
          <a:lstStyle/>
          <a:p>
            <a:pPr algn="ctr"/>
            <a:r>
              <a:rPr lang="en-US" sz="4000" dirty="0" smtClean="0"/>
              <a:t>Asking diverse populations to dance</a:t>
            </a:r>
            <a:endParaRPr lang="en-US" sz="4000" dirty="0"/>
          </a:p>
        </p:txBody>
      </p:sp>
      <p:sp>
        <p:nvSpPr>
          <p:cNvPr id="4" name="TextBox 3"/>
          <p:cNvSpPr txBox="1"/>
          <p:nvPr/>
        </p:nvSpPr>
        <p:spPr>
          <a:xfrm>
            <a:off x="581191" y="3610708"/>
            <a:ext cx="10696409" cy="2400657"/>
          </a:xfrm>
          <a:prstGeom prst="rect">
            <a:avLst/>
          </a:prstGeom>
          <a:noFill/>
        </p:spPr>
        <p:txBody>
          <a:bodyPr wrap="square" rtlCol="0">
            <a:spAutoFit/>
          </a:bodyPr>
          <a:lstStyle/>
          <a:p>
            <a:pPr algn="ctr"/>
            <a:r>
              <a:rPr lang="en-US" sz="5000" dirty="0" smtClean="0">
                <a:solidFill>
                  <a:schemeClr val="bg1"/>
                </a:solidFill>
              </a:rPr>
              <a:t>Rick Pack</a:t>
            </a:r>
          </a:p>
          <a:p>
            <a:pPr algn="ctr"/>
            <a:r>
              <a:rPr lang="en-US" sz="5000" dirty="0" smtClean="0">
                <a:solidFill>
                  <a:schemeClr val="bg1"/>
                </a:solidFill>
              </a:rPr>
              <a:t>@rick_pack2 on Twitter</a:t>
            </a:r>
          </a:p>
          <a:p>
            <a:pPr algn="ctr"/>
            <a:r>
              <a:rPr lang="en-US" sz="5000" dirty="0" smtClean="0">
                <a:solidFill>
                  <a:schemeClr val="bg1"/>
                </a:solidFill>
              </a:rPr>
              <a:t>http://rickpackblog.wordpress.com</a:t>
            </a:r>
            <a:endParaRPr lang="en-US" sz="5000" dirty="0">
              <a:solidFill>
                <a:schemeClr val="bg1"/>
              </a:solidFill>
            </a:endParaRPr>
          </a:p>
        </p:txBody>
      </p:sp>
    </p:spTree>
    <p:extLst>
      <p:ext uri="{BB962C8B-B14F-4D97-AF65-F5344CB8AC3E}">
        <p14:creationId xmlns:p14="http://schemas.microsoft.com/office/powerpoint/2010/main" val="3366760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7" name="Content Placeholder 6"/>
          <p:cNvPicPr>
            <a:picLocks noGrp="1"/>
          </p:cNvPicPr>
          <p:nvPr>
            <p:ph idx="1"/>
          </p:nvPr>
        </p:nvPicPr>
        <p:blipFill>
          <a:blip r:embed="rId3"/>
          <a:stretch>
            <a:fillRect/>
          </a:stretch>
        </p:blipFill>
        <p:spPr>
          <a:xfrm>
            <a:off x="6267088" y="825062"/>
            <a:ext cx="5486400" cy="4203700"/>
          </a:xfrm>
          <a:prstGeom prst="rect">
            <a:avLst/>
          </a:prstGeom>
        </p:spPr>
      </p:pic>
      <p:sp>
        <p:nvSpPr>
          <p:cNvPr id="4" name="Text Placeholder 3"/>
          <p:cNvSpPr>
            <a:spLocks noGrp="1"/>
          </p:cNvSpPr>
          <p:nvPr>
            <p:ph type="body" sz="half" idx="2"/>
          </p:nvPr>
        </p:nvSpPr>
        <p:spPr/>
        <p:txBody>
          <a:bodyPr/>
          <a:lstStyle/>
          <a:p>
            <a:r>
              <a:rPr lang="en-US" dirty="0" smtClean="0"/>
              <a:t>  </a:t>
            </a:r>
          </a:p>
        </p:txBody>
      </p:sp>
      <p:pic>
        <p:nvPicPr>
          <p:cNvPr id="5" name="Picture 4"/>
          <p:cNvPicPr>
            <a:picLocks noChangeAspect="1"/>
          </p:cNvPicPr>
          <p:nvPr/>
        </p:nvPicPr>
        <p:blipFill>
          <a:blip r:embed="rId4"/>
          <a:stretch>
            <a:fillRect/>
          </a:stretch>
        </p:blipFill>
        <p:spPr>
          <a:xfrm>
            <a:off x="0" y="825062"/>
            <a:ext cx="6267088" cy="4194028"/>
          </a:xfrm>
          <a:prstGeom prst="rect">
            <a:avLst/>
          </a:prstGeom>
        </p:spPr>
      </p:pic>
    </p:spTree>
    <p:extLst>
      <p:ext uri="{BB962C8B-B14F-4D97-AF65-F5344CB8AC3E}">
        <p14:creationId xmlns:p14="http://schemas.microsoft.com/office/powerpoint/2010/main" val="8264685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5262294"/>
            <a:ext cx="4909445" cy="1208843"/>
          </a:xfrm>
        </p:spPr>
        <p:txBody>
          <a:bodyPr>
            <a:normAutofit fontScale="90000"/>
          </a:bodyPr>
          <a:lstStyle/>
          <a:p>
            <a:r>
              <a:rPr lang="en-US" b="1" u="sng" dirty="0" err="1" smtClean="0">
                <a:solidFill>
                  <a:schemeClr val="bg1"/>
                </a:solidFill>
              </a:rPr>
              <a:t>ctrl+enter</a:t>
            </a:r>
            <a:r>
              <a:rPr lang="en-US" dirty="0" smtClean="0">
                <a:solidFill>
                  <a:schemeClr val="bg1"/>
                </a:solidFill>
              </a:rPr>
              <a:t/>
            </a:r>
            <a:br>
              <a:rPr lang="en-US" dirty="0" smtClean="0">
                <a:solidFill>
                  <a:schemeClr val="bg1"/>
                </a:solidFill>
              </a:rPr>
            </a:br>
            <a:r>
              <a:rPr lang="en-US" dirty="0" smtClean="0">
                <a:solidFill>
                  <a:schemeClr val="bg1"/>
                </a:solidFill>
              </a:rPr>
              <a:t>R</a:t>
            </a:r>
            <a:r>
              <a:rPr lang="en-US" dirty="0">
                <a:solidFill>
                  <a:schemeClr val="bg1"/>
                </a:solidFill>
              </a:rPr>
              <a:t>: Executes a single line</a:t>
            </a:r>
            <a:br>
              <a:rPr lang="en-US" dirty="0">
                <a:solidFill>
                  <a:schemeClr val="bg1"/>
                </a:solidFill>
              </a:rPr>
            </a:br>
            <a:r>
              <a:rPr lang="en-US" dirty="0" err="1">
                <a:solidFill>
                  <a:schemeClr val="bg1"/>
                </a:solidFill>
              </a:rPr>
              <a:t>Jupyter</a:t>
            </a:r>
            <a:r>
              <a:rPr lang="en-US" dirty="0">
                <a:solidFill>
                  <a:schemeClr val="bg1"/>
                </a:solidFill>
              </a:rPr>
              <a:t> Notebook:  Runs an entire cell</a:t>
            </a:r>
            <a:br>
              <a:rPr lang="en-US" dirty="0">
                <a:solidFill>
                  <a:schemeClr val="bg1"/>
                </a:solidFill>
              </a:rPr>
            </a:br>
            <a:endParaRPr lang="en-US" dirty="0">
              <a:solidFill>
                <a:schemeClr val="bg1"/>
              </a:solidFill>
            </a:endParaRPr>
          </a:p>
        </p:txBody>
      </p:sp>
      <p:pic>
        <p:nvPicPr>
          <p:cNvPr id="6" name="Content Placeholder 5"/>
          <p:cNvPicPr>
            <a:picLocks noGrp="1" noChangeAspect="1"/>
          </p:cNvPicPr>
          <p:nvPr>
            <p:ph idx="1"/>
          </p:nvPr>
        </p:nvPicPr>
        <p:blipFill>
          <a:blip r:embed="rId3"/>
          <a:stretch>
            <a:fillRect/>
          </a:stretch>
        </p:blipFill>
        <p:spPr>
          <a:xfrm>
            <a:off x="244247" y="601662"/>
            <a:ext cx="6320676" cy="4525141"/>
          </a:xfrm>
          <a:prstGeom prst="rect">
            <a:avLst/>
          </a:prstGeom>
        </p:spPr>
      </p:pic>
      <p:sp>
        <p:nvSpPr>
          <p:cNvPr id="4" name="Text Placeholder 3"/>
          <p:cNvSpPr>
            <a:spLocks noGrp="1"/>
          </p:cNvSpPr>
          <p:nvPr>
            <p:ph type="body" sz="half" idx="2"/>
          </p:nvPr>
        </p:nvSpPr>
        <p:spPr>
          <a:xfrm>
            <a:off x="5740823" y="5262296"/>
            <a:ext cx="5869987" cy="880596"/>
          </a:xfrm>
        </p:spPr>
        <p:txBody>
          <a:bodyPr>
            <a:noAutofit/>
          </a:bodyPr>
          <a:lstStyle/>
          <a:p>
            <a:r>
              <a:rPr lang="en-US" sz="2400" dirty="0" err="1"/>
              <a:t>Ctrl+enter</a:t>
            </a:r>
            <a:r>
              <a:rPr lang="en-US" sz="2400" dirty="0"/>
              <a:t/>
            </a:r>
            <a:br>
              <a:rPr lang="en-US" sz="2400" dirty="0"/>
            </a:br>
            <a:r>
              <a:rPr lang="en-US" sz="2400" dirty="0"/>
              <a:t/>
            </a:r>
            <a:br>
              <a:rPr lang="en-US" sz="2400" dirty="0"/>
            </a:br>
            <a:r>
              <a:rPr lang="en-US" sz="2400" dirty="0"/>
              <a:t>Use </a:t>
            </a:r>
            <a:r>
              <a:rPr lang="en-US" sz="2400" dirty="0" err="1"/>
              <a:t>installed.packages</a:t>
            </a:r>
            <a:r>
              <a:rPr lang="en-US" sz="2400" dirty="0"/>
              <a:t>() TO SEE WHERE PACKAGES STORED</a:t>
            </a:r>
            <a:br>
              <a:rPr lang="en-US" sz="2400" dirty="0"/>
            </a:br>
            <a:r>
              <a:rPr lang="en-US" sz="2400" dirty="0"/>
              <a:t/>
            </a:r>
            <a:br>
              <a:rPr lang="en-US" sz="2400" dirty="0"/>
            </a:br>
            <a:endParaRPr lang="en-US" sz="2200" dirty="0" smtClean="0"/>
          </a:p>
        </p:txBody>
      </p:sp>
      <p:pic>
        <p:nvPicPr>
          <p:cNvPr id="7" name="Picture 6"/>
          <p:cNvPicPr>
            <a:picLocks noChangeAspect="1"/>
          </p:cNvPicPr>
          <p:nvPr/>
        </p:nvPicPr>
        <p:blipFill>
          <a:blip r:embed="rId4"/>
          <a:stretch>
            <a:fillRect/>
          </a:stretch>
        </p:blipFill>
        <p:spPr>
          <a:xfrm>
            <a:off x="6564923" y="601661"/>
            <a:ext cx="3915508" cy="4101961"/>
          </a:xfrm>
          <a:prstGeom prst="rect">
            <a:avLst/>
          </a:prstGeom>
        </p:spPr>
      </p:pic>
    </p:spTree>
    <p:extLst>
      <p:ext uri="{BB962C8B-B14F-4D97-AF65-F5344CB8AC3E}">
        <p14:creationId xmlns:p14="http://schemas.microsoft.com/office/powerpoint/2010/main" val="30665438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5262294"/>
            <a:ext cx="4909445" cy="1208843"/>
          </a:xfrm>
        </p:spPr>
        <p:txBody>
          <a:bodyPr>
            <a:normAutofit/>
          </a:bodyPr>
          <a:lstStyle/>
          <a:p>
            <a:r>
              <a:rPr lang="en-US" dirty="0" smtClean="0">
                <a:solidFill>
                  <a:schemeClr val="bg1"/>
                </a:solidFill>
              </a:rPr>
              <a:t>Getting started with </a:t>
            </a:r>
            <a:r>
              <a:rPr lang="en-US" dirty="0" err="1" smtClean="0">
                <a:solidFill>
                  <a:schemeClr val="bg1"/>
                </a:solidFill>
              </a:rPr>
              <a:t>jupyter</a:t>
            </a:r>
            <a:r>
              <a:rPr lang="en-US" dirty="0" smtClean="0">
                <a:solidFill>
                  <a:schemeClr val="bg1"/>
                </a:solidFill>
              </a:rPr>
              <a:t> notebooks (R)</a:t>
            </a:r>
            <a:endParaRPr lang="en-US" dirty="0">
              <a:solidFill>
                <a:schemeClr val="bg1"/>
              </a:solidFill>
            </a:endParaRPr>
          </a:p>
        </p:txBody>
      </p:sp>
      <p:sp>
        <p:nvSpPr>
          <p:cNvPr id="4" name="Text Placeholder 3"/>
          <p:cNvSpPr>
            <a:spLocks noGrp="1"/>
          </p:cNvSpPr>
          <p:nvPr>
            <p:ph type="body" sz="half" idx="2"/>
          </p:nvPr>
        </p:nvSpPr>
        <p:spPr>
          <a:xfrm>
            <a:off x="5740823" y="5262296"/>
            <a:ext cx="5869987" cy="880596"/>
          </a:xfrm>
        </p:spPr>
        <p:txBody>
          <a:bodyPr>
            <a:noAutofit/>
          </a:bodyPr>
          <a:lstStyle/>
          <a:p>
            <a:r>
              <a:rPr lang="en-US" sz="2400" dirty="0" smtClean="0"/>
              <a:t>Ryan Wade’s </a:t>
            </a:r>
            <a:r>
              <a:rPr lang="en-US" sz="2400" dirty="0" err="1" smtClean="0"/>
              <a:t>TriPASS</a:t>
            </a:r>
            <a:r>
              <a:rPr lang="en-US" sz="2400" dirty="0" smtClean="0"/>
              <a:t> presentation</a:t>
            </a:r>
            <a:endParaRPr lang="en-US" sz="2200" dirty="0" smtClean="0"/>
          </a:p>
        </p:txBody>
      </p:sp>
      <p:pic>
        <p:nvPicPr>
          <p:cNvPr id="5" name="Picture 4"/>
          <p:cNvPicPr>
            <a:picLocks noChangeAspect="1"/>
          </p:cNvPicPr>
          <p:nvPr/>
        </p:nvPicPr>
        <p:blipFill>
          <a:blip r:embed="rId3"/>
          <a:stretch>
            <a:fillRect/>
          </a:stretch>
        </p:blipFill>
        <p:spPr>
          <a:xfrm>
            <a:off x="1367937" y="607037"/>
            <a:ext cx="9417295" cy="4189338"/>
          </a:xfrm>
          <a:prstGeom prst="rect">
            <a:avLst/>
          </a:prstGeom>
        </p:spPr>
      </p:pic>
    </p:spTree>
    <p:extLst>
      <p:ext uri="{BB962C8B-B14F-4D97-AF65-F5344CB8AC3E}">
        <p14:creationId xmlns:p14="http://schemas.microsoft.com/office/powerpoint/2010/main" val="13857639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5262294"/>
            <a:ext cx="4909445" cy="1208843"/>
          </a:xfrm>
        </p:spPr>
        <p:txBody>
          <a:bodyPr>
            <a:normAutofit/>
          </a:bodyPr>
          <a:lstStyle/>
          <a:p>
            <a:r>
              <a:rPr lang="en-US" dirty="0" smtClean="0">
                <a:solidFill>
                  <a:schemeClr val="bg1"/>
                </a:solidFill>
              </a:rPr>
              <a:t>Using </a:t>
            </a:r>
            <a:r>
              <a:rPr lang="en-US" dirty="0" err="1" smtClean="0">
                <a:solidFill>
                  <a:schemeClr val="bg1"/>
                </a:solidFill>
              </a:rPr>
              <a:t>dplyr</a:t>
            </a:r>
            <a:r>
              <a:rPr lang="en-US" dirty="0" smtClean="0">
                <a:solidFill>
                  <a:schemeClr val="bg1"/>
                </a:solidFill>
              </a:rPr>
              <a:t> to identify </a:t>
            </a:r>
            <a:br>
              <a:rPr lang="en-US" dirty="0" smtClean="0">
                <a:solidFill>
                  <a:schemeClr val="bg1"/>
                </a:solidFill>
              </a:rPr>
            </a:br>
            <a:r>
              <a:rPr lang="en-US" dirty="0" smtClean="0">
                <a:solidFill>
                  <a:schemeClr val="bg1"/>
                </a:solidFill>
              </a:rPr>
              <a:t>extra records</a:t>
            </a:r>
            <a:endParaRPr lang="en-US" dirty="0">
              <a:solidFill>
                <a:schemeClr val="bg1"/>
              </a:solidFill>
            </a:endParaRPr>
          </a:p>
        </p:txBody>
      </p:sp>
      <p:sp>
        <p:nvSpPr>
          <p:cNvPr id="4" name="Text Placeholder 3"/>
          <p:cNvSpPr>
            <a:spLocks noGrp="1"/>
          </p:cNvSpPr>
          <p:nvPr>
            <p:ph type="body" sz="half" idx="2"/>
          </p:nvPr>
        </p:nvSpPr>
        <p:spPr>
          <a:xfrm>
            <a:off x="5740823" y="5262296"/>
            <a:ext cx="5869987" cy="880596"/>
          </a:xfrm>
        </p:spPr>
        <p:txBody>
          <a:bodyPr>
            <a:noAutofit/>
          </a:bodyPr>
          <a:lstStyle/>
          <a:p>
            <a:r>
              <a:rPr lang="en-US" sz="2400" dirty="0" smtClean="0"/>
              <a:t>Expected one record per Name, Sex, </a:t>
            </a:r>
          </a:p>
          <a:p>
            <a:r>
              <a:rPr lang="en-US" sz="2400" dirty="0" smtClean="0"/>
              <a:t>Event, and Date</a:t>
            </a:r>
            <a:endParaRPr lang="en-US" sz="2200" dirty="0" smtClean="0"/>
          </a:p>
        </p:txBody>
      </p:sp>
      <p:pic>
        <p:nvPicPr>
          <p:cNvPr id="5" name="Content Placeholder 4"/>
          <p:cNvPicPr>
            <a:picLocks noGrp="1" noChangeAspect="1"/>
          </p:cNvPicPr>
          <p:nvPr>
            <p:ph idx="1"/>
          </p:nvPr>
        </p:nvPicPr>
        <p:blipFill>
          <a:blip r:embed="rId3"/>
          <a:stretch>
            <a:fillRect/>
          </a:stretch>
        </p:blipFill>
        <p:spPr>
          <a:xfrm>
            <a:off x="2157047" y="538005"/>
            <a:ext cx="7995138" cy="4471149"/>
          </a:xfrm>
          <a:prstGeom prst="rect">
            <a:avLst/>
          </a:prstGeom>
        </p:spPr>
      </p:pic>
    </p:spTree>
    <p:extLst>
      <p:ext uri="{BB962C8B-B14F-4D97-AF65-F5344CB8AC3E}">
        <p14:creationId xmlns:p14="http://schemas.microsoft.com/office/powerpoint/2010/main" val="1515411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5262294"/>
            <a:ext cx="4909445" cy="1208843"/>
          </a:xfrm>
        </p:spPr>
        <p:txBody>
          <a:bodyPr>
            <a:normAutofit/>
          </a:bodyPr>
          <a:lstStyle/>
          <a:p>
            <a:r>
              <a:rPr lang="en-US" dirty="0" smtClean="0">
                <a:solidFill>
                  <a:schemeClr val="bg1"/>
                </a:solidFill>
              </a:rPr>
              <a:t>Using </a:t>
            </a:r>
            <a:r>
              <a:rPr lang="en-US" dirty="0" err="1" smtClean="0">
                <a:solidFill>
                  <a:schemeClr val="bg1"/>
                </a:solidFill>
              </a:rPr>
              <a:t>dplyr</a:t>
            </a:r>
            <a:r>
              <a:rPr lang="en-US" dirty="0" smtClean="0">
                <a:solidFill>
                  <a:schemeClr val="bg1"/>
                </a:solidFill>
              </a:rPr>
              <a:t> to identify </a:t>
            </a:r>
            <a:br>
              <a:rPr lang="en-US" dirty="0" smtClean="0">
                <a:solidFill>
                  <a:schemeClr val="bg1"/>
                </a:solidFill>
              </a:rPr>
            </a:br>
            <a:r>
              <a:rPr lang="en-US" dirty="0" smtClean="0">
                <a:solidFill>
                  <a:schemeClr val="bg1"/>
                </a:solidFill>
              </a:rPr>
              <a:t>extra records</a:t>
            </a:r>
            <a:endParaRPr lang="en-US" dirty="0">
              <a:solidFill>
                <a:schemeClr val="bg1"/>
              </a:solidFill>
            </a:endParaRPr>
          </a:p>
        </p:txBody>
      </p:sp>
      <p:sp>
        <p:nvSpPr>
          <p:cNvPr id="4" name="Text Placeholder 3"/>
          <p:cNvSpPr>
            <a:spLocks noGrp="1"/>
          </p:cNvSpPr>
          <p:nvPr>
            <p:ph type="body" sz="half" idx="2"/>
          </p:nvPr>
        </p:nvSpPr>
        <p:spPr>
          <a:xfrm>
            <a:off x="5740823" y="5262296"/>
            <a:ext cx="5869987" cy="880596"/>
          </a:xfrm>
        </p:spPr>
        <p:txBody>
          <a:bodyPr>
            <a:noAutofit/>
          </a:bodyPr>
          <a:lstStyle/>
          <a:p>
            <a:r>
              <a:rPr lang="en-US" sz="2400" dirty="0" smtClean="0"/>
              <a:t>Expected one record per Name, Sex, </a:t>
            </a:r>
          </a:p>
          <a:p>
            <a:r>
              <a:rPr lang="en-US" sz="2400" dirty="0" smtClean="0"/>
              <a:t>Event, and Date</a:t>
            </a:r>
            <a:endParaRPr lang="en-US" sz="2200" dirty="0" smtClean="0"/>
          </a:p>
        </p:txBody>
      </p:sp>
      <p:pic>
        <p:nvPicPr>
          <p:cNvPr id="6" name="Picture 5"/>
          <p:cNvPicPr>
            <a:picLocks noChangeAspect="1"/>
          </p:cNvPicPr>
          <p:nvPr/>
        </p:nvPicPr>
        <p:blipFill>
          <a:blip r:embed="rId3"/>
          <a:stretch>
            <a:fillRect/>
          </a:stretch>
        </p:blipFill>
        <p:spPr>
          <a:xfrm>
            <a:off x="102912" y="1215170"/>
            <a:ext cx="11507898" cy="2653446"/>
          </a:xfrm>
          <a:prstGeom prst="rect">
            <a:avLst/>
          </a:prstGeom>
        </p:spPr>
      </p:pic>
    </p:spTree>
    <p:extLst>
      <p:ext uri="{BB962C8B-B14F-4D97-AF65-F5344CB8AC3E}">
        <p14:creationId xmlns:p14="http://schemas.microsoft.com/office/powerpoint/2010/main" val="2145622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5262294"/>
            <a:ext cx="4909445" cy="1208843"/>
          </a:xfrm>
        </p:spPr>
        <p:txBody>
          <a:bodyPr>
            <a:normAutofit/>
          </a:bodyPr>
          <a:lstStyle/>
          <a:p>
            <a:r>
              <a:rPr lang="en-US" dirty="0" smtClean="0">
                <a:solidFill>
                  <a:schemeClr val="bg1"/>
                </a:solidFill>
              </a:rPr>
              <a:t>Using </a:t>
            </a:r>
            <a:r>
              <a:rPr lang="en-US" dirty="0" err="1" smtClean="0">
                <a:solidFill>
                  <a:schemeClr val="bg1"/>
                </a:solidFill>
              </a:rPr>
              <a:t>dplyr</a:t>
            </a:r>
            <a:r>
              <a:rPr lang="en-US" dirty="0" smtClean="0">
                <a:solidFill>
                  <a:schemeClr val="bg1"/>
                </a:solidFill>
              </a:rPr>
              <a:t> to identify </a:t>
            </a:r>
            <a:br>
              <a:rPr lang="en-US" dirty="0" smtClean="0">
                <a:solidFill>
                  <a:schemeClr val="bg1"/>
                </a:solidFill>
              </a:rPr>
            </a:br>
            <a:r>
              <a:rPr lang="en-US" dirty="0" smtClean="0">
                <a:solidFill>
                  <a:schemeClr val="bg1"/>
                </a:solidFill>
              </a:rPr>
              <a:t>extra records</a:t>
            </a:r>
            <a:endParaRPr lang="en-US" dirty="0">
              <a:solidFill>
                <a:schemeClr val="bg1"/>
              </a:solidFill>
            </a:endParaRPr>
          </a:p>
        </p:txBody>
      </p:sp>
      <p:sp>
        <p:nvSpPr>
          <p:cNvPr id="4" name="Text Placeholder 3"/>
          <p:cNvSpPr>
            <a:spLocks noGrp="1"/>
          </p:cNvSpPr>
          <p:nvPr>
            <p:ph type="body" sz="half" idx="2"/>
          </p:nvPr>
        </p:nvSpPr>
        <p:spPr>
          <a:xfrm>
            <a:off x="5740823" y="5262296"/>
            <a:ext cx="5869987" cy="880596"/>
          </a:xfrm>
        </p:spPr>
        <p:txBody>
          <a:bodyPr>
            <a:noAutofit/>
          </a:bodyPr>
          <a:lstStyle/>
          <a:p>
            <a:r>
              <a:rPr lang="en-US" sz="2400" dirty="0" smtClean="0"/>
              <a:t>Expected one record per Name, Sex, </a:t>
            </a:r>
          </a:p>
          <a:p>
            <a:r>
              <a:rPr lang="en-US" sz="2400" dirty="0" smtClean="0"/>
              <a:t>Event, and Date</a:t>
            </a:r>
            <a:endParaRPr lang="en-US" sz="2200" dirty="0" smtClean="0"/>
          </a:p>
        </p:txBody>
      </p:sp>
      <p:pic>
        <p:nvPicPr>
          <p:cNvPr id="3" name="Picture 2"/>
          <p:cNvPicPr>
            <a:picLocks noChangeAspect="1"/>
          </p:cNvPicPr>
          <p:nvPr/>
        </p:nvPicPr>
        <p:blipFill>
          <a:blip r:embed="rId3"/>
          <a:stretch>
            <a:fillRect/>
          </a:stretch>
        </p:blipFill>
        <p:spPr>
          <a:xfrm>
            <a:off x="581192" y="551718"/>
            <a:ext cx="7085700" cy="4591336"/>
          </a:xfrm>
          <a:prstGeom prst="rect">
            <a:avLst/>
          </a:prstGeom>
        </p:spPr>
      </p:pic>
      <p:pic>
        <p:nvPicPr>
          <p:cNvPr id="7" name="Picture 6"/>
          <p:cNvPicPr>
            <a:picLocks/>
          </p:cNvPicPr>
          <p:nvPr/>
        </p:nvPicPr>
        <p:blipFill>
          <a:blip r:embed="rId4"/>
          <a:stretch>
            <a:fillRect/>
          </a:stretch>
        </p:blipFill>
        <p:spPr>
          <a:xfrm>
            <a:off x="7373112" y="753410"/>
            <a:ext cx="4818888" cy="4187952"/>
          </a:xfrm>
          <a:prstGeom prst="rect">
            <a:avLst/>
          </a:prstGeom>
        </p:spPr>
      </p:pic>
    </p:spTree>
    <p:extLst>
      <p:ext uri="{BB962C8B-B14F-4D97-AF65-F5344CB8AC3E}">
        <p14:creationId xmlns:p14="http://schemas.microsoft.com/office/powerpoint/2010/main" val="782145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5262294"/>
            <a:ext cx="4909445" cy="1208843"/>
          </a:xfrm>
        </p:spPr>
        <p:txBody>
          <a:bodyPr>
            <a:normAutofit/>
          </a:bodyPr>
          <a:lstStyle/>
          <a:p>
            <a:r>
              <a:rPr lang="en-US" dirty="0" smtClean="0">
                <a:solidFill>
                  <a:schemeClr val="bg1"/>
                </a:solidFill>
              </a:rPr>
              <a:t>Using </a:t>
            </a:r>
            <a:r>
              <a:rPr lang="en-US" dirty="0" err="1" smtClean="0">
                <a:solidFill>
                  <a:schemeClr val="bg1"/>
                </a:solidFill>
              </a:rPr>
              <a:t>jupyter</a:t>
            </a:r>
            <a:r>
              <a:rPr lang="en-US" dirty="0" smtClean="0">
                <a:solidFill>
                  <a:schemeClr val="bg1"/>
                </a:solidFill>
              </a:rPr>
              <a:t> to teach #</a:t>
            </a:r>
            <a:r>
              <a:rPr lang="en-US" dirty="0" err="1" smtClean="0">
                <a:solidFill>
                  <a:schemeClr val="bg1"/>
                </a:solidFill>
              </a:rPr>
              <a:t>rstats</a:t>
            </a:r>
            <a:endParaRPr lang="en-US" dirty="0">
              <a:solidFill>
                <a:schemeClr val="bg1"/>
              </a:solidFill>
            </a:endParaRPr>
          </a:p>
        </p:txBody>
      </p:sp>
      <p:sp>
        <p:nvSpPr>
          <p:cNvPr id="4" name="Text Placeholder 3"/>
          <p:cNvSpPr>
            <a:spLocks noGrp="1"/>
          </p:cNvSpPr>
          <p:nvPr>
            <p:ph type="body" sz="half" idx="2"/>
          </p:nvPr>
        </p:nvSpPr>
        <p:spPr>
          <a:xfrm>
            <a:off x="5740823" y="5262296"/>
            <a:ext cx="5869987" cy="880596"/>
          </a:xfrm>
        </p:spPr>
        <p:txBody>
          <a:bodyPr>
            <a:noAutofit/>
          </a:bodyPr>
          <a:lstStyle/>
          <a:p>
            <a:r>
              <a:rPr lang="en-US" sz="2400" dirty="0" smtClean="0"/>
              <a:t>Ask mentees what number to use in the inequality</a:t>
            </a:r>
            <a:endParaRPr lang="en-US" sz="2200" dirty="0" smtClean="0"/>
          </a:p>
        </p:txBody>
      </p:sp>
      <p:pic>
        <p:nvPicPr>
          <p:cNvPr id="5" name="Picture 4"/>
          <p:cNvPicPr>
            <a:picLocks noChangeAspect="1"/>
          </p:cNvPicPr>
          <p:nvPr/>
        </p:nvPicPr>
        <p:blipFill>
          <a:blip r:embed="rId3"/>
          <a:stretch>
            <a:fillRect/>
          </a:stretch>
        </p:blipFill>
        <p:spPr>
          <a:xfrm>
            <a:off x="491644" y="830506"/>
            <a:ext cx="11521920" cy="3788386"/>
          </a:xfrm>
          <a:prstGeom prst="rect">
            <a:avLst/>
          </a:prstGeom>
        </p:spPr>
      </p:pic>
    </p:spTree>
    <p:extLst>
      <p:ext uri="{BB962C8B-B14F-4D97-AF65-F5344CB8AC3E}">
        <p14:creationId xmlns:p14="http://schemas.microsoft.com/office/powerpoint/2010/main" val="3161311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r>
              <a:rPr lang="en-US" dirty="0" smtClean="0"/>
              <a:t>Beck</a:t>
            </a:r>
            <a:endParaRPr lang="en-US" dirty="0"/>
          </a:p>
        </p:txBody>
      </p:sp>
      <p:pic>
        <p:nvPicPr>
          <p:cNvPr id="5" name="Picture 4"/>
          <p:cNvPicPr>
            <a:picLocks noChangeAspect="1"/>
          </p:cNvPicPr>
          <p:nvPr/>
        </p:nvPicPr>
        <p:blipFill>
          <a:blip r:embed="rId3"/>
          <a:stretch>
            <a:fillRect/>
          </a:stretch>
        </p:blipFill>
        <p:spPr>
          <a:xfrm>
            <a:off x="5847545" y="598126"/>
            <a:ext cx="5893111" cy="5353684"/>
          </a:xfrm>
          <a:prstGeom prst="rect">
            <a:avLst/>
          </a:prstGeom>
        </p:spPr>
      </p:pic>
      <p:pic>
        <p:nvPicPr>
          <p:cNvPr id="6" name="Picture 5"/>
          <p:cNvPicPr>
            <a:picLocks noChangeAspect="1"/>
          </p:cNvPicPr>
          <p:nvPr/>
        </p:nvPicPr>
        <p:blipFill>
          <a:blip r:embed="rId4"/>
          <a:stretch>
            <a:fillRect/>
          </a:stretch>
        </p:blipFill>
        <p:spPr>
          <a:xfrm>
            <a:off x="447816" y="598126"/>
            <a:ext cx="5399729" cy="5413486"/>
          </a:xfrm>
          <a:prstGeom prst="rect">
            <a:avLst/>
          </a:prstGeom>
        </p:spPr>
      </p:pic>
    </p:spTree>
    <p:extLst>
      <p:ext uri="{BB962C8B-B14F-4D97-AF65-F5344CB8AC3E}">
        <p14:creationId xmlns:p14="http://schemas.microsoft.com/office/powerpoint/2010/main" val="171129757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119</TotalTime>
  <Words>1043</Words>
  <Application>Microsoft Office PowerPoint</Application>
  <PresentationFormat>Widescreen</PresentationFormat>
  <Paragraphs>88</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Gill Sans MT</vt:lpstr>
      <vt:lpstr>Wingdings 2</vt:lpstr>
      <vt:lpstr>Dividend</vt:lpstr>
      <vt:lpstr>Sprinting in jupyter through r track results</vt:lpstr>
      <vt:lpstr> </vt:lpstr>
      <vt:lpstr>ctrl+enter R: Executes a single line Jupyter Notebook:  Runs an entire cell </vt:lpstr>
      <vt:lpstr>Getting started with jupyter notebooks (R)</vt:lpstr>
      <vt:lpstr>Using dplyr to identify  extra records</vt:lpstr>
      <vt:lpstr>Using dplyr to identify  extra records</vt:lpstr>
      <vt:lpstr>Using dplyr to identify  extra records</vt:lpstr>
      <vt:lpstr>Using jupyter to teach #rstats</vt:lpstr>
      <vt:lpstr>PowerPoint Presentation</vt:lpstr>
      <vt:lpstr>PowerPoint Presentation</vt:lpstr>
      <vt:lpstr>Sprinting in jupyter through r track results</vt:lpstr>
      <vt:lpstr>Teaching r with jupyter notebooks</vt:lpstr>
    </vt:vector>
  </TitlesOfParts>
  <Company>LH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Sprinting in jupyter through r track results</dc:title>
  <dc:creator>Pack, Rick</dc:creator>
  <cp:lastModifiedBy>Pack, Rick</cp:lastModifiedBy>
  <cp:revision>13</cp:revision>
  <dcterms:created xsi:type="dcterms:W3CDTF">2018-11-13T16:39:38Z</dcterms:created>
  <dcterms:modified xsi:type="dcterms:W3CDTF">2018-11-13T18:43:14Z</dcterms:modified>
</cp:coreProperties>
</file>