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na Michaels" initials="MM" lastIdx="23" clrIdx="0">
    <p:extLst>
      <p:ext uri="{19B8F6BF-5375-455C-9EA6-DF929625EA0E}">
        <p15:presenceInfo xmlns:p15="http://schemas.microsoft.com/office/powerpoint/2012/main" userId="fa9d0b1ec1b66e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p:scale>
          <a:sx n="94" d="100"/>
          <a:sy n="94" d="100"/>
        </p:scale>
        <p:origin x="-444"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DFF4-4D6F-47A5-9C58-FFE7D9589CC7}" type="datetimeFigureOut">
              <a:rPr lang="en-US" smtClean="0"/>
              <a:t>8/22/2017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275CC-3264-4C55-BF32-43F37E42E03A}" type="slidenum">
              <a:rPr lang="en-US" smtClean="0"/>
              <a:t>‹#›</a:t>
            </a:fld>
            <a:endParaRPr lang="en-US"/>
          </a:p>
        </p:txBody>
      </p:sp>
    </p:spTree>
    <p:extLst>
      <p:ext uri="{BB962C8B-B14F-4D97-AF65-F5344CB8AC3E}">
        <p14:creationId xmlns:p14="http://schemas.microsoft.com/office/powerpoint/2010/main" val="214923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being our discussion of kNN, I want to </a:t>
            </a:r>
            <a:r>
              <a:rPr lang="en-US" baseline="0" dirty="0" smtClean="0"/>
              <a:t>start with a </a:t>
            </a:r>
            <a:r>
              <a:rPr lang="en-US" baseline="0" dirty="0"/>
              <a:t>scenario</a:t>
            </a:r>
          </a:p>
          <a:p>
            <a:r>
              <a:rPr lang="en-US" baseline="0" dirty="0"/>
              <a:t>Let’s pretend we are in college and we are collecting data on our </a:t>
            </a:r>
            <a:r>
              <a:rPr lang="en-US" baseline="0" dirty="0" smtClean="0"/>
              <a:t>classmates &lt;Click&gt;</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collect the number of hours each student studied the day before the </a:t>
            </a:r>
            <a:r>
              <a:rPr lang="en-US" baseline="0" dirty="0" smtClean="0"/>
              <a:t>exam &lt;Click&gt;</a:t>
            </a:r>
            <a:endParaRPr lang="en-US" baseline="0" dirty="0"/>
          </a:p>
          <a:p>
            <a:r>
              <a:rPr lang="en-US" baseline="0" dirty="0"/>
              <a:t>We also collect the number of hours each student slept the night before an </a:t>
            </a:r>
            <a:r>
              <a:rPr lang="en-US" baseline="0" dirty="0" smtClean="0"/>
              <a:t>exam &lt;Click&gt;</a:t>
            </a:r>
            <a:endParaRPr lang="en-US" baseline="0" dirty="0"/>
          </a:p>
          <a:p>
            <a:r>
              <a:rPr lang="en-US" baseline="0" dirty="0"/>
              <a:t>We then see if the student passed </a:t>
            </a:r>
            <a:r>
              <a:rPr lang="en-US" baseline="0" dirty="0" smtClean="0"/>
              <a:t>&lt;Click&gt; or </a:t>
            </a:r>
            <a:r>
              <a:rPr lang="en-US" baseline="0" dirty="0"/>
              <a:t>failed </a:t>
            </a:r>
            <a:r>
              <a:rPr lang="en-US" baseline="0" dirty="0" smtClean="0"/>
              <a:t> &lt;Click&gt; the </a:t>
            </a:r>
            <a:r>
              <a:rPr lang="en-US" baseline="0" dirty="0"/>
              <a:t>exam</a:t>
            </a:r>
          </a:p>
          <a:p>
            <a:r>
              <a:rPr lang="en-US" baseline="0" dirty="0"/>
              <a:t>We then put this data into tabular </a:t>
            </a:r>
            <a:r>
              <a:rPr lang="en-US" baseline="0" dirty="0" smtClean="0"/>
              <a:t>form &lt;Click&gt;</a:t>
            </a:r>
            <a:endParaRPr lang="en-US" baseline="0" dirty="0"/>
          </a:p>
          <a:p>
            <a:endParaRPr lang="en-US" baseline="0" dirty="0" smtClean="0"/>
          </a:p>
          <a:p>
            <a:r>
              <a:rPr lang="en-US" baseline="0" dirty="0" smtClean="0"/>
              <a:t>&lt;Magic pen&gt;</a:t>
            </a:r>
            <a:endParaRPr lang="en-US" baseline="0" dirty="0"/>
          </a:p>
          <a:p>
            <a:r>
              <a:rPr lang="en-US" baseline="0" dirty="0" smtClean="0"/>
              <a:t>And we can see, </a:t>
            </a:r>
            <a:r>
              <a:rPr lang="en-US" baseline="0" dirty="0"/>
              <a:t>Justin studied 5 hours, slept for 8 hours, and passed the exam</a:t>
            </a:r>
          </a:p>
          <a:p>
            <a:endParaRPr lang="en-US" baseline="0" dirty="0" smtClean="0"/>
          </a:p>
          <a:p>
            <a:r>
              <a:rPr lang="en-US" baseline="0" dirty="0" smtClean="0"/>
              <a:t>On the other end, Kevin studied 5 hours, slept for 4 hours, and failed the exam</a:t>
            </a:r>
          </a:p>
          <a:p>
            <a:endParaRPr lang="en-US" baseline="0" dirty="0" smtClean="0"/>
          </a:p>
          <a:p>
            <a:endParaRPr lang="en-US" baseline="0" dirty="0" smtClean="0"/>
          </a:p>
          <a:p>
            <a:r>
              <a:rPr lang="en-US" baseline="0" dirty="0" smtClean="0"/>
              <a:t>&lt;Erase&gt;</a:t>
            </a:r>
          </a:p>
          <a:p>
            <a:endParaRPr lang="en-US" baseline="0" dirty="0"/>
          </a:p>
          <a:p>
            <a:r>
              <a:rPr lang="en-US" baseline="0" dirty="0"/>
              <a:t>Next, let’s put this same data onto a graph.  </a:t>
            </a:r>
          </a:p>
          <a:p>
            <a:r>
              <a:rPr lang="en-US" baseline="0" dirty="0"/>
              <a:t>The number of hours sleeping on the X axis </a:t>
            </a:r>
          </a:p>
          <a:p>
            <a:r>
              <a:rPr lang="en-US" baseline="0" dirty="0"/>
              <a:t>The number of hours studying on the Y axis</a:t>
            </a:r>
          </a:p>
          <a:p>
            <a:r>
              <a:rPr lang="en-US" baseline="0" dirty="0"/>
              <a:t>So Justin was 5 hours of studying and 8 hours sleeping and he </a:t>
            </a:r>
            <a:r>
              <a:rPr lang="en-US" baseline="0" dirty="0" smtClean="0"/>
              <a:t>passed</a:t>
            </a:r>
          </a:p>
          <a:p>
            <a:r>
              <a:rPr lang="en-US" baseline="0" dirty="0" smtClean="0"/>
              <a:t>&lt;Magic Pen&gt;</a:t>
            </a:r>
            <a:endParaRPr lang="en-US" baseline="0" dirty="0"/>
          </a:p>
          <a:p>
            <a:endParaRPr lang="en-US" baseline="0" dirty="0" smtClean="0"/>
          </a:p>
          <a:p>
            <a:r>
              <a:rPr lang="en-US" baseline="0" dirty="0" smtClean="0"/>
              <a:t>We can do this charting for the rest of the students</a:t>
            </a:r>
          </a:p>
          <a:p>
            <a:r>
              <a:rPr lang="en-US" baseline="0" dirty="0" smtClean="0"/>
              <a:t>&lt;All&gt;</a:t>
            </a:r>
          </a:p>
          <a:p>
            <a:endParaRPr lang="en-US" baseline="0" dirty="0" smtClean="0"/>
          </a:p>
          <a:p>
            <a:r>
              <a:rPr lang="en-US" baseline="0" dirty="0" smtClean="0"/>
              <a:t>Now </a:t>
            </a:r>
            <a:r>
              <a:rPr lang="en-US" baseline="0" dirty="0"/>
              <a:t>that we have all of our observations plotted, let’s look at another student</a:t>
            </a:r>
          </a:p>
          <a:p>
            <a:r>
              <a:rPr lang="en-US" baseline="0" dirty="0"/>
              <a:t>Steve studied for 1 hour and slept for 1 hour – do you think he will pass or fail?</a:t>
            </a:r>
          </a:p>
          <a:p>
            <a:r>
              <a:rPr lang="en-US" baseline="0" dirty="0"/>
              <a:t>Well, if he is like all of his neighbors, you would probably guess fail</a:t>
            </a:r>
          </a:p>
          <a:p>
            <a:endParaRPr lang="en-US" baseline="0" dirty="0"/>
          </a:p>
          <a:p>
            <a:r>
              <a:rPr lang="en-US" baseline="0" dirty="0"/>
              <a:t>Similarly, what about Sally?  She studied for 6 hours and slept for 8 hours.</a:t>
            </a:r>
          </a:p>
          <a:p>
            <a:r>
              <a:rPr lang="en-US" baseline="0" dirty="0"/>
              <a:t>Pass or Fail?</a:t>
            </a:r>
          </a:p>
          <a:p>
            <a:r>
              <a:rPr lang="en-US" baseline="0" dirty="0"/>
              <a:t>You would probably guess Pass</a:t>
            </a:r>
          </a:p>
          <a:p>
            <a:endParaRPr lang="en-US" baseline="0" dirty="0"/>
          </a:p>
          <a:p>
            <a:r>
              <a:rPr lang="en-US" baseline="0" dirty="0"/>
              <a:t>This process of comparing a new observation to existing data and finding its closest neighbors is the logic behind kNN.  The computer takes a new observation, calculates the distance to all of the existing data points, and assigns a label to the new observation based on its closest set of neighbors.</a:t>
            </a:r>
          </a:p>
          <a:p>
            <a:endParaRPr lang="en-US" baseline="0" dirty="0"/>
          </a:p>
          <a:p>
            <a:r>
              <a:rPr lang="en-US" baseline="0" dirty="0"/>
              <a:t>Let’s look at a 3</a:t>
            </a:r>
            <a:r>
              <a:rPr lang="en-US" baseline="30000" dirty="0"/>
              <a:t>rd</a:t>
            </a:r>
            <a:r>
              <a:rPr lang="en-US" baseline="0" dirty="0"/>
              <a:t> new student.  Joe.  Joe slept for 5 hours and studied for 5 hours.  Pass or fail?  It isn’t immediately obvious.  So let’s count.</a:t>
            </a:r>
          </a:p>
          <a:p>
            <a:r>
              <a:rPr lang="en-US" baseline="0" dirty="0"/>
              <a:t>He is 1 away from a fail</a:t>
            </a:r>
          </a:p>
          <a:p>
            <a:r>
              <a:rPr lang="en-US" baseline="0" dirty="0"/>
              <a:t>He is 3 away from this pass</a:t>
            </a:r>
          </a:p>
          <a:p>
            <a:r>
              <a:rPr lang="en-US" baseline="0" dirty="0"/>
              <a:t>He is 3 away from this </a:t>
            </a:r>
            <a:r>
              <a:rPr lang="en-US" baseline="0" dirty="0" smtClean="0"/>
              <a:t>pass</a:t>
            </a:r>
          </a:p>
          <a:p>
            <a:endParaRPr lang="en-US" baseline="0" dirty="0"/>
          </a:p>
          <a:p>
            <a:r>
              <a:rPr lang="en-US" baseline="0" dirty="0"/>
              <a:t>So based on a sample of three, Joe is passing</a:t>
            </a:r>
          </a:p>
          <a:p>
            <a:r>
              <a:rPr lang="en-US" baseline="0" dirty="0"/>
              <a:t>This counting of blocks is called the distance function – or sometimes called the cost function</a:t>
            </a:r>
          </a:p>
          <a:p>
            <a:r>
              <a:rPr lang="en-US" baseline="0" dirty="0"/>
              <a:t>You can use this function to calculate distance to neighbors for any new observation</a:t>
            </a:r>
          </a:p>
          <a:p>
            <a:endParaRPr lang="en-US" baseline="0" dirty="0"/>
          </a:p>
          <a:p>
            <a:r>
              <a:rPr lang="en-US" baseline="0" dirty="0"/>
              <a:t>One question you might have is  “why did I pick 3 Neighbors?”  Well, why not?  I could have picked 1, I could have picked 12.</a:t>
            </a:r>
          </a:p>
          <a:p>
            <a:r>
              <a:rPr lang="en-US" baseline="0" dirty="0"/>
              <a:t>The number of neighbors that are used in the calculation is actually the k in kNN</a:t>
            </a:r>
          </a:p>
          <a:p>
            <a:r>
              <a:rPr lang="en-US" baseline="0" dirty="0"/>
              <a:t>I can pick any arbitrary number of k, though most people start out with an odd number so that they won’t get any ties.</a:t>
            </a:r>
          </a:p>
          <a:p>
            <a:endParaRPr lang="en-US" baseline="0" dirty="0" smtClean="0"/>
          </a:p>
          <a:p>
            <a:r>
              <a:rPr lang="en-US" baseline="0" dirty="0" smtClean="0"/>
              <a:t>Now that we have an introduction to </a:t>
            </a:r>
            <a:r>
              <a:rPr lang="en-US" baseline="0" dirty="0" err="1" smtClean="0"/>
              <a:t>kNN</a:t>
            </a:r>
            <a:r>
              <a:rPr lang="en-US" baseline="0" dirty="0" smtClean="0"/>
              <a:t>, let look at it in more detail</a:t>
            </a:r>
            <a:endParaRPr lang="en-US" baseline="0" dirty="0"/>
          </a:p>
        </p:txBody>
      </p:sp>
      <p:sp>
        <p:nvSpPr>
          <p:cNvPr id="4" name="Slide Number Placeholder 3"/>
          <p:cNvSpPr>
            <a:spLocks noGrp="1"/>
          </p:cNvSpPr>
          <p:nvPr>
            <p:ph type="sldNum" sz="quarter" idx="10"/>
          </p:nvPr>
        </p:nvSpPr>
        <p:spPr/>
        <p:txBody>
          <a:bodyPr/>
          <a:lstStyle/>
          <a:p>
            <a:fld id="{9120B1A4-5930-470C-A701-BB3B90A28DAE}" type="slidenum">
              <a:rPr lang="en-US" smtClean="0"/>
              <a:t>4</a:t>
            </a:fld>
            <a:endParaRPr lang="en-US"/>
          </a:p>
        </p:txBody>
      </p:sp>
    </p:spTree>
    <p:extLst>
      <p:ext uri="{BB962C8B-B14F-4D97-AF65-F5344CB8AC3E}">
        <p14:creationId xmlns:p14="http://schemas.microsoft.com/office/powerpoint/2010/main" val="314425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that we have the introduction out of the way, are we ready to implement a </a:t>
            </a:r>
            <a:r>
              <a:rPr lang="en-US" baseline="0" dirty="0" err="1" smtClean="0"/>
              <a:t>kNN</a:t>
            </a:r>
            <a:r>
              <a:rPr lang="en-US" baseline="0" dirty="0" smtClean="0"/>
              <a:t> on our election data?</a:t>
            </a:r>
          </a:p>
          <a:p>
            <a:endParaRPr lang="en-US" baseline="0" dirty="0" smtClean="0"/>
          </a:p>
          <a:p>
            <a:r>
              <a:rPr lang="en-US" baseline="0" dirty="0" smtClean="0"/>
              <a:t>Not quite.  There are a couple of things to understand first</a:t>
            </a:r>
          </a:p>
          <a:p>
            <a:endParaRPr lang="en-US" dirty="0" smtClean="0"/>
          </a:p>
          <a:p>
            <a:r>
              <a:rPr lang="en-US" dirty="0" smtClean="0"/>
              <a:t>First, let’s look in a little more detail at </a:t>
            </a:r>
            <a:r>
              <a:rPr lang="en-US" baseline="0" dirty="0" smtClean="0"/>
              <a:t>a distance calculation </a:t>
            </a:r>
            <a:r>
              <a:rPr lang="en-US" dirty="0" smtClean="0"/>
              <a:t>of a </a:t>
            </a:r>
            <a:r>
              <a:rPr lang="en-US" dirty="0" err="1" smtClean="0"/>
              <a:t>kNN</a:t>
            </a:r>
            <a:r>
              <a:rPr lang="en-US" dirty="0" smtClean="0"/>
              <a:t> model</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Consider this data frame. &lt;click&gt;</a:t>
            </a:r>
          </a:p>
          <a:p>
            <a:r>
              <a:rPr lang="en-US" baseline="0" dirty="0" smtClean="0"/>
              <a:t>It has the amount of time students studied and slept the day before an exam.  </a:t>
            </a:r>
          </a:p>
          <a:p>
            <a:r>
              <a:rPr lang="en-US" baseline="0" dirty="0" smtClean="0"/>
              <a:t>It also has if they passed the exam. </a:t>
            </a:r>
          </a:p>
          <a:p>
            <a:r>
              <a:rPr lang="en-US" baseline="0" dirty="0" smtClean="0"/>
              <a:t>This </a:t>
            </a:r>
            <a:r>
              <a:rPr lang="en-US" baseline="0" dirty="0" err="1" smtClean="0"/>
              <a:t>dataframe</a:t>
            </a:r>
            <a:r>
              <a:rPr lang="en-US" baseline="0" dirty="0" smtClean="0"/>
              <a:t> is like the one we saw earlier, but there are only 6 students – I guess Kevin failed out of school.</a:t>
            </a:r>
          </a:p>
          <a:p>
            <a:r>
              <a:rPr lang="en-US" baseline="0" dirty="0" smtClean="0"/>
              <a:t>We call this the “Train” sample and it has the result as part of the frame</a:t>
            </a:r>
          </a:p>
          <a:p>
            <a:endParaRPr lang="en-US" dirty="0" smtClean="0"/>
          </a:p>
          <a:p>
            <a:r>
              <a:rPr lang="en-US" dirty="0" smtClean="0"/>
              <a:t>Now look at this </a:t>
            </a:r>
            <a:r>
              <a:rPr lang="en-US" dirty="0" err="1" smtClean="0"/>
              <a:t>dataframe</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It has the amount of time students studied and slept the day before an exam.</a:t>
            </a:r>
          </a:p>
          <a:p>
            <a:r>
              <a:rPr lang="en-US" baseline="0" dirty="0" smtClean="0"/>
              <a:t>Notice it does not have weather they passed or not</a:t>
            </a:r>
          </a:p>
          <a:p>
            <a:r>
              <a:rPr lang="en-US" baseline="0" dirty="0" smtClean="0"/>
              <a:t>We’ll call this the test sample</a:t>
            </a:r>
          </a:p>
          <a:p>
            <a:endParaRPr lang="en-US" baseline="0" dirty="0" smtClean="0"/>
          </a:p>
          <a:p>
            <a:r>
              <a:rPr lang="en-US" baseline="0" dirty="0" smtClean="0"/>
              <a:t>Let’s take the first observation from the test data frame – Chip. </a:t>
            </a:r>
          </a:p>
          <a:p>
            <a:r>
              <a:rPr lang="en-US" baseline="0" dirty="0" smtClean="0"/>
              <a:t>Let’s compare Chip to Justin</a:t>
            </a:r>
          </a:p>
          <a:p>
            <a:r>
              <a:rPr lang="en-US" baseline="0" dirty="0" smtClean="0"/>
              <a:t>&lt;click&gt;</a:t>
            </a:r>
          </a:p>
          <a:p>
            <a:r>
              <a:rPr lang="en-US" baseline="0" dirty="0" smtClean="0"/>
              <a:t>You can see that chip studied for 3 hours less than Justin</a:t>
            </a:r>
          </a:p>
          <a:p>
            <a:r>
              <a:rPr lang="en-US" baseline="0" dirty="0" smtClean="0"/>
              <a:t>You can also see that chip slept 3 hours more than Justin</a:t>
            </a:r>
          </a:p>
          <a:p>
            <a:endParaRPr lang="en-US" baseline="0" dirty="0" smtClean="0"/>
          </a:p>
          <a:p>
            <a:r>
              <a:rPr lang="en-US" baseline="0" dirty="0" smtClean="0"/>
              <a:t>We then take the absolute value of both those differences</a:t>
            </a:r>
          </a:p>
          <a:p>
            <a:r>
              <a:rPr lang="en-US" baseline="0" dirty="0" smtClean="0"/>
              <a:t>So studying turns the -3 to a 3 and sleeping stays at 3</a:t>
            </a:r>
          </a:p>
          <a:p>
            <a:endParaRPr lang="en-US" baseline="0" dirty="0" smtClean="0"/>
          </a:p>
          <a:p>
            <a:endParaRPr lang="en-US" baseline="0" dirty="0" smtClean="0"/>
          </a:p>
          <a:p>
            <a:r>
              <a:rPr lang="en-US" baseline="0" dirty="0" smtClean="0"/>
              <a:t>We then sum up these absolute differences.</a:t>
            </a:r>
          </a:p>
          <a:p>
            <a:r>
              <a:rPr lang="en-US" baseline="0" dirty="0" smtClean="0"/>
              <a:t>This total amount is the distance from Chip to Chuck</a:t>
            </a:r>
          </a:p>
          <a:p>
            <a:endParaRPr lang="en-US" baseline="0" dirty="0" smtClean="0"/>
          </a:p>
          <a:p>
            <a:r>
              <a:rPr lang="en-US" baseline="0" dirty="0" smtClean="0"/>
              <a:t>Now let’s do the same distance calculation of comparing Chip to all of the students in the </a:t>
            </a:r>
            <a:r>
              <a:rPr lang="en-US" baseline="0" dirty="0" err="1" smtClean="0"/>
              <a:t>dataframe</a:t>
            </a:r>
            <a:endParaRPr lang="en-US" baseline="0" dirty="0" smtClean="0"/>
          </a:p>
          <a:p>
            <a:r>
              <a:rPr lang="en-US" baseline="0" dirty="0" smtClean="0"/>
              <a:t>&lt;click&gt;</a:t>
            </a:r>
          </a:p>
          <a:p>
            <a:r>
              <a:rPr lang="en-US" baseline="0" dirty="0" smtClean="0"/>
              <a:t>So chip is 6 away from Justin, 3 away from Rob, and so on</a:t>
            </a:r>
          </a:p>
          <a:p>
            <a:endParaRPr lang="en-US" baseline="0" dirty="0" smtClean="0"/>
          </a:p>
          <a:p>
            <a:r>
              <a:rPr lang="en-US" baseline="0" dirty="0" smtClean="0"/>
              <a:t>Now that we have the distance, we can assign a ranking from lowest to highest</a:t>
            </a:r>
          </a:p>
          <a:p>
            <a:r>
              <a:rPr lang="en-US" baseline="0" dirty="0" smtClean="0"/>
              <a:t>&lt;click&gt;</a:t>
            </a:r>
          </a:p>
          <a:p>
            <a:r>
              <a:rPr lang="en-US" baseline="0" dirty="0" smtClean="0"/>
              <a:t>Because Rob has the lowest distance of a 3, he gets the highest rank – or a one</a:t>
            </a:r>
          </a:p>
          <a:p>
            <a:r>
              <a:rPr lang="en-US" baseline="0" dirty="0" smtClean="0"/>
              <a:t>Next, Chip is 4 away from both Jeremy and Greg.  So they tied for second place</a:t>
            </a:r>
          </a:p>
          <a:p>
            <a:r>
              <a:rPr lang="en-US" baseline="0" dirty="0" smtClean="0"/>
              <a:t>Next, Justin and Elaine are 6 away, good for third place</a:t>
            </a:r>
          </a:p>
          <a:p>
            <a:r>
              <a:rPr lang="en-US" baseline="0" dirty="0" smtClean="0"/>
              <a:t>Finally, Nancy brings up the rear in 4</a:t>
            </a:r>
            <a:r>
              <a:rPr lang="en-US" baseline="30000" dirty="0" smtClean="0"/>
              <a:t>th</a:t>
            </a:r>
            <a:r>
              <a:rPr lang="en-US" baseline="0" dirty="0" smtClean="0"/>
              <a:t> place with a distance of 12</a:t>
            </a:r>
          </a:p>
          <a:p>
            <a:endParaRPr lang="en-US" baseline="0" dirty="0" smtClean="0"/>
          </a:p>
          <a:p>
            <a:r>
              <a:rPr lang="en-US" baseline="0" dirty="0" smtClean="0"/>
              <a:t>So back to the original question, does Chip pass the exam?</a:t>
            </a:r>
          </a:p>
          <a:p>
            <a:r>
              <a:rPr lang="en-US" baseline="0" dirty="0" smtClean="0"/>
              <a:t>It depends</a:t>
            </a:r>
          </a:p>
          <a:p>
            <a:r>
              <a:rPr lang="en-US" baseline="0" dirty="0" smtClean="0"/>
              <a:t>If you select a k of 1, then he passes – because Rob is alone at #1 and Rob passed</a:t>
            </a:r>
          </a:p>
          <a:p>
            <a:r>
              <a:rPr lang="en-US" baseline="0" dirty="0" smtClean="0"/>
              <a:t>If you select a k of 2, then we don’t know.   If it is Rob and Jeremy being compared, then he passes</a:t>
            </a:r>
          </a:p>
          <a:p>
            <a:r>
              <a:rPr lang="en-US" baseline="0" dirty="0" smtClean="0"/>
              <a:t>But if it is Rob and Greg, we have 1 pass and 1 fail, so we need to implement a </a:t>
            </a:r>
            <a:r>
              <a:rPr lang="en-US" baseline="0" dirty="0" err="1" smtClean="0"/>
              <a:t>tiebraker</a:t>
            </a:r>
            <a:r>
              <a:rPr lang="en-US" baseline="0" dirty="0" smtClean="0"/>
              <a:t>.  We’ll look at that in a second</a:t>
            </a:r>
          </a:p>
          <a:p>
            <a:r>
              <a:rPr lang="en-US" baseline="0" dirty="0" smtClean="0"/>
              <a:t>Finally, if you select a k of 3, Chip passes again because  we have 2 passes - Rob and Jeremy – and only 1 fail - Greg.</a:t>
            </a:r>
          </a:p>
          <a:p>
            <a:r>
              <a:rPr lang="en-US" baseline="0" dirty="0" smtClean="0"/>
              <a:t> </a:t>
            </a:r>
          </a:p>
          <a:p>
            <a:r>
              <a:rPr lang="en-US" baseline="0" dirty="0" smtClean="0"/>
              <a:t>So going back to k of 2, we need to implement a tie breaker.  Different machine learning models implement </a:t>
            </a:r>
            <a:r>
              <a:rPr lang="en-US" baseline="0" dirty="0" err="1" smtClean="0"/>
              <a:t>kNN</a:t>
            </a:r>
            <a:r>
              <a:rPr lang="en-US" baseline="0" dirty="0" smtClean="0"/>
              <a:t> tie breakers differently and some allow you to select the one you want as a parameter.  I want to show you the most basic one.</a:t>
            </a:r>
          </a:p>
          <a:p>
            <a:r>
              <a:rPr lang="en-US" baseline="0" dirty="0" smtClean="0"/>
              <a:t> </a:t>
            </a:r>
          </a:p>
          <a:p>
            <a:r>
              <a:rPr lang="en-US" baseline="0" dirty="0" smtClean="0"/>
              <a:t>Take a look at </a:t>
            </a:r>
            <a:r>
              <a:rPr lang="en-US" baseline="0" dirty="0" err="1" smtClean="0"/>
              <a:t>Dhruv’s</a:t>
            </a:r>
            <a:r>
              <a:rPr lang="en-US" baseline="0" dirty="0" smtClean="0"/>
              <a:t> distance calculations</a:t>
            </a:r>
          </a:p>
          <a:p>
            <a:r>
              <a:rPr lang="en-US" baseline="0" dirty="0" smtClean="0"/>
              <a:t>&lt;click&gt;</a:t>
            </a:r>
          </a:p>
          <a:p>
            <a:r>
              <a:rPr lang="en-US" baseline="0" dirty="0" smtClean="0"/>
              <a:t>Dhruv is closest to Justin and Elaine.  Next, he is closest to Jeremy and Greg.  So the problem is that Dhruv is closest to 2 passes and 2 fails.   For every k from 1 to 4, we will need a tie breaker.</a:t>
            </a:r>
          </a:p>
          <a:p>
            <a:endParaRPr lang="en-US" baseline="0" dirty="0" smtClean="0"/>
          </a:p>
          <a:p>
            <a:r>
              <a:rPr lang="en-US" baseline="0" dirty="0" smtClean="0"/>
              <a:t>To break this tie, I will arbitrarily pick “Pass”.  </a:t>
            </a:r>
          </a:p>
          <a:p>
            <a:endParaRPr lang="en-US" baseline="0" dirty="0" smtClean="0"/>
          </a:p>
          <a:p>
            <a:r>
              <a:rPr lang="en-US" baseline="0" dirty="0" smtClean="0"/>
              <a:t>Now let’s look at Chuck’s distance calculations</a:t>
            </a:r>
          </a:p>
          <a:p>
            <a:r>
              <a:rPr lang="en-US" baseline="0" dirty="0" smtClean="0"/>
              <a:t>&lt;click&gt;</a:t>
            </a:r>
          </a:p>
          <a:p>
            <a:r>
              <a:rPr lang="en-US" baseline="0" dirty="0" smtClean="0"/>
              <a:t>Notice that Chuck has the same values as Dhruv</a:t>
            </a:r>
          </a:p>
          <a:p>
            <a:endParaRPr lang="en-US" baseline="0" dirty="0" smtClean="0"/>
          </a:p>
          <a:p>
            <a:r>
              <a:rPr lang="en-US" baseline="0" dirty="0" smtClean="0"/>
              <a:t>In any event, let’s look at Chuck’s distance calculations.  </a:t>
            </a:r>
          </a:p>
          <a:p>
            <a:r>
              <a:rPr lang="en-US" baseline="0" dirty="0" smtClean="0"/>
              <a:t>&lt;click&gt;</a:t>
            </a:r>
          </a:p>
          <a:p>
            <a:r>
              <a:rPr lang="en-US" baseline="0" dirty="0" smtClean="0"/>
              <a:t>Chuck has the same values as Dhruv.</a:t>
            </a:r>
          </a:p>
          <a:p>
            <a:r>
              <a:rPr lang="en-US" baseline="0" dirty="0" smtClean="0"/>
              <a:t>Since I categorized Dhruv as a pass, I will assign Chuck as a fail</a:t>
            </a:r>
          </a:p>
          <a:p>
            <a:endParaRPr lang="en-US" baseline="0" dirty="0" smtClean="0"/>
          </a:p>
          <a:p>
            <a:r>
              <a:rPr lang="en-US" baseline="0" dirty="0" smtClean="0"/>
              <a:t>If I had a third student where I needed a tie breaker, I would pick pass</a:t>
            </a:r>
          </a:p>
          <a:p>
            <a:r>
              <a:rPr lang="en-US" baseline="0" dirty="0" smtClean="0"/>
              <a:t>And a forth… fail</a:t>
            </a:r>
          </a:p>
          <a:p>
            <a:r>
              <a:rPr lang="en-US" baseline="0" dirty="0" smtClean="0"/>
              <a:t>And back and forth</a:t>
            </a:r>
          </a:p>
          <a:p>
            <a:endParaRPr lang="en-US" baseline="0" dirty="0" smtClean="0"/>
          </a:p>
          <a:p>
            <a:r>
              <a:rPr lang="en-US" baseline="0" dirty="0" smtClean="0"/>
              <a:t>This technique may not appear sufficiently sophisticated in the day of Neural Networks, Tensor Flow, and whatnot, but actually , it has proven to be surprisingly effective.</a:t>
            </a:r>
          </a:p>
          <a:p>
            <a:endParaRPr lang="en-US" baseline="0" dirty="0" smtClean="0"/>
          </a:p>
          <a:p>
            <a:pPr marL="0" indent="0">
              <a:buNone/>
            </a:pPr>
            <a:r>
              <a:rPr lang="en-US" baseline="0" dirty="0" smtClean="0"/>
              <a:t>Now that we have a handle of how </a:t>
            </a:r>
            <a:r>
              <a:rPr lang="en-US" baseline="0" dirty="0" err="1" smtClean="0"/>
              <a:t>kNN</a:t>
            </a:r>
            <a:r>
              <a:rPr lang="en-US" baseline="0" dirty="0" smtClean="0"/>
              <a:t> works, let’s look at another important factor – how to prepare the data</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120B1A4-5930-470C-A701-BB3B90A28DAE}" type="slidenum">
              <a:rPr lang="en-US" smtClean="0"/>
              <a:t>5</a:t>
            </a:fld>
            <a:endParaRPr lang="en-US"/>
          </a:p>
        </p:txBody>
      </p:sp>
    </p:spTree>
    <p:extLst>
      <p:ext uri="{BB962C8B-B14F-4D97-AF65-F5344CB8AC3E}">
        <p14:creationId xmlns:p14="http://schemas.microsoft.com/office/powerpoint/2010/main" val="1822924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a:t>
            </a:r>
          </a:p>
          <a:p>
            <a:r>
              <a:rPr lang="en-US" baseline="0" dirty="0" smtClean="0"/>
              <a:t>Consider </a:t>
            </a:r>
            <a:r>
              <a:rPr lang="en-US" baseline="0" dirty="0"/>
              <a:t>this </a:t>
            </a:r>
            <a:r>
              <a:rPr lang="en-US" baseline="0" dirty="0" err="1"/>
              <a:t>dataframe</a:t>
            </a:r>
            <a:r>
              <a:rPr lang="en-US" baseline="0" dirty="0"/>
              <a:t>. </a:t>
            </a:r>
          </a:p>
          <a:p>
            <a:r>
              <a:rPr lang="en-US" baseline="0" dirty="0" smtClean="0"/>
              <a:t>&lt;click&gt;</a:t>
            </a:r>
          </a:p>
          <a:p>
            <a:r>
              <a:rPr lang="en-US" baseline="0" dirty="0" smtClean="0"/>
              <a:t>Notice </a:t>
            </a:r>
            <a:r>
              <a:rPr lang="en-US" baseline="0" dirty="0"/>
              <a:t>that we have hours of study and now we have Milliliters of coffee consumed</a:t>
            </a:r>
          </a:p>
          <a:p>
            <a:r>
              <a:rPr lang="en-US" baseline="0" dirty="0"/>
              <a:t>Aside from the implications on Kevin’s intestines,  there is one thing notable about this change</a:t>
            </a:r>
          </a:p>
          <a:p>
            <a:endParaRPr lang="en-US" baseline="0" dirty="0" smtClean="0"/>
          </a:p>
          <a:p>
            <a:r>
              <a:rPr lang="en-US" baseline="0" dirty="0" smtClean="0"/>
              <a:t>The </a:t>
            </a:r>
            <a:r>
              <a:rPr lang="en-US" baseline="0" dirty="0"/>
              <a:t>scale is completely different between hours of studying and ML drunk</a:t>
            </a:r>
          </a:p>
          <a:p>
            <a:endParaRPr lang="en-US" baseline="0" dirty="0" smtClean="0"/>
          </a:p>
          <a:p>
            <a:r>
              <a:rPr lang="en-US" baseline="0" dirty="0" smtClean="0"/>
              <a:t>The </a:t>
            </a:r>
            <a:r>
              <a:rPr lang="en-US" baseline="0" dirty="0"/>
              <a:t>implications in kNN is that the importance of the amount of coffee would completely overwhelm the importance of hours studying – to the point that the kNN would not even consider hours studying at all</a:t>
            </a:r>
          </a:p>
          <a:p>
            <a:endParaRPr lang="en-US" baseline="0" dirty="0"/>
          </a:p>
          <a:p>
            <a:r>
              <a:rPr lang="en-US" baseline="0" dirty="0"/>
              <a:t>The solution to this problem is to scale the data.  </a:t>
            </a:r>
          </a:p>
          <a:p>
            <a:r>
              <a:rPr lang="en-US" baseline="0" dirty="0"/>
              <a:t>Consider this </a:t>
            </a:r>
            <a:r>
              <a:rPr lang="en-US" baseline="0" dirty="0" err="1"/>
              <a:t>dataframe</a:t>
            </a:r>
            <a:r>
              <a:rPr lang="en-US" baseline="0" dirty="0"/>
              <a:t>.</a:t>
            </a:r>
          </a:p>
          <a:p>
            <a:r>
              <a:rPr lang="en-US" baseline="0" dirty="0" smtClean="0"/>
              <a:t>&lt;click&gt;</a:t>
            </a:r>
          </a:p>
          <a:p>
            <a:r>
              <a:rPr lang="en-US" baseline="0" dirty="0" smtClean="0"/>
              <a:t>Here </a:t>
            </a:r>
            <a:r>
              <a:rPr lang="en-US" baseline="0" dirty="0"/>
              <a:t>you see that we calculated the average of each of the features – the students studied 4.29 hours on average and drank about 2,000 Milliliters of coffee </a:t>
            </a:r>
            <a:endParaRPr lang="en-US" baseline="0" dirty="0" smtClean="0"/>
          </a:p>
          <a:p>
            <a:endParaRPr lang="en-US" baseline="0" dirty="0" smtClean="0"/>
          </a:p>
          <a:p>
            <a:r>
              <a:rPr lang="en-US" baseline="0" dirty="0" smtClean="0"/>
              <a:t>(</a:t>
            </a:r>
            <a:r>
              <a:rPr lang="en-US" baseline="0" dirty="0"/>
              <a:t>That’s about 3 Starbucks Venti Size, which seems possible for college students). </a:t>
            </a:r>
            <a:endParaRPr lang="en-US" baseline="0" dirty="0" smtClean="0"/>
          </a:p>
          <a:p>
            <a:endParaRPr lang="en-US" baseline="0" dirty="0"/>
          </a:p>
          <a:p>
            <a:r>
              <a:rPr lang="en-US" baseline="0" dirty="0"/>
              <a:t>We then went though each observation and calculated their amount against the mean.  </a:t>
            </a:r>
            <a:endParaRPr lang="en-US" baseline="0" dirty="0" smtClean="0"/>
          </a:p>
          <a:p>
            <a:endParaRPr lang="en-US" baseline="0" dirty="0" smtClean="0"/>
          </a:p>
          <a:p>
            <a:r>
              <a:rPr lang="en-US" baseline="0" dirty="0" smtClean="0"/>
              <a:t>For </a:t>
            </a:r>
            <a:r>
              <a:rPr lang="en-US" baseline="0" dirty="0"/>
              <a:t>example,</a:t>
            </a:r>
          </a:p>
          <a:p>
            <a:r>
              <a:rPr lang="en-US" baseline="0" dirty="0"/>
              <a:t>Justin studied for 5 hours, which is 16% higher than the average, and he drank 800 MLs of coffee, which is about 40% of the average</a:t>
            </a:r>
            <a:r>
              <a:rPr lang="en-US" baseline="0" dirty="0" smtClean="0"/>
              <a:t>.  These scaled values ,116 and 40, are fed into the </a:t>
            </a:r>
            <a:r>
              <a:rPr lang="en-US" baseline="0" dirty="0" err="1" smtClean="0"/>
              <a:t>kNN</a:t>
            </a:r>
            <a:r>
              <a:rPr lang="en-US" baseline="0" dirty="0" smtClean="0"/>
              <a:t> -&gt; not the 5 and 800</a:t>
            </a:r>
            <a:endParaRPr lang="en-US" baseline="0" dirty="0"/>
          </a:p>
          <a:p>
            <a:endParaRPr lang="en-US" baseline="0" dirty="0"/>
          </a:p>
          <a:p>
            <a:r>
              <a:rPr lang="en-US" baseline="0" dirty="0"/>
              <a:t>There are other formulas that can be used to scale data.  We’ll see another shortly.</a:t>
            </a:r>
          </a:p>
          <a:p>
            <a:endParaRPr lang="en-US" baseline="0" dirty="0"/>
          </a:p>
          <a:p>
            <a:r>
              <a:rPr lang="en-US" baseline="0" dirty="0"/>
              <a:t>Once you scale the data in this manner, you can compare features that have completely different units of measure – and </a:t>
            </a:r>
            <a:r>
              <a:rPr lang="en-US" baseline="0" dirty="0" smtClean="0"/>
              <a:t>you </a:t>
            </a:r>
            <a:r>
              <a:rPr lang="en-US" baseline="0" dirty="0" err="1" smtClean="0"/>
              <a:t>kNN</a:t>
            </a:r>
            <a:r>
              <a:rPr lang="en-US" baseline="0" dirty="0" smtClean="0"/>
              <a:t> model will treat each feature equally</a:t>
            </a:r>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120B1A4-5930-470C-A701-BB3B90A28DAE}" type="slidenum">
              <a:rPr lang="en-US" smtClean="0"/>
              <a:t>6</a:t>
            </a:fld>
            <a:endParaRPr lang="en-US"/>
          </a:p>
        </p:txBody>
      </p:sp>
    </p:spTree>
    <p:extLst>
      <p:ext uri="{BB962C8B-B14F-4D97-AF65-F5344CB8AC3E}">
        <p14:creationId xmlns:p14="http://schemas.microsoft.com/office/powerpoint/2010/main" val="2838457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Categorical</a:t>
            </a:r>
            <a:r>
              <a:rPr lang="en-US" baseline="0" dirty="0"/>
              <a:t> Values</a:t>
            </a:r>
          </a:p>
          <a:p>
            <a:endParaRPr lang="en-US" baseline="0" dirty="0"/>
          </a:p>
          <a:p>
            <a:r>
              <a:rPr lang="en-US" baseline="0" dirty="0"/>
              <a:t>Consider this data frame.  Unlike our prior examples, one of the features is not continuous.</a:t>
            </a:r>
          </a:p>
          <a:p>
            <a:r>
              <a:rPr lang="en-US" baseline="0" dirty="0"/>
              <a:t>We have a Pet Preference column now – either Cat or Dog.  </a:t>
            </a:r>
          </a:p>
          <a:p>
            <a:r>
              <a:rPr lang="en-US" baseline="0" dirty="0"/>
              <a:t>So Justin prefers Cats while Rob prefers Dogs</a:t>
            </a:r>
          </a:p>
          <a:p>
            <a:r>
              <a:rPr lang="en-US" baseline="0" dirty="0"/>
              <a:t>If we tried to chart Cats and Dogs onto the X axis of a graph, what would happen?</a:t>
            </a:r>
          </a:p>
          <a:p>
            <a:r>
              <a:rPr lang="en-US" baseline="0" dirty="0"/>
              <a:t>Well, where is the D value?  </a:t>
            </a:r>
          </a:p>
          <a:p>
            <a:r>
              <a:rPr lang="en-US" baseline="0" dirty="0"/>
              <a:t>Do we put every letter in the alphabet on the axis?  No</a:t>
            </a:r>
          </a:p>
          <a:p>
            <a:r>
              <a:rPr lang="en-US" baseline="0" dirty="0"/>
              <a:t>And what is the distance from 8 to C compared to 6 to D?  That makes no sense</a:t>
            </a:r>
          </a:p>
          <a:p>
            <a:endParaRPr lang="en-US" baseline="0" dirty="0"/>
          </a:p>
          <a:p>
            <a:r>
              <a:rPr lang="en-US" baseline="0" dirty="0"/>
              <a:t>There are a couple of ways out of this problem</a:t>
            </a:r>
          </a:p>
          <a:p>
            <a:r>
              <a:rPr lang="en-US" baseline="0" dirty="0"/>
              <a:t>The easiest way is to assign a numerical value for each of the categories   For example, Cat can get a 0 and Dog will get a 1.</a:t>
            </a:r>
          </a:p>
          <a:p>
            <a:r>
              <a:rPr lang="en-US" baseline="0" dirty="0"/>
              <a:t>The issue here is that the number does not have meaning – 0 and 1 are arbitrary.  Unless you want to argue, which I am not prepared to do.  </a:t>
            </a:r>
          </a:p>
          <a:p>
            <a:endParaRPr lang="en-US" baseline="0" dirty="0"/>
          </a:p>
          <a:p>
            <a:r>
              <a:rPr lang="en-US" baseline="0" dirty="0"/>
              <a:t>Another way is to “one hot encode” the values.  When you one hot encode, each possibility in the category gets its own column.  Then, if the observation’s value is in that column, it is marked with a 1 while all of the other columns get a 0.  The real problem with this approach is that you are increasing dimensionality – which is the bane of kNN.  Also, it isn’t clear as a general rule that that one hot encoding increases model performance over just assigning a numeric value.</a:t>
            </a:r>
          </a:p>
          <a:p>
            <a:endParaRPr lang="en-US" baseline="0" dirty="0"/>
          </a:p>
          <a:p>
            <a:r>
              <a:rPr lang="en-US" baseline="0" dirty="0"/>
              <a:t>Finally, there is a technique called the Hamming Distance, named for the guy who invented the Ham and Cheese sandwich.  Ok, maybe not.  But Richard Hamming did invent a way to calculate distance between strings that can be </a:t>
            </a:r>
            <a:r>
              <a:rPr lang="en-US" baseline="0" dirty="0" smtClean="0"/>
              <a:t>might-could </a:t>
            </a:r>
            <a:r>
              <a:rPr lang="en-US" baseline="0" dirty="0"/>
              <a:t>be applied to other types of categorical values – given enough time and energy.  Since both are short supply on our campaign, we will leave that activity to a future date.</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120B1A4-5930-470C-A701-BB3B90A28DAE}" type="slidenum">
              <a:rPr lang="en-US" smtClean="0"/>
              <a:t>7</a:t>
            </a:fld>
            <a:endParaRPr lang="en-US"/>
          </a:p>
        </p:txBody>
      </p:sp>
    </p:spTree>
    <p:extLst>
      <p:ext uri="{BB962C8B-B14F-4D97-AF65-F5344CB8AC3E}">
        <p14:creationId xmlns:p14="http://schemas.microsoft.com/office/powerpoint/2010/main" val="121978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this data frame.  You will notice that all</a:t>
            </a:r>
            <a:r>
              <a:rPr lang="en-US" baseline="0" dirty="0"/>
              <a:t> of the students passed except for Kevin.  When we graph it out, you can see lots of green and 1 red.</a:t>
            </a:r>
          </a:p>
          <a:p>
            <a:r>
              <a:rPr lang="en-US" baseline="0" dirty="0"/>
              <a:t>So if I selected a k of 3 and selected 5/5, what would the answer be?  That’s right, green, because two of the neighbors are green.  What about 10/10?</a:t>
            </a:r>
          </a:p>
          <a:p>
            <a:r>
              <a:rPr lang="en-US" baseline="0" dirty="0"/>
              <a:t>In fact, every point will return green.  You would have to select a k of two and hope for some tie breaking or a k of 1.</a:t>
            </a:r>
          </a:p>
          <a:p>
            <a:endParaRPr lang="en-US" baseline="0" dirty="0"/>
          </a:p>
          <a:p>
            <a:r>
              <a:rPr lang="en-US" baseline="0" dirty="0"/>
              <a:t>The underlying problem is that not enough kids failed the test.  Given that, we can either make the test harder, or engage in something called balancing</a:t>
            </a:r>
            <a:r>
              <a:rPr lang="en-US" baseline="0" dirty="0" smtClean="0"/>
              <a:t>.</a:t>
            </a:r>
          </a:p>
          <a:p>
            <a:endParaRPr lang="en-US" baseline="0" dirty="0"/>
          </a:p>
          <a:p>
            <a:r>
              <a:rPr lang="en-US" baseline="0" dirty="0"/>
              <a:t>For the sake of our student’s GPA, let’s balance.  To balance, we have the computer over sample the number of failures and create artificial rows in our data frame of failing students.</a:t>
            </a:r>
          </a:p>
          <a:p>
            <a:r>
              <a:rPr lang="en-US" baseline="0" dirty="0"/>
              <a:t>Similarly, we can under sample the majority case and take some of the observations out</a:t>
            </a:r>
            <a:r>
              <a:rPr lang="en-US" baseline="0" dirty="0" smtClean="0"/>
              <a:t>.</a:t>
            </a:r>
          </a:p>
          <a:p>
            <a:endParaRPr lang="en-US" baseline="0" dirty="0" smtClean="0"/>
          </a:p>
          <a:p>
            <a:r>
              <a:rPr lang="en-US" baseline="0" dirty="0" smtClean="0"/>
              <a:t>So our original data frame had 7 passes and 1 failure.  With balancing, our data frame might have 4 failures and 4 passes.  We would construct three artificial students to “true up” the number of failure observations to four.  We would randomly remove three of the passes to bring the data frame down to 4 passes</a:t>
            </a:r>
            <a:endParaRPr lang="en-US" baseline="0" dirty="0"/>
          </a:p>
          <a:p>
            <a:endParaRPr lang="en-US" baseline="0" dirty="0"/>
          </a:p>
          <a:p>
            <a:r>
              <a:rPr lang="en-US" baseline="0" dirty="0"/>
              <a:t>The problem with balancing is that, well, most students do pass the exam, so by balancing, we are ignoring the underlying distribution of data.  That is true, but our kNN model is not about the underlying distribution of data, it is about how hours of sleep and study impact the test. To do that, we need to </a:t>
            </a:r>
            <a:r>
              <a:rPr lang="en-US" baseline="0" dirty="0" smtClean="0"/>
              <a:t>remove the </a:t>
            </a:r>
            <a:r>
              <a:rPr lang="en-US" baseline="0" dirty="0"/>
              <a:t>underlying distribution of data.</a:t>
            </a:r>
          </a:p>
          <a:p>
            <a:endParaRPr lang="en-US" baseline="0" dirty="0"/>
          </a:p>
          <a:p>
            <a:r>
              <a:rPr lang="en-US" baseline="0" dirty="0" smtClean="0"/>
              <a:t>As a general rule, </a:t>
            </a:r>
            <a:r>
              <a:rPr lang="en-US" baseline="0" dirty="0" err="1" smtClean="0"/>
              <a:t>kNN</a:t>
            </a:r>
            <a:r>
              <a:rPr lang="en-US" baseline="0" dirty="0" smtClean="0"/>
              <a:t> </a:t>
            </a:r>
            <a:r>
              <a:rPr lang="en-US" baseline="0" dirty="0"/>
              <a:t>works best with </a:t>
            </a:r>
            <a:r>
              <a:rPr lang="en-US" baseline="0" dirty="0" smtClean="0"/>
              <a:t>an even </a:t>
            </a:r>
            <a:r>
              <a:rPr lang="en-US" baseline="0" dirty="0"/>
              <a:t>splits in the </a:t>
            </a:r>
            <a:r>
              <a:rPr lang="en-US" baseline="0" dirty="0" smtClean="0"/>
              <a:t>number of outcome variables, </a:t>
            </a:r>
            <a:r>
              <a:rPr lang="en-US" baseline="0" dirty="0"/>
              <a:t>so ideally you will have that naturally in the observational data.  If not, you can use some </a:t>
            </a:r>
            <a:r>
              <a:rPr lang="en-US" baseline="0" dirty="0" smtClean="0"/>
              <a:t>balancing libraries to </a:t>
            </a:r>
            <a:r>
              <a:rPr lang="en-US" baseline="0" dirty="0"/>
              <a:t>try to </a:t>
            </a:r>
            <a:r>
              <a:rPr lang="en-US" baseline="0" dirty="0" smtClean="0"/>
              <a:t>get to 50/50.</a:t>
            </a:r>
            <a:endParaRPr lang="en-US" baseline="0" dirty="0"/>
          </a:p>
          <a:p>
            <a:endParaRPr lang="en-US" baseline="0" dirty="0" smtClean="0"/>
          </a:p>
          <a:p>
            <a:r>
              <a:rPr lang="en-US" baseline="0" dirty="0" smtClean="0"/>
              <a:t>OK, I think we are ready to start using </a:t>
            </a:r>
            <a:r>
              <a:rPr lang="en-US" baseline="0" dirty="0" err="1" smtClean="0"/>
              <a:t>kNN</a:t>
            </a:r>
            <a:r>
              <a:rPr lang="en-US" baseline="0" dirty="0" smtClean="0"/>
              <a:t> on some real data.  Let’s do that next</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120B1A4-5930-470C-A701-BB3B90A28DAE}" type="slidenum">
              <a:rPr lang="en-US" smtClean="0"/>
              <a:t>8</a:t>
            </a:fld>
            <a:endParaRPr lang="en-US"/>
          </a:p>
        </p:txBody>
      </p:sp>
    </p:spTree>
    <p:extLst>
      <p:ext uri="{BB962C8B-B14F-4D97-AF65-F5344CB8AC3E}">
        <p14:creationId xmlns:p14="http://schemas.microsoft.com/office/powerpoint/2010/main" val="195484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 is a non-parametric</a:t>
            </a:r>
            <a:r>
              <a:rPr lang="en-US" baseline="0" dirty="0"/>
              <a:t> machine learning model.  </a:t>
            </a:r>
          </a:p>
          <a:p>
            <a:r>
              <a:rPr lang="en-US" baseline="0" dirty="0"/>
              <a:t>As such, there is no mapping function to be created and shaped.  </a:t>
            </a:r>
          </a:p>
          <a:p>
            <a:r>
              <a:rPr lang="en-US" baseline="0" dirty="0"/>
              <a:t>What that means is that you push in your training data and your test data to the model at the same time.</a:t>
            </a:r>
          </a:p>
          <a:p>
            <a:r>
              <a:rPr lang="en-US" baseline="0" dirty="0"/>
              <a:t>If you remember this line of code from the R code, you see that both datasets are going in to the </a:t>
            </a:r>
            <a:r>
              <a:rPr lang="en-US" baseline="0" dirty="0" err="1" smtClean="0"/>
              <a:t>kNN</a:t>
            </a:r>
            <a:r>
              <a:rPr lang="en-US" baseline="0" dirty="0" smtClean="0"/>
              <a:t> </a:t>
            </a:r>
            <a:r>
              <a:rPr lang="en-US" baseline="0" dirty="0"/>
              <a:t>function</a:t>
            </a:r>
          </a:p>
          <a:p>
            <a:endParaRPr lang="en-US" baseline="0" dirty="0"/>
          </a:p>
          <a:p>
            <a:r>
              <a:rPr lang="en-US" baseline="0" dirty="0"/>
              <a:t>Because the training data is being evaluated in real-time, kNN is often called a “lazy learner”</a:t>
            </a:r>
          </a:p>
          <a:p>
            <a:r>
              <a:rPr lang="en-US" dirty="0"/>
              <a:t>Computation is deferred to classification</a:t>
            </a:r>
            <a:r>
              <a:rPr lang="en-US" baseline="0" dirty="0"/>
              <a:t> – and because every observation in the training set is used in each classification calculation, it can suffer from speed </a:t>
            </a:r>
            <a:r>
              <a:rPr lang="en-US" baseline="0" dirty="0" smtClean="0"/>
              <a:t>issues</a:t>
            </a:r>
          </a:p>
          <a:p>
            <a:endParaRPr lang="en-US" baseline="0" dirty="0"/>
          </a:p>
          <a:p>
            <a:r>
              <a:rPr lang="en-US" baseline="0" dirty="0"/>
              <a:t>For example, consider this data frame as our Training set</a:t>
            </a:r>
          </a:p>
          <a:p>
            <a:r>
              <a:rPr lang="en-US" baseline="0" dirty="0"/>
              <a:t>Next, let’s add a new student, Chip, as part of our Test set.</a:t>
            </a:r>
          </a:p>
          <a:p>
            <a:r>
              <a:rPr lang="en-US" baseline="0" dirty="0"/>
              <a:t>The algorithm will need to take Chip’s data and compare it to every training observation to determine the closest neighbors. </a:t>
            </a:r>
          </a:p>
          <a:p>
            <a:r>
              <a:rPr lang="en-US" baseline="0" dirty="0"/>
              <a:t>In this case, Justin, Rob, and Jeremy</a:t>
            </a:r>
          </a:p>
          <a:p>
            <a:r>
              <a:rPr lang="en-US" baseline="0" dirty="0"/>
              <a:t>So you can image that classification of a large test set can take longer than just applying a formula to the data</a:t>
            </a:r>
            <a:r>
              <a:rPr lang="en-US" baseline="0" dirty="0" smtClean="0"/>
              <a:t>.</a:t>
            </a:r>
          </a:p>
          <a:p>
            <a:endParaRPr lang="en-US" baseline="0" dirty="0"/>
          </a:p>
          <a:p>
            <a:r>
              <a:rPr lang="en-US" baseline="0" dirty="0"/>
              <a:t>If you are </a:t>
            </a:r>
            <a:r>
              <a:rPr lang="en-US" baseline="0" dirty="0" smtClean="0"/>
              <a:t>familiar with Big </a:t>
            </a:r>
            <a:r>
              <a:rPr lang="en-US" baseline="0" dirty="0"/>
              <a:t>O </a:t>
            </a:r>
            <a:r>
              <a:rPr lang="en-US" baseline="0" dirty="0" smtClean="0"/>
              <a:t>notation, </a:t>
            </a:r>
            <a:r>
              <a:rPr lang="en-US" baseline="0" dirty="0"/>
              <a:t>this is a O(n) </a:t>
            </a:r>
            <a:r>
              <a:rPr lang="en-US" baseline="0" dirty="0" smtClean="0"/>
              <a:t>algorithm.  If you are not familiar with Big O notation, it is a way of showing the performance impact when increasing sample sizes.  O(n) means that performance increases linearly with the sample size.  </a:t>
            </a:r>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120B1A4-5930-470C-A701-BB3B90A28DAE}" type="slidenum">
              <a:rPr lang="en-US" smtClean="0"/>
              <a:t>10</a:t>
            </a:fld>
            <a:endParaRPr lang="en-US"/>
          </a:p>
        </p:txBody>
      </p:sp>
    </p:spTree>
    <p:extLst>
      <p:ext uri="{BB962C8B-B14F-4D97-AF65-F5344CB8AC3E}">
        <p14:creationId xmlns:p14="http://schemas.microsoft.com/office/powerpoint/2010/main" val="3898386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kNN</a:t>
            </a:r>
            <a:r>
              <a:rPr lang="en-US" baseline="0" dirty="0"/>
              <a:t> models are very sensitive to the formula for distance calculation.</a:t>
            </a:r>
          </a:p>
          <a:p>
            <a:r>
              <a:rPr lang="en-US" baseline="0" dirty="0"/>
              <a:t>So far, all of my examples have used Manhattan distance</a:t>
            </a:r>
          </a:p>
          <a:p>
            <a:r>
              <a:rPr lang="en-US" baseline="0" dirty="0"/>
              <a:t>If you are not familiar, Manhattan distance is calculated as if the grid was a series of streets and avenues like Manhattan New York</a:t>
            </a:r>
          </a:p>
          <a:p>
            <a:r>
              <a:rPr lang="en-US" baseline="0" dirty="0"/>
              <a:t>Go get from point A to point B, you would need to move in vertical or horizontal lines</a:t>
            </a:r>
          </a:p>
          <a:p>
            <a:r>
              <a:rPr lang="en-US" baseline="0" dirty="0"/>
              <a:t>For example, let’s pretend there is at 10</a:t>
            </a:r>
            <a:r>
              <a:rPr lang="en-US" baseline="30000" dirty="0"/>
              <a:t>th</a:t>
            </a:r>
            <a:r>
              <a:rPr lang="en-US" baseline="0" dirty="0"/>
              <a:t> street and 5</a:t>
            </a:r>
            <a:r>
              <a:rPr lang="en-US" baseline="30000" dirty="0"/>
              <a:t>th</a:t>
            </a:r>
            <a:r>
              <a:rPr lang="en-US" baseline="0" dirty="0"/>
              <a:t> avenue. </a:t>
            </a:r>
          </a:p>
          <a:p>
            <a:r>
              <a:rPr lang="en-US" baseline="0" dirty="0"/>
              <a:t>To get to the closest neighbor at 7</a:t>
            </a:r>
            <a:r>
              <a:rPr lang="en-US" baseline="30000" dirty="0"/>
              <a:t>th</a:t>
            </a:r>
            <a:r>
              <a:rPr lang="en-US" baseline="0" dirty="0"/>
              <a:t> and 2</a:t>
            </a:r>
            <a:r>
              <a:rPr lang="en-US" baseline="30000" dirty="0"/>
              <a:t>nd</a:t>
            </a:r>
            <a:r>
              <a:rPr lang="en-US" baseline="0" dirty="0"/>
              <a:t>, the cab needs to go west 3 blocks and then south 2 blocks</a:t>
            </a:r>
          </a:p>
          <a:p>
            <a:endParaRPr lang="en-US" baseline="0" dirty="0"/>
          </a:p>
          <a:p>
            <a:r>
              <a:rPr lang="en-US" baseline="0" dirty="0"/>
              <a:t>There is another popular distance formula: Pythagorean distance</a:t>
            </a:r>
          </a:p>
          <a:p>
            <a:r>
              <a:rPr lang="en-US" baseline="0" dirty="0"/>
              <a:t>In this formula, we can pretend we are in a quad copter and we will make a beeline between the points. </a:t>
            </a:r>
          </a:p>
          <a:p>
            <a:r>
              <a:rPr lang="en-US" baseline="0" dirty="0"/>
              <a:t>As you can probably guess, the distance is the length of the hypotenuse of this right triangle, or about 3.6</a:t>
            </a:r>
          </a:p>
          <a:p>
            <a:endParaRPr lang="en-US" baseline="0" dirty="0"/>
          </a:p>
          <a:p>
            <a:r>
              <a:rPr lang="en-US" baseline="0" dirty="0"/>
              <a:t>I want to draw your attention to the fact that you can use different distances formulas when running your kNN, and your performance will change based on the data you have.</a:t>
            </a:r>
          </a:p>
          <a:p>
            <a:r>
              <a:rPr lang="en-US" baseline="0" dirty="0"/>
              <a:t>I don’t have any hard and fast rules about certain shapes of data lending themselves to certain formulas.</a:t>
            </a:r>
          </a:p>
          <a:p>
            <a:r>
              <a:rPr lang="en-US" baseline="0" dirty="0"/>
              <a:t>Rather, I usually just try </a:t>
            </a:r>
            <a:r>
              <a:rPr lang="en-US" baseline="0" dirty="0" smtClean="0"/>
              <a:t>different formulas to </a:t>
            </a:r>
            <a:r>
              <a:rPr lang="en-US" baseline="0" dirty="0"/>
              <a:t>see which one gives me the best performance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9120B1A4-5930-470C-A701-BB3B90A28DAE}" type="slidenum">
              <a:rPr lang="en-US" smtClean="0"/>
              <a:t>11</a:t>
            </a:fld>
            <a:endParaRPr lang="en-US"/>
          </a:p>
        </p:txBody>
      </p:sp>
    </p:spTree>
    <p:extLst>
      <p:ext uri="{BB962C8B-B14F-4D97-AF65-F5344CB8AC3E}">
        <p14:creationId xmlns:p14="http://schemas.microsoft.com/office/powerpoint/2010/main" val="849870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we looked at our students before, we ran into a problem where our student in question at 5 hours sleep and 3 hours of studies could be classified as a Fail depending on the methodology and the number of neighbors used.</a:t>
            </a:r>
          </a:p>
          <a:p>
            <a:r>
              <a:rPr lang="en-US" baseline="0" dirty="0"/>
              <a:t>For example, a kNN might pick these three – so the closest neighbor counts the same as the furthest</a:t>
            </a:r>
          </a:p>
          <a:p>
            <a:r>
              <a:rPr lang="en-US" baseline="0" dirty="0"/>
              <a:t>We might want to make our model give more weight to the closest neighbor and penalize neighbors that are farther away</a:t>
            </a:r>
          </a:p>
          <a:p>
            <a:r>
              <a:rPr lang="en-US" baseline="0" dirty="0"/>
              <a:t>To do that, we can use a variation of the kNN called a Weighted kNN</a:t>
            </a:r>
          </a:p>
          <a:p>
            <a:r>
              <a:rPr lang="en-US" baseline="0" dirty="0"/>
              <a:t>For example, in this example, the 6/3 student gets 3 times the weight as the 4/5 </a:t>
            </a:r>
            <a:r>
              <a:rPr lang="en-US" baseline="0" dirty="0" smtClean="0"/>
              <a:t>student because it is 3 times closer.  </a:t>
            </a:r>
            <a:endParaRPr lang="en-US" baseline="0" dirty="0"/>
          </a:p>
          <a:p>
            <a:r>
              <a:rPr lang="en-US" baseline="0" dirty="0"/>
              <a:t>Therefore, our 5/3 will more likely be classified as a Pass</a:t>
            </a:r>
          </a:p>
          <a:p>
            <a:endParaRPr lang="en-US" baseline="0" dirty="0"/>
          </a:p>
        </p:txBody>
      </p:sp>
      <p:sp>
        <p:nvSpPr>
          <p:cNvPr id="4" name="Slide Number Placeholder 3"/>
          <p:cNvSpPr>
            <a:spLocks noGrp="1"/>
          </p:cNvSpPr>
          <p:nvPr>
            <p:ph type="sldNum" sz="quarter" idx="10"/>
          </p:nvPr>
        </p:nvSpPr>
        <p:spPr/>
        <p:txBody>
          <a:bodyPr/>
          <a:lstStyle/>
          <a:p>
            <a:fld id="{9120B1A4-5930-470C-A701-BB3B90A28DAE}" type="slidenum">
              <a:rPr lang="en-US" smtClean="0"/>
              <a:t>12</a:t>
            </a:fld>
            <a:endParaRPr lang="en-US"/>
          </a:p>
        </p:txBody>
      </p:sp>
    </p:spTree>
    <p:extLst>
      <p:ext uri="{BB962C8B-B14F-4D97-AF65-F5344CB8AC3E}">
        <p14:creationId xmlns:p14="http://schemas.microsoft.com/office/powerpoint/2010/main" val="2155875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60CA41-221D-4DCE-846A-E59BD385BCC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178109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0CA41-221D-4DCE-846A-E59BD385BCC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427016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0CA41-221D-4DCE-846A-E59BD385BCC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58244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60CA41-221D-4DCE-846A-E59BD385BCC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88061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60CA41-221D-4DCE-846A-E59BD385BCCC}"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158089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60CA41-221D-4DCE-846A-E59BD385BCCC}"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375461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60CA41-221D-4DCE-846A-E59BD385BCCC}" type="datetimeFigureOut">
              <a:rPr lang="en-US"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136686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60CA41-221D-4DCE-846A-E59BD385BCCC}" type="datetimeFigureOut">
              <a:rPr lang="en-US" smtClean="0"/>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173192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0CA41-221D-4DCE-846A-E59BD385BCCC}" type="datetimeFigureOut">
              <a:rPr lang="en-US" smtClean="0"/>
              <a:t>8/22/2017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246588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60CA41-221D-4DCE-846A-E59BD385BCCC}"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88479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60CA41-221D-4DCE-846A-E59BD385BCCC}"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84AEB-2AB0-4C9A-8C7A-FDC2E58DE243}" type="slidenum">
              <a:rPr lang="en-US" smtClean="0"/>
              <a:t>‹#›</a:t>
            </a:fld>
            <a:endParaRPr lang="en-US"/>
          </a:p>
        </p:txBody>
      </p:sp>
    </p:spTree>
    <p:extLst>
      <p:ext uri="{BB962C8B-B14F-4D97-AF65-F5344CB8AC3E}">
        <p14:creationId xmlns:p14="http://schemas.microsoft.com/office/powerpoint/2010/main" val="316380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0CA41-221D-4DCE-846A-E59BD385BCCC}" type="datetimeFigureOut">
              <a:rPr lang="en-US" smtClean="0"/>
              <a:t>8/22/2017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84AEB-2AB0-4C9A-8C7A-FDC2E58DE243}" type="slidenum">
              <a:rPr lang="en-US" smtClean="0"/>
              <a:t>‹#›</a:t>
            </a:fld>
            <a:endParaRPr lang="en-US"/>
          </a:p>
        </p:txBody>
      </p:sp>
    </p:spTree>
    <p:extLst>
      <p:ext uri="{BB962C8B-B14F-4D97-AF65-F5344CB8AC3E}">
        <p14:creationId xmlns:p14="http://schemas.microsoft.com/office/powerpoint/2010/main" val="3644942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jamessdixon@gmail.com" TargetMode="External"/><Relationship Id="rId2" Type="http://schemas.openxmlformats.org/officeDocument/2006/relationships/hyperlink" Target="https://github.com/jamessdixon/tripass.kn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 Nearest Neighbor (</a:t>
            </a:r>
            <a:r>
              <a:rPr lang="en-US" dirty="0" err="1" smtClean="0"/>
              <a:t>kNN</a:t>
            </a:r>
            <a:r>
              <a:rPr lang="en-US" dirty="0" smtClean="0"/>
              <a:t>)</a:t>
            </a:r>
            <a:endParaRPr lang="en-US" dirty="0"/>
          </a:p>
        </p:txBody>
      </p:sp>
      <p:sp>
        <p:nvSpPr>
          <p:cNvPr id="3" name="Subtitle 2"/>
          <p:cNvSpPr>
            <a:spLocks noGrp="1"/>
          </p:cNvSpPr>
          <p:nvPr>
            <p:ph type="subTitle" idx="1"/>
          </p:nvPr>
        </p:nvSpPr>
        <p:spPr/>
        <p:txBody>
          <a:bodyPr/>
          <a:lstStyle/>
          <a:p>
            <a:r>
              <a:rPr lang="en-US" dirty="0" smtClean="0"/>
              <a:t>Jamie Dixon</a:t>
            </a:r>
          </a:p>
          <a:p>
            <a:r>
              <a:rPr lang="en-US" dirty="0" smtClean="0"/>
              <a:t>TRIPASS Data Science Group</a:t>
            </a:r>
          </a:p>
          <a:p>
            <a:r>
              <a:rPr lang="en-US" dirty="0" smtClean="0"/>
              <a:t>8/29/2017</a:t>
            </a:r>
            <a:endParaRPr lang="en-US" dirty="0"/>
          </a:p>
        </p:txBody>
      </p:sp>
    </p:spTree>
    <p:extLst>
      <p:ext uri="{BB962C8B-B14F-4D97-AF65-F5344CB8AC3E}">
        <p14:creationId xmlns:p14="http://schemas.microsoft.com/office/powerpoint/2010/main" val="305580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p"/>
          <p:cNvSpPr txBox="1">
            <a:spLocks/>
          </p:cNvSpPr>
          <p:nvPr/>
        </p:nvSpPr>
        <p:spPr>
          <a:xfrm rot="10800000" flipV="1">
            <a:off x="974450" y="855817"/>
            <a:ext cx="4528458" cy="1088570"/>
          </a:xfrm>
          <a:prstGeom prst="rect">
            <a:avLst/>
          </a:prstGeom>
          <a:solidFill>
            <a:srgbClr val="7030A0"/>
          </a:solidFill>
          <a:ln w="34925" cap="rnd" cmpd="sng">
            <a:solidFill>
              <a:srgbClr val="7030A0"/>
            </a:solidFill>
            <a:round/>
          </a:ln>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smtClean="0">
                <a:solidFill>
                  <a:schemeClr val="bg1"/>
                </a:solidFill>
                <a:latin typeface="BodegaSans Medium" panose="00000400000000000000" pitchFamily="2" charset="0"/>
              </a:rPr>
              <a:t>kNN</a:t>
            </a:r>
            <a:r>
              <a:rPr lang="en-GB" dirty="0" smtClean="0">
                <a:solidFill>
                  <a:schemeClr val="bg1"/>
                </a:solidFill>
                <a:latin typeface="BodegaSans Medium" panose="00000400000000000000" pitchFamily="2" charset="0"/>
              </a:rPr>
              <a:t> Considerations</a:t>
            </a:r>
            <a:endParaRPr lang="en-GB" dirty="0">
              <a:solidFill>
                <a:schemeClr val="bg1"/>
              </a:solidFill>
              <a:latin typeface="BodegaSans Medium" panose="00000400000000000000" pitchFamily="2" charset="0"/>
            </a:endParaRPr>
          </a:p>
        </p:txBody>
      </p:sp>
      <p:sp>
        <p:nvSpPr>
          <p:cNvPr id="11" name="Main Point"/>
          <p:cNvSpPr txBox="1">
            <a:spLocks/>
          </p:cNvSpPr>
          <p:nvPr/>
        </p:nvSpPr>
        <p:spPr>
          <a:xfrm rot="10800000" flipV="1">
            <a:off x="1874167" y="2386170"/>
            <a:ext cx="2729023" cy="565655"/>
          </a:xfrm>
          <a:prstGeom prst="rect">
            <a:avLst/>
          </a:prstGeom>
          <a:solidFill>
            <a:srgbClr val="555555"/>
          </a:solidFill>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Non Parametric</a:t>
            </a:r>
            <a:endParaRPr lang="en-GB" sz="2800" u="sng" dirty="0">
              <a:solidFill>
                <a:srgbClr val="EEEEEE"/>
              </a:solidFill>
              <a:latin typeface="BodegaSans Medium" panose="00000400000000000000" pitchFamily="2" charset="0"/>
            </a:endParaRPr>
          </a:p>
        </p:txBody>
      </p:sp>
      <p:sp>
        <p:nvSpPr>
          <p:cNvPr id="2" name="Rectangle 1"/>
          <p:cNvSpPr/>
          <p:nvPr/>
        </p:nvSpPr>
        <p:spPr>
          <a:xfrm>
            <a:off x="447415" y="3519581"/>
            <a:ext cx="5966120" cy="369332"/>
          </a:xfrm>
          <a:prstGeom prst="rect">
            <a:avLst/>
          </a:prstGeom>
        </p:spPr>
        <p:txBody>
          <a:bodyPr wrap="none">
            <a:spAutoFit/>
          </a:bodyPr>
          <a:lstStyle/>
          <a:p>
            <a:r>
              <a:rPr lang="en-US" dirty="0"/>
              <a:t>results &lt;- </a:t>
            </a:r>
            <a:r>
              <a:rPr lang="en-US" dirty="0" err="1"/>
              <a:t>knn</a:t>
            </a:r>
            <a:r>
              <a:rPr lang="en-US" dirty="0"/>
              <a:t>(train = </a:t>
            </a:r>
            <a:r>
              <a:rPr lang="en-US" dirty="0" err="1"/>
              <a:t>df.train</a:t>
            </a:r>
            <a:r>
              <a:rPr lang="en-US" dirty="0"/>
              <a:t>, test = </a:t>
            </a:r>
            <a:r>
              <a:rPr lang="en-US" dirty="0" err="1"/>
              <a:t>df.test,cl</a:t>
            </a:r>
            <a:r>
              <a:rPr lang="en-US" dirty="0"/>
              <a:t> = </a:t>
            </a:r>
            <a:r>
              <a:rPr lang="en-US" dirty="0" err="1"/>
              <a:t>trainClass</a:t>
            </a:r>
            <a:r>
              <a:rPr lang="en-US" dirty="0"/>
              <a:t>, k=3)</a:t>
            </a:r>
          </a:p>
        </p:txBody>
      </p:sp>
      <p:graphicFrame>
        <p:nvGraphicFramePr>
          <p:cNvPr id="7" name="Table 6"/>
          <p:cNvGraphicFramePr>
            <a:graphicFrameLocks noGrp="1"/>
          </p:cNvGraphicFramePr>
          <p:nvPr>
            <p:extLst/>
          </p:nvPr>
        </p:nvGraphicFramePr>
        <p:xfrm>
          <a:off x="7298033" y="1818416"/>
          <a:ext cx="3721101" cy="1701165"/>
        </p:xfrm>
        <a:graphic>
          <a:graphicData uri="http://schemas.openxmlformats.org/drawingml/2006/table">
            <a:tbl>
              <a:tblPr>
                <a:tableStyleId>{5C22544A-7EE6-4342-B048-85BDC9FD1C3A}</a:tableStyleId>
              </a:tblPr>
              <a:tblGrid>
                <a:gridCol w="926310">
                  <a:extLst>
                    <a:ext uri="{9D8B030D-6E8A-4147-A177-3AD203B41FA5}">
                      <a16:colId xmlns="" xmlns:a16="http://schemas.microsoft.com/office/drawing/2014/main" val="20000"/>
                    </a:ext>
                  </a:extLst>
                </a:gridCol>
                <a:gridCol w="1018306">
                  <a:extLst>
                    <a:ext uri="{9D8B030D-6E8A-4147-A177-3AD203B41FA5}">
                      <a16:colId xmlns="" xmlns:a16="http://schemas.microsoft.com/office/drawing/2014/main" val="20001"/>
                    </a:ext>
                  </a:extLst>
                </a:gridCol>
                <a:gridCol w="774040">
                  <a:extLst>
                    <a:ext uri="{9D8B030D-6E8A-4147-A177-3AD203B41FA5}">
                      <a16:colId xmlns="" xmlns:a16="http://schemas.microsoft.com/office/drawing/2014/main" val="20002"/>
                    </a:ext>
                  </a:extLst>
                </a:gridCol>
                <a:gridCol w="1002445">
                  <a:extLst>
                    <a:ext uri="{9D8B030D-6E8A-4147-A177-3AD203B41FA5}">
                      <a16:colId xmlns="" xmlns:a16="http://schemas.microsoft.com/office/drawing/2014/main" val="20003"/>
                    </a:ext>
                  </a:extLst>
                </a:gridCol>
              </a:tblGrid>
              <a:tr h="190500">
                <a:tc>
                  <a:txBody>
                    <a:bodyPr/>
                    <a:lstStyle/>
                    <a:p>
                      <a:pPr algn="l" fontAlgn="b"/>
                      <a:r>
                        <a:rPr lang="en-US" sz="1100" b="1" u="none" strike="noStrike" dirty="0">
                          <a:effectLst/>
                        </a:rPr>
                        <a:t>TRAIN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0">
                <a:tc>
                  <a:txBody>
                    <a:bodyPr/>
                    <a:lstStyle/>
                    <a:p>
                      <a:pPr algn="l" fontAlgn="b"/>
                      <a:r>
                        <a:rPr lang="en-US" sz="1100" u="none" strike="noStrike">
                          <a:effectLst/>
                        </a:rPr>
                        <a:t>Student Name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Hours Study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Hours Sleep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Result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190500">
                <a:tc>
                  <a:txBody>
                    <a:bodyPr/>
                    <a:lstStyle/>
                    <a:p>
                      <a:pPr algn="l" fontAlgn="b"/>
                      <a:r>
                        <a:rPr lang="en-US" sz="1100" u="none" strike="noStrike">
                          <a:effectLst/>
                        </a:rPr>
                        <a:t>Justin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190500">
                <a:tc>
                  <a:txBody>
                    <a:bodyPr/>
                    <a:lstStyle/>
                    <a:p>
                      <a:pPr algn="l" fontAlgn="b"/>
                      <a:r>
                        <a:rPr lang="en-US" sz="1100" u="none" strike="noStrike">
                          <a:effectLst/>
                        </a:rPr>
                        <a:t>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190500">
                <a:tc>
                  <a:txBody>
                    <a:bodyPr/>
                    <a:lstStyle/>
                    <a:p>
                      <a:pPr algn="l" fontAlgn="b"/>
                      <a:r>
                        <a:rPr lang="en-US" sz="1100" u="none" strike="noStrike">
                          <a:effectLst/>
                        </a:rPr>
                        <a:t>Jeremy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190500">
                <a:tc>
                  <a:txBody>
                    <a:bodyPr/>
                    <a:lstStyle/>
                    <a:p>
                      <a:pPr algn="l" fontAlgn="b"/>
                      <a:r>
                        <a:rPr lang="en-US" sz="1100" u="none" strike="noStrike">
                          <a:effectLst/>
                        </a:rPr>
                        <a:t>Greg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190500">
                <a:tc>
                  <a:txBody>
                    <a:bodyPr/>
                    <a:lstStyle/>
                    <a:p>
                      <a:pPr algn="l" fontAlgn="b"/>
                      <a:r>
                        <a:rPr lang="en-US" sz="1100" u="none" strike="noStrike">
                          <a:effectLst/>
                        </a:rPr>
                        <a:t>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190500">
                <a:tc>
                  <a:txBody>
                    <a:bodyPr/>
                    <a:lstStyle/>
                    <a:p>
                      <a:pPr algn="l" fontAlgn="b"/>
                      <a:r>
                        <a:rPr lang="en-US" sz="1100" u="none" strike="noStrike">
                          <a:effectLst/>
                        </a:rPr>
                        <a:t>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r h="190500">
                <a:tc>
                  <a:txBody>
                    <a:bodyPr/>
                    <a:lstStyle/>
                    <a:p>
                      <a:pPr algn="l" fontAlgn="b"/>
                      <a:r>
                        <a:rPr lang="en-US" sz="1100" u="none" strike="noStrike">
                          <a:effectLst/>
                        </a:rPr>
                        <a:t>Kevin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8"/>
                  </a:ext>
                </a:extLst>
              </a:tr>
            </a:tbl>
          </a:graphicData>
        </a:graphic>
      </p:graphicFrame>
      <p:graphicFrame>
        <p:nvGraphicFramePr>
          <p:cNvPr id="12" name="Table 11"/>
          <p:cNvGraphicFramePr>
            <a:graphicFrameLocks noGrp="1"/>
          </p:cNvGraphicFramePr>
          <p:nvPr>
            <p:extLst/>
          </p:nvPr>
        </p:nvGraphicFramePr>
        <p:xfrm>
          <a:off x="7298033" y="3909095"/>
          <a:ext cx="3721101" cy="571500"/>
        </p:xfrm>
        <a:graphic>
          <a:graphicData uri="http://schemas.openxmlformats.org/drawingml/2006/table">
            <a:tbl>
              <a:tblPr>
                <a:tableStyleId>{5C22544A-7EE6-4342-B048-85BDC9FD1C3A}</a:tableStyleId>
              </a:tblPr>
              <a:tblGrid>
                <a:gridCol w="926310">
                  <a:extLst>
                    <a:ext uri="{9D8B030D-6E8A-4147-A177-3AD203B41FA5}">
                      <a16:colId xmlns="" xmlns:a16="http://schemas.microsoft.com/office/drawing/2014/main" val="20000"/>
                    </a:ext>
                  </a:extLst>
                </a:gridCol>
                <a:gridCol w="1018306">
                  <a:extLst>
                    <a:ext uri="{9D8B030D-6E8A-4147-A177-3AD203B41FA5}">
                      <a16:colId xmlns="" xmlns:a16="http://schemas.microsoft.com/office/drawing/2014/main" val="20001"/>
                    </a:ext>
                  </a:extLst>
                </a:gridCol>
                <a:gridCol w="774040">
                  <a:extLst>
                    <a:ext uri="{9D8B030D-6E8A-4147-A177-3AD203B41FA5}">
                      <a16:colId xmlns="" xmlns:a16="http://schemas.microsoft.com/office/drawing/2014/main" val="20002"/>
                    </a:ext>
                  </a:extLst>
                </a:gridCol>
                <a:gridCol w="1002445">
                  <a:extLst>
                    <a:ext uri="{9D8B030D-6E8A-4147-A177-3AD203B41FA5}">
                      <a16:colId xmlns="" xmlns:a16="http://schemas.microsoft.com/office/drawing/2014/main" val="20003"/>
                    </a:ext>
                  </a:extLst>
                </a:gridCol>
              </a:tblGrid>
              <a:tr h="190500">
                <a:tc>
                  <a:txBody>
                    <a:bodyPr/>
                    <a:lstStyle/>
                    <a:p>
                      <a:pPr algn="l" fontAlgn="b"/>
                      <a:r>
                        <a:rPr lang="en-US" sz="1100" b="1" u="none" strike="noStrike" dirty="0">
                          <a:effectLst/>
                        </a:rPr>
                        <a:t>TEST</a:t>
                      </a:r>
                      <a:endParaRPr lang="en-US" sz="11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190500">
                <a:tc>
                  <a:txBody>
                    <a:bodyPr/>
                    <a:lstStyle/>
                    <a:p>
                      <a:pPr algn="l" fontAlgn="b"/>
                      <a:r>
                        <a:rPr lang="en-US" sz="1100" u="none" strike="noStrike">
                          <a:effectLst/>
                        </a:rPr>
                        <a:t>Student Name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Hours Study</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Hours Sleep</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Result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90500">
                <a:tc>
                  <a:txBody>
                    <a:bodyPr/>
                    <a:lstStyle/>
                    <a:p>
                      <a:pPr algn="l" fontAlgn="b"/>
                      <a:r>
                        <a:rPr lang="en-US" sz="1100" u="none" strike="noStrike">
                          <a:effectLst/>
                        </a:rPr>
                        <a:t>Chip</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2"/>
                  </a:ext>
                </a:extLst>
              </a:tr>
            </a:tbl>
          </a:graphicData>
        </a:graphic>
      </p:graphicFrame>
      <p:graphicFrame>
        <p:nvGraphicFramePr>
          <p:cNvPr id="13" name="Table 12"/>
          <p:cNvGraphicFramePr>
            <a:graphicFrameLocks noGrp="1"/>
          </p:cNvGraphicFramePr>
          <p:nvPr>
            <p:extLst/>
          </p:nvPr>
        </p:nvGraphicFramePr>
        <p:xfrm>
          <a:off x="7298034" y="4870109"/>
          <a:ext cx="3721100" cy="1524000"/>
        </p:xfrm>
        <a:graphic>
          <a:graphicData uri="http://schemas.openxmlformats.org/drawingml/2006/table">
            <a:tbl>
              <a:tblPr>
                <a:tableStyleId>{5C22544A-7EE6-4342-B048-85BDC9FD1C3A}</a:tableStyleId>
              </a:tblPr>
              <a:tblGrid>
                <a:gridCol w="923925">
                  <a:extLst>
                    <a:ext uri="{9D8B030D-6E8A-4147-A177-3AD203B41FA5}">
                      <a16:colId xmlns="" xmlns:a16="http://schemas.microsoft.com/office/drawing/2014/main" val="20000"/>
                    </a:ext>
                  </a:extLst>
                </a:gridCol>
                <a:gridCol w="1019175">
                  <a:extLst>
                    <a:ext uri="{9D8B030D-6E8A-4147-A177-3AD203B41FA5}">
                      <a16:colId xmlns="" xmlns:a16="http://schemas.microsoft.com/office/drawing/2014/main" val="20001"/>
                    </a:ext>
                  </a:extLst>
                </a:gridCol>
                <a:gridCol w="774700">
                  <a:extLst>
                    <a:ext uri="{9D8B030D-6E8A-4147-A177-3AD203B41FA5}">
                      <a16:colId xmlns="" xmlns:a16="http://schemas.microsoft.com/office/drawing/2014/main" val="20002"/>
                    </a:ext>
                  </a:extLst>
                </a:gridCol>
                <a:gridCol w="1003300">
                  <a:extLst>
                    <a:ext uri="{9D8B030D-6E8A-4147-A177-3AD203B41FA5}">
                      <a16:colId xmlns="" xmlns:a16="http://schemas.microsoft.com/office/drawing/2014/main" val="20003"/>
                    </a:ext>
                  </a:extLst>
                </a:gridCol>
              </a:tblGrid>
              <a:tr h="190500">
                <a:tc gridSpan="2">
                  <a:txBody>
                    <a:bodyPr/>
                    <a:lstStyle/>
                    <a:p>
                      <a:pPr algn="l" fontAlgn="b"/>
                      <a:r>
                        <a:rPr lang="en-US" sz="1100" u="none" strike="noStrike">
                          <a:effectLst/>
                        </a:rPr>
                        <a:t>Difference (ABS)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190500">
                <a:tc>
                  <a:txBody>
                    <a:bodyPr/>
                    <a:lstStyle/>
                    <a:p>
                      <a:pPr algn="l" fontAlgn="b"/>
                      <a:r>
                        <a:rPr lang="en-US" sz="1100" u="none" strike="noStrike">
                          <a:effectLst/>
                        </a:rPr>
                        <a:t>Chip to Justin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190500">
                <a:tc>
                  <a:txBody>
                    <a:bodyPr/>
                    <a:lstStyle/>
                    <a:p>
                      <a:pPr algn="l" fontAlgn="b"/>
                      <a:r>
                        <a:rPr lang="en-US" sz="1100" u="none" strike="noStrike">
                          <a:effectLst/>
                        </a:rPr>
                        <a:t>Chip to 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190500">
                <a:tc>
                  <a:txBody>
                    <a:bodyPr/>
                    <a:lstStyle/>
                    <a:p>
                      <a:pPr algn="l" fontAlgn="b"/>
                      <a:r>
                        <a:rPr lang="en-US" sz="1100" u="none" strike="noStrike">
                          <a:effectLst/>
                        </a:rPr>
                        <a:t>Chip to Jeremy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190500">
                <a:tc>
                  <a:txBody>
                    <a:bodyPr/>
                    <a:lstStyle/>
                    <a:p>
                      <a:pPr algn="l" fontAlgn="b"/>
                      <a:r>
                        <a:rPr lang="en-US" sz="1100" u="none" strike="noStrike">
                          <a:effectLst/>
                        </a:rPr>
                        <a:t>Chip to Greg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190500">
                <a:tc>
                  <a:txBody>
                    <a:bodyPr/>
                    <a:lstStyle/>
                    <a:p>
                      <a:pPr algn="l" fontAlgn="b"/>
                      <a:r>
                        <a:rPr lang="en-US" sz="1100" u="none" strike="noStrike">
                          <a:effectLst/>
                        </a:rPr>
                        <a:t>Chip to 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190500">
                <a:tc>
                  <a:txBody>
                    <a:bodyPr/>
                    <a:lstStyle/>
                    <a:p>
                      <a:pPr algn="l" fontAlgn="b"/>
                      <a:r>
                        <a:rPr lang="en-US" sz="1100" u="none" strike="noStrike">
                          <a:effectLst/>
                        </a:rPr>
                        <a:t>Chip to 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190500">
                <a:tc>
                  <a:txBody>
                    <a:bodyPr/>
                    <a:lstStyle/>
                    <a:p>
                      <a:pPr algn="l" fontAlgn="b"/>
                      <a:r>
                        <a:rPr lang="en-US" sz="1100" u="none" strike="noStrike">
                          <a:effectLst/>
                        </a:rPr>
                        <a:t>Chip to Kevin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bl>
          </a:graphicData>
        </a:graphic>
      </p:graphicFrame>
      <p:sp>
        <p:nvSpPr>
          <p:cNvPr id="19" name="Main Point"/>
          <p:cNvSpPr txBox="1">
            <a:spLocks/>
          </p:cNvSpPr>
          <p:nvPr/>
        </p:nvSpPr>
        <p:spPr>
          <a:xfrm rot="10800000" flipV="1">
            <a:off x="6894354" y="749233"/>
            <a:ext cx="4528458" cy="565655"/>
          </a:xfrm>
          <a:prstGeom prst="rect">
            <a:avLst/>
          </a:prstGeom>
          <a:solidFill>
            <a:srgbClr val="555555"/>
          </a:solidFill>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Lazy Learner -&gt; Just In Time</a:t>
            </a:r>
          </a:p>
        </p:txBody>
      </p:sp>
    </p:spTree>
    <p:extLst>
      <p:ext uri="{BB962C8B-B14F-4D97-AF65-F5344CB8AC3E}">
        <p14:creationId xmlns:p14="http://schemas.microsoft.com/office/powerpoint/2010/main" val="1477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p"/>
          <p:cNvSpPr txBox="1">
            <a:spLocks/>
          </p:cNvSpPr>
          <p:nvPr/>
        </p:nvSpPr>
        <p:spPr>
          <a:xfrm rot="10800000" flipV="1">
            <a:off x="745850" y="449416"/>
            <a:ext cx="4528458" cy="1088570"/>
          </a:xfrm>
          <a:prstGeom prst="rect">
            <a:avLst/>
          </a:prstGeom>
          <a:solidFill>
            <a:srgbClr val="7030A0"/>
          </a:solidFill>
          <a:ln w="34925" cap="rnd" cmpd="sng">
            <a:solidFill>
              <a:srgbClr val="7030A0"/>
            </a:solidFill>
            <a:round/>
          </a:ln>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a:solidFill>
                  <a:schemeClr val="bg1"/>
                </a:solidFill>
                <a:latin typeface="BodegaSans Medium" panose="00000400000000000000" pitchFamily="2" charset="0"/>
              </a:rPr>
              <a:t>kNN</a:t>
            </a:r>
            <a:r>
              <a:rPr lang="en-GB" dirty="0">
                <a:solidFill>
                  <a:schemeClr val="bg1"/>
                </a:solidFill>
                <a:latin typeface="BodegaSans Medium" panose="00000400000000000000" pitchFamily="2" charset="0"/>
              </a:rPr>
              <a:t> Considerations</a:t>
            </a:r>
          </a:p>
        </p:txBody>
      </p:sp>
      <p:sp>
        <p:nvSpPr>
          <p:cNvPr id="11" name="Main Point"/>
          <p:cNvSpPr txBox="1">
            <a:spLocks/>
          </p:cNvSpPr>
          <p:nvPr/>
        </p:nvSpPr>
        <p:spPr>
          <a:xfrm rot="10800000" flipV="1">
            <a:off x="1520549" y="1706388"/>
            <a:ext cx="2729023" cy="565655"/>
          </a:xfrm>
          <a:prstGeom prst="rect">
            <a:avLst/>
          </a:prstGeom>
          <a:solidFill>
            <a:srgbClr val="555555"/>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Distance </a:t>
            </a:r>
            <a:r>
              <a:rPr lang="en-GB" sz="2800" dirty="0" smtClean="0">
                <a:solidFill>
                  <a:srgbClr val="EEEEEE"/>
                </a:solidFill>
                <a:latin typeface="BodegaSans Medium" panose="00000400000000000000" pitchFamily="2" charset="0"/>
              </a:rPr>
              <a:t>Formulas</a:t>
            </a:r>
            <a:endParaRPr lang="en-GB" sz="2800" dirty="0">
              <a:solidFill>
                <a:srgbClr val="EEEEEE"/>
              </a:solidFill>
              <a:latin typeface="BodegaSans Medium" panose="00000400000000000000" pitchFamily="2" charset="0"/>
            </a:endParaRPr>
          </a:p>
        </p:txBody>
      </p:sp>
      <p:graphicFrame>
        <p:nvGraphicFramePr>
          <p:cNvPr id="4" name="Table 3"/>
          <p:cNvGraphicFramePr>
            <a:graphicFrameLocks noGrp="1"/>
          </p:cNvGraphicFramePr>
          <p:nvPr>
            <p:extLst/>
          </p:nvPr>
        </p:nvGraphicFramePr>
        <p:xfrm>
          <a:off x="1662246" y="2665153"/>
          <a:ext cx="4026768" cy="3112759"/>
        </p:xfrm>
        <a:graphic>
          <a:graphicData uri="http://schemas.openxmlformats.org/drawingml/2006/table">
            <a:tbl>
              <a:tblPr>
                <a:tableStyleId>{5C22544A-7EE6-4342-B048-85BDC9FD1C3A}</a:tableStyleId>
              </a:tblPr>
              <a:tblGrid>
                <a:gridCol w="379884">
                  <a:extLst>
                    <a:ext uri="{9D8B030D-6E8A-4147-A177-3AD203B41FA5}">
                      <a16:colId xmlns="" xmlns:a16="http://schemas.microsoft.com/office/drawing/2014/main" val="20000"/>
                    </a:ext>
                  </a:extLst>
                </a:gridCol>
                <a:gridCol w="303907">
                  <a:extLst>
                    <a:ext uri="{9D8B030D-6E8A-4147-A177-3AD203B41FA5}">
                      <a16:colId xmlns="" xmlns:a16="http://schemas.microsoft.com/office/drawing/2014/main" val="20001"/>
                    </a:ext>
                  </a:extLst>
                </a:gridCol>
                <a:gridCol w="303907">
                  <a:extLst>
                    <a:ext uri="{9D8B030D-6E8A-4147-A177-3AD203B41FA5}">
                      <a16:colId xmlns="" xmlns:a16="http://schemas.microsoft.com/office/drawing/2014/main" val="20002"/>
                    </a:ext>
                  </a:extLst>
                </a:gridCol>
                <a:gridCol w="303907">
                  <a:extLst>
                    <a:ext uri="{9D8B030D-6E8A-4147-A177-3AD203B41FA5}">
                      <a16:colId xmlns="" xmlns:a16="http://schemas.microsoft.com/office/drawing/2014/main" val="20003"/>
                    </a:ext>
                  </a:extLst>
                </a:gridCol>
                <a:gridCol w="303907">
                  <a:extLst>
                    <a:ext uri="{9D8B030D-6E8A-4147-A177-3AD203B41FA5}">
                      <a16:colId xmlns="" xmlns:a16="http://schemas.microsoft.com/office/drawing/2014/main" val="20004"/>
                    </a:ext>
                  </a:extLst>
                </a:gridCol>
                <a:gridCol w="303907">
                  <a:extLst>
                    <a:ext uri="{9D8B030D-6E8A-4147-A177-3AD203B41FA5}">
                      <a16:colId xmlns="" xmlns:a16="http://schemas.microsoft.com/office/drawing/2014/main" val="20005"/>
                    </a:ext>
                  </a:extLst>
                </a:gridCol>
                <a:gridCol w="303907">
                  <a:extLst>
                    <a:ext uri="{9D8B030D-6E8A-4147-A177-3AD203B41FA5}">
                      <a16:colId xmlns="" xmlns:a16="http://schemas.microsoft.com/office/drawing/2014/main" val="20006"/>
                    </a:ext>
                  </a:extLst>
                </a:gridCol>
                <a:gridCol w="303907">
                  <a:extLst>
                    <a:ext uri="{9D8B030D-6E8A-4147-A177-3AD203B41FA5}">
                      <a16:colId xmlns="" xmlns:a16="http://schemas.microsoft.com/office/drawing/2014/main" val="20007"/>
                    </a:ext>
                  </a:extLst>
                </a:gridCol>
                <a:gridCol w="303907">
                  <a:extLst>
                    <a:ext uri="{9D8B030D-6E8A-4147-A177-3AD203B41FA5}">
                      <a16:colId xmlns="" xmlns:a16="http://schemas.microsoft.com/office/drawing/2014/main" val="20008"/>
                    </a:ext>
                  </a:extLst>
                </a:gridCol>
                <a:gridCol w="303907">
                  <a:extLst>
                    <a:ext uri="{9D8B030D-6E8A-4147-A177-3AD203B41FA5}">
                      <a16:colId xmlns="" xmlns:a16="http://schemas.microsoft.com/office/drawing/2014/main" val="20009"/>
                    </a:ext>
                  </a:extLst>
                </a:gridCol>
                <a:gridCol w="303907">
                  <a:extLst>
                    <a:ext uri="{9D8B030D-6E8A-4147-A177-3AD203B41FA5}">
                      <a16:colId xmlns="" xmlns:a16="http://schemas.microsoft.com/office/drawing/2014/main" val="20010"/>
                    </a:ext>
                  </a:extLst>
                </a:gridCol>
                <a:gridCol w="303907">
                  <a:extLst>
                    <a:ext uri="{9D8B030D-6E8A-4147-A177-3AD203B41FA5}">
                      <a16:colId xmlns="" xmlns:a16="http://schemas.microsoft.com/office/drawing/2014/main" val="20011"/>
                    </a:ext>
                  </a:extLst>
                </a:gridCol>
                <a:gridCol w="303907">
                  <a:extLst>
                    <a:ext uri="{9D8B030D-6E8A-4147-A177-3AD203B41FA5}">
                      <a16:colId xmlns="" xmlns:a16="http://schemas.microsoft.com/office/drawing/2014/main" val="20012"/>
                    </a:ext>
                  </a:extLst>
                </a:gridCol>
              </a:tblGrid>
              <a:tr h="219983">
                <a:tc rowSpan="12">
                  <a:txBody>
                    <a:bodyPr/>
                    <a:lstStyle/>
                    <a:p>
                      <a:pPr algn="ctr" fontAlgn="ctr"/>
                      <a:r>
                        <a:rPr lang="en-US" sz="1200" u="none" strike="noStrike" dirty="0">
                          <a:effectLst/>
                        </a:rPr>
                        <a:t>Hours Study</a:t>
                      </a:r>
                      <a:endParaRPr lang="en-US" sz="12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219983">
                <a:tc vMerge="1">
                  <a:txBody>
                    <a:bodyPr/>
                    <a:lstStyle/>
                    <a:p>
                      <a:endParaRPr lang="en-US"/>
                    </a:p>
                  </a:txBody>
                  <a:tcPr/>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219983">
                <a:tc vMerge="1">
                  <a:txBody>
                    <a:bodyPr/>
                    <a:lstStyle/>
                    <a:p>
                      <a:endParaRPr lang="en-US"/>
                    </a:p>
                  </a:txBody>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tx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19983">
                <a:tc vMerge="1">
                  <a:txBody>
                    <a:bodyPr/>
                    <a:lstStyle/>
                    <a:p>
                      <a:endParaRPr lang="en-US"/>
                    </a:p>
                  </a:txBody>
                  <a:tcPr/>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19983">
                <a:tc vMerge="1">
                  <a:txBody>
                    <a:bodyPr/>
                    <a:lstStyle/>
                    <a:p>
                      <a:endParaRPr lang="en-US"/>
                    </a:p>
                  </a:txBody>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19983">
                <a:tc vMerge="1">
                  <a:txBody>
                    <a:bodyPr/>
                    <a:lstStyle/>
                    <a:p>
                      <a:endParaRPr lang="en-US"/>
                    </a:p>
                  </a:txBody>
                  <a:tcPr/>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19983">
                <a:tc vMerge="1">
                  <a:txBody>
                    <a:bodyPr/>
                    <a:lstStyle/>
                    <a:p>
                      <a:endParaRPr lang="en-US"/>
                    </a:p>
                  </a:txBody>
                  <a:tcPr/>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19983">
                <a:tc vMerge="1">
                  <a:txBody>
                    <a:bodyPr/>
                    <a:lstStyle/>
                    <a:p>
                      <a:endParaRPr lang="en-US"/>
                    </a:p>
                  </a:txBody>
                  <a:tcPr/>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r h="219983">
                <a:tc vMerge="1">
                  <a:txBody>
                    <a:bodyPr/>
                    <a:lstStyle/>
                    <a:p>
                      <a:endParaRPr lang="en-US"/>
                    </a:p>
                  </a:txBody>
                  <a:tcPr/>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8"/>
                  </a:ext>
                </a:extLst>
              </a:tr>
              <a:tr h="219983">
                <a:tc vMerge="1">
                  <a:txBody>
                    <a:bodyPr/>
                    <a:lstStyle/>
                    <a:p>
                      <a:endParaRPr lang="en-US"/>
                    </a:p>
                  </a:txBody>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9"/>
                  </a:ext>
                </a:extLst>
              </a:tr>
              <a:tr h="219983">
                <a:tc vMerge="1">
                  <a:txBody>
                    <a:bodyPr/>
                    <a:lstStyle/>
                    <a:p>
                      <a:endParaRPr lang="en-US"/>
                    </a:p>
                  </a:txBody>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0"/>
                  </a:ext>
                </a:extLst>
              </a:tr>
              <a:tr h="230982">
                <a:tc vMerge="1">
                  <a:txBody>
                    <a:bodyPr/>
                    <a:lstStyle/>
                    <a:p>
                      <a:endParaRPr lang="en-US"/>
                    </a:p>
                  </a:txBody>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1"/>
                  </a:ext>
                </a:extLst>
              </a:tr>
              <a:tr h="23098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2"/>
                  </a:ext>
                </a:extLst>
              </a:tr>
              <a:tr h="23098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11">
                  <a:txBody>
                    <a:bodyPr/>
                    <a:lstStyle/>
                    <a:p>
                      <a:pPr algn="ctr" fontAlgn="ctr"/>
                      <a:r>
                        <a:rPr lang="en-US" sz="1200" u="none" strike="noStrike" dirty="0">
                          <a:effectLst/>
                        </a:rPr>
                        <a:t>Hours Sleep</a:t>
                      </a:r>
                      <a:endParaRPr lang="en-US" sz="12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3"/>
                  </a:ext>
                </a:extLst>
              </a:tr>
            </a:tbl>
          </a:graphicData>
        </a:graphic>
      </p:graphicFrame>
      <p:graphicFrame>
        <p:nvGraphicFramePr>
          <p:cNvPr id="7" name="Table 6"/>
          <p:cNvGraphicFramePr>
            <a:graphicFrameLocks noGrp="1"/>
          </p:cNvGraphicFramePr>
          <p:nvPr>
            <p:extLst/>
          </p:nvPr>
        </p:nvGraphicFramePr>
        <p:xfrm>
          <a:off x="6690363" y="2665153"/>
          <a:ext cx="4198806" cy="3112759"/>
        </p:xfrm>
        <a:graphic>
          <a:graphicData uri="http://schemas.openxmlformats.org/drawingml/2006/table">
            <a:tbl>
              <a:tblPr>
                <a:tableStyleId>{5C22544A-7EE6-4342-B048-85BDC9FD1C3A}</a:tableStyleId>
              </a:tblPr>
              <a:tblGrid>
                <a:gridCol w="396114">
                  <a:extLst>
                    <a:ext uri="{9D8B030D-6E8A-4147-A177-3AD203B41FA5}">
                      <a16:colId xmlns="" xmlns:a16="http://schemas.microsoft.com/office/drawing/2014/main" val="20000"/>
                    </a:ext>
                  </a:extLst>
                </a:gridCol>
                <a:gridCol w="316891">
                  <a:extLst>
                    <a:ext uri="{9D8B030D-6E8A-4147-A177-3AD203B41FA5}">
                      <a16:colId xmlns="" xmlns:a16="http://schemas.microsoft.com/office/drawing/2014/main" val="20001"/>
                    </a:ext>
                  </a:extLst>
                </a:gridCol>
                <a:gridCol w="316891">
                  <a:extLst>
                    <a:ext uri="{9D8B030D-6E8A-4147-A177-3AD203B41FA5}">
                      <a16:colId xmlns="" xmlns:a16="http://schemas.microsoft.com/office/drawing/2014/main" val="20002"/>
                    </a:ext>
                  </a:extLst>
                </a:gridCol>
                <a:gridCol w="316891">
                  <a:extLst>
                    <a:ext uri="{9D8B030D-6E8A-4147-A177-3AD203B41FA5}">
                      <a16:colId xmlns="" xmlns:a16="http://schemas.microsoft.com/office/drawing/2014/main" val="20003"/>
                    </a:ext>
                  </a:extLst>
                </a:gridCol>
                <a:gridCol w="316891">
                  <a:extLst>
                    <a:ext uri="{9D8B030D-6E8A-4147-A177-3AD203B41FA5}">
                      <a16:colId xmlns="" xmlns:a16="http://schemas.microsoft.com/office/drawing/2014/main" val="20004"/>
                    </a:ext>
                  </a:extLst>
                </a:gridCol>
                <a:gridCol w="316891">
                  <a:extLst>
                    <a:ext uri="{9D8B030D-6E8A-4147-A177-3AD203B41FA5}">
                      <a16:colId xmlns="" xmlns:a16="http://schemas.microsoft.com/office/drawing/2014/main" val="20005"/>
                    </a:ext>
                  </a:extLst>
                </a:gridCol>
                <a:gridCol w="316891">
                  <a:extLst>
                    <a:ext uri="{9D8B030D-6E8A-4147-A177-3AD203B41FA5}">
                      <a16:colId xmlns="" xmlns:a16="http://schemas.microsoft.com/office/drawing/2014/main" val="20006"/>
                    </a:ext>
                  </a:extLst>
                </a:gridCol>
                <a:gridCol w="316891">
                  <a:extLst>
                    <a:ext uri="{9D8B030D-6E8A-4147-A177-3AD203B41FA5}">
                      <a16:colId xmlns="" xmlns:a16="http://schemas.microsoft.com/office/drawing/2014/main" val="20007"/>
                    </a:ext>
                  </a:extLst>
                </a:gridCol>
                <a:gridCol w="316891">
                  <a:extLst>
                    <a:ext uri="{9D8B030D-6E8A-4147-A177-3AD203B41FA5}">
                      <a16:colId xmlns="" xmlns:a16="http://schemas.microsoft.com/office/drawing/2014/main" val="20008"/>
                    </a:ext>
                  </a:extLst>
                </a:gridCol>
                <a:gridCol w="316891">
                  <a:extLst>
                    <a:ext uri="{9D8B030D-6E8A-4147-A177-3AD203B41FA5}">
                      <a16:colId xmlns="" xmlns:a16="http://schemas.microsoft.com/office/drawing/2014/main" val="20009"/>
                    </a:ext>
                  </a:extLst>
                </a:gridCol>
                <a:gridCol w="316891">
                  <a:extLst>
                    <a:ext uri="{9D8B030D-6E8A-4147-A177-3AD203B41FA5}">
                      <a16:colId xmlns="" xmlns:a16="http://schemas.microsoft.com/office/drawing/2014/main" val="20010"/>
                    </a:ext>
                  </a:extLst>
                </a:gridCol>
                <a:gridCol w="316891">
                  <a:extLst>
                    <a:ext uri="{9D8B030D-6E8A-4147-A177-3AD203B41FA5}">
                      <a16:colId xmlns="" xmlns:a16="http://schemas.microsoft.com/office/drawing/2014/main" val="20011"/>
                    </a:ext>
                  </a:extLst>
                </a:gridCol>
                <a:gridCol w="316891">
                  <a:extLst>
                    <a:ext uri="{9D8B030D-6E8A-4147-A177-3AD203B41FA5}">
                      <a16:colId xmlns="" xmlns:a16="http://schemas.microsoft.com/office/drawing/2014/main" val="20012"/>
                    </a:ext>
                  </a:extLst>
                </a:gridCol>
              </a:tblGrid>
              <a:tr h="219983">
                <a:tc rowSpan="12">
                  <a:txBody>
                    <a:bodyPr/>
                    <a:lstStyle/>
                    <a:p>
                      <a:pPr algn="ctr" fontAlgn="ctr"/>
                      <a:r>
                        <a:rPr lang="en-US" sz="1200" u="none" strike="noStrike" dirty="0">
                          <a:effectLst/>
                        </a:rPr>
                        <a:t>Hours Study</a:t>
                      </a:r>
                      <a:endParaRPr lang="en-US" sz="12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219983">
                <a:tc vMerge="1">
                  <a:txBody>
                    <a:bodyPr/>
                    <a:lstStyle/>
                    <a:p>
                      <a:endParaRPr lang="en-US"/>
                    </a:p>
                  </a:txBody>
                  <a:tcPr/>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219983">
                <a:tc vMerge="1">
                  <a:txBody>
                    <a:bodyPr/>
                    <a:lstStyle/>
                    <a:p>
                      <a:endParaRPr lang="en-US"/>
                    </a:p>
                  </a:txBody>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tx1"/>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19983">
                <a:tc vMerge="1">
                  <a:txBody>
                    <a:bodyPr/>
                    <a:lstStyle/>
                    <a:p>
                      <a:endParaRPr lang="en-US"/>
                    </a:p>
                  </a:txBody>
                  <a:tcPr/>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19983">
                <a:tc vMerge="1">
                  <a:txBody>
                    <a:bodyPr/>
                    <a:lstStyle/>
                    <a:p>
                      <a:endParaRPr lang="en-US"/>
                    </a:p>
                  </a:txBody>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19983">
                <a:tc vMerge="1">
                  <a:txBody>
                    <a:bodyPr/>
                    <a:lstStyle/>
                    <a:p>
                      <a:endParaRPr lang="en-US"/>
                    </a:p>
                  </a:txBody>
                  <a:tcPr/>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19983">
                <a:tc vMerge="1">
                  <a:txBody>
                    <a:bodyPr/>
                    <a:lstStyle/>
                    <a:p>
                      <a:endParaRPr lang="en-US"/>
                    </a:p>
                  </a:txBody>
                  <a:tcPr/>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19983">
                <a:tc vMerge="1">
                  <a:txBody>
                    <a:bodyPr/>
                    <a:lstStyle/>
                    <a:p>
                      <a:endParaRPr lang="en-US"/>
                    </a:p>
                  </a:txBody>
                  <a:tcPr/>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r h="219983">
                <a:tc vMerge="1">
                  <a:txBody>
                    <a:bodyPr/>
                    <a:lstStyle/>
                    <a:p>
                      <a:endParaRPr lang="en-US"/>
                    </a:p>
                  </a:txBody>
                  <a:tcPr/>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8"/>
                  </a:ext>
                </a:extLst>
              </a:tr>
              <a:tr h="219983">
                <a:tc vMerge="1">
                  <a:txBody>
                    <a:bodyPr/>
                    <a:lstStyle/>
                    <a:p>
                      <a:endParaRPr lang="en-US"/>
                    </a:p>
                  </a:txBody>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9"/>
                  </a:ext>
                </a:extLst>
              </a:tr>
              <a:tr h="219983">
                <a:tc vMerge="1">
                  <a:txBody>
                    <a:bodyPr/>
                    <a:lstStyle/>
                    <a:p>
                      <a:endParaRPr lang="en-US"/>
                    </a:p>
                  </a:txBody>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0"/>
                  </a:ext>
                </a:extLst>
              </a:tr>
              <a:tr h="230982">
                <a:tc vMerge="1">
                  <a:txBody>
                    <a:bodyPr/>
                    <a:lstStyle/>
                    <a:p>
                      <a:endParaRPr lang="en-US"/>
                    </a:p>
                  </a:txBody>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1"/>
                  </a:ext>
                </a:extLst>
              </a:tr>
              <a:tr h="23098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2"/>
                  </a:ext>
                </a:extLst>
              </a:tr>
              <a:tr h="23098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11">
                  <a:txBody>
                    <a:bodyPr/>
                    <a:lstStyle/>
                    <a:p>
                      <a:pPr algn="ctr" fontAlgn="ctr"/>
                      <a:r>
                        <a:rPr lang="en-US" sz="1200" u="none" strike="noStrike" dirty="0">
                          <a:effectLst/>
                        </a:rPr>
                        <a:t>Hours Sleep</a:t>
                      </a:r>
                      <a:endParaRPr lang="en-US" sz="12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3"/>
                  </a:ext>
                </a:extLst>
              </a:tr>
            </a:tbl>
          </a:graphicData>
        </a:graphic>
      </p:graphicFrame>
      <p:sp>
        <p:nvSpPr>
          <p:cNvPr id="8" name="Main Point"/>
          <p:cNvSpPr txBox="1">
            <a:spLocks/>
          </p:cNvSpPr>
          <p:nvPr/>
        </p:nvSpPr>
        <p:spPr>
          <a:xfrm rot="10800000" flipV="1">
            <a:off x="2311118" y="5919735"/>
            <a:ext cx="2729023" cy="565655"/>
          </a:xfrm>
          <a:prstGeom prst="rect">
            <a:avLst/>
          </a:prstGeom>
          <a:solidFill>
            <a:schemeClr val="accent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Manhattan</a:t>
            </a:r>
          </a:p>
        </p:txBody>
      </p:sp>
      <p:sp>
        <p:nvSpPr>
          <p:cNvPr id="9" name="Main Point"/>
          <p:cNvSpPr txBox="1">
            <a:spLocks/>
          </p:cNvSpPr>
          <p:nvPr/>
        </p:nvSpPr>
        <p:spPr>
          <a:xfrm rot="10800000" flipV="1">
            <a:off x="7615754" y="5919735"/>
            <a:ext cx="2729023" cy="565655"/>
          </a:xfrm>
          <a:prstGeom prst="rect">
            <a:avLst/>
          </a:prstGeom>
          <a:solidFill>
            <a:schemeClr val="accent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Pythagorean</a:t>
            </a:r>
          </a:p>
        </p:txBody>
      </p:sp>
      <p:cxnSp>
        <p:nvCxnSpPr>
          <p:cNvPr id="5" name="Straight Arrow Connector 4"/>
          <p:cNvCxnSpPr/>
          <p:nvPr/>
        </p:nvCxnSpPr>
        <p:spPr>
          <a:xfrm flipH="1">
            <a:off x="2717800" y="3228349"/>
            <a:ext cx="789560" cy="127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717800" y="3363532"/>
            <a:ext cx="12700" cy="3246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039100" y="3234699"/>
            <a:ext cx="535560" cy="4534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952646" y="3228349"/>
            <a:ext cx="535560" cy="0"/>
          </a:xfrm>
          <a:prstGeom prst="straightConnector1">
            <a:avLst/>
          </a:prstGeom>
          <a:ln w="38100">
            <a:solidFill>
              <a:schemeClr val="bg2">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972302" y="3241049"/>
            <a:ext cx="15714" cy="324601"/>
          </a:xfrm>
          <a:prstGeom prst="straightConnector1">
            <a:avLst/>
          </a:prstGeom>
          <a:ln w="38100">
            <a:solidFill>
              <a:schemeClr val="bg2">
                <a:lumMod val="75000"/>
              </a:schemeClr>
            </a:solidFill>
            <a:prstDash val="sys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10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p"/>
          <p:cNvSpPr txBox="1">
            <a:spLocks/>
          </p:cNvSpPr>
          <p:nvPr/>
        </p:nvSpPr>
        <p:spPr>
          <a:xfrm rot="10800000" flipV="1">
            <a:off x="883523" y="183483"/>
            <a:ext cx="4528458" cy="1088570"/>
          </a:xfrm>
          <a:prstGeom prst="rect">
            <a:avLst/>
          </a:prstGeom>
          <a:solidFill>
            <a:srgbClr val="7030A0"/>
          </a:solidFill>
          <a:ln w="34925" cap="rnd" cmpd="sng">
            <a:solidFill>
              <a:srgbClr val="7030A0"/>
            </a:solidFill>
            <a:round/>
          </a:ln>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a:solidFill>
                  <a:schemeClr val="bg1"/>
                </a:solidFill>
                <a:latin typeface="BodegaSans Medium" panose="00000400000000000000" pitchFamily="2" charset="0"/>
              </a:rPr>
              <a:t>kNN</a:t>
            </a:r>
            <a:r>
              <a:rPr lang="en-GB" dirty="0">
                <a:solidFill>
                  <a:schemeClr val="bg1"/>
                </a:solidFill>
                <a:latin typeface="BodegaSans Medium" panose="00000400000000000000" pitchFamily="2" charset="0"/>
              </a:rPr>
              <a:t> Considerations</a:t>
            </a:r>
          </a:p>
        </p:txBody>
      </p:sp>
      <p:sp>
        <p:nvSpPr>
          <p:cNvPr id="9" name="Main Point"/>
          <p:cNvSpPr txBox="1">
            <a:spLocks/>
          </p:cNvSpPr>
          <p:nvPr/>
        </p:nvSpPr>
        <p:spPr>
          <a:xfrm rot="10800000" flipV="1">
            <a:off x="1783240" y="1551066"/>
            <a:ext cx="2729023" cy="565655"/>
          </a:xfrm>
          <a:prstGeom prst="rect">
            <a:avLst/>
          </a:prstGeom>
          <a:solidFill>
            <a:srgbClr val="55555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smtClean="0">
                <a:solidFill>
                  <a:srgbClr val="EEEEEE"/>
                </a:solidFill>
                <a:latin typeface="BodegaSans Medium" panose="00000400000000000000" pitchFamily="2" charset="0"/>
              </a:rPr>
              <a:t>Weighting</a:t>
            </a:r>
            <a:endParaRPr lang="en-GB" sz="2800" dirty="0">
              <a:solidFill>
                <a:srgbClr val="EEEEEE"/>
              </a:solidFill>
              <a:latin typeface="BodegaSans Medium" panose="00000400000000000000" pitchFamily="2" charset="0"/>
            </a:endParaRPr>
          </a:p>
        </p:txBody>
      </p:sp>
      <p:graphicFrame>
        <p:nvGraphicFramePr>
          <p:cNvPr id="8" name="Table 7"/>
          <p:cNvGraphicFramePr>
            <a:graphicFrameLocks noGrp="1"/>
          </p:cNvGraphicFramePr>
          <p:nvPr>
            <p:extLst/>
          </p:nvPr>
        </p:nvGraphicFramePr>
        <p:xfrm>
          <a:off x="883523" y="2395734"/>
          <a:ext cx="4602017" cy="3696123"/>
        </p:xfrm>
        <a:graphic>
          <a:graphicData uri="http://schemas.openxmlformats.org/drawingml/2006/table">
            <a:tbl>
              <a:tblPr>
                <a:tableStyleId>{5C22544A-7EE6-4342-B048-85BDC9FD1C3A}</a:tableStyleId>
              </a:tblPr>
              <a:tblGrid>
                <a:gridCol w="434153">
                  <a:extLst>
                    <a:ext uri="{9D8B030D-6E8A-4147-A177-3AD203B41FA5}">
                      <a16:colId xmlns="" xmlns:a16="http://schemas.microsoft.com/office/drawing/2014/main" val="20000"/>
                    </a:ext>
                  </a:extLst>
                </a:gridCol>
                <a:gridCol w="347322">
                  <a:extLst>
                    <a:ext uri="{9D8B030D-6E8A-4147-A177-3AD203B41FA5}">
                      <a16:colId xmlns="" xmlns:a16="http://schemas.microsoft.com/office/drawing/2014/main" val="20001"/>
                    </a:ext>
                  </a:extLst>
                </a:gridCol>
                <a:gridCol w="347322">
                  <a:extLst>
                    <a:ext uri="{9D8B030D-6E8A-4147-A177-3AD203B41FA5}">
                      <a16:colId xmlns="" xmlns:a16="http://schemas.microsoft.com/office/drawing/2014/main" val="20002"/>
                    </a:ext>
                  </a:extLst>
                </a:gridCol>
                <a:gridCol w="347322">
                  <a:extLst>
                    <a:ext uri="{9D8B030D-6E8A-4147-A177-3AD203B41FA5}">
                      <a16:colId xmlns="" xmlns:a16="http://schemas.microsoft.com/office/drawing/2014/main" val="20003"/>
                    </a:ext>
                  </a:extLst>
                </a:gridCol>
                <a:gridCol w="347322">
                  <a:extLst>
                    <a:ext uri="{9D8B030D-6E8A-4147-A177-3AD203B41FA5}">
                      <a16:colId xmlns="" xmlns:a16="http://schemas.microsoft.com/office/drawing/2014/main" val="20004"/>
                    </a:ext>
                  </a:extLst>
                </a:gridCol>
                <a:gridCol w="347322">
                  <a:extLst>
                    <a:ext uri="{9D8B030D-6E8A-4147-A177-3AD203B41FA5}">
                      <a16:colId xmlns="" xmlns:a16="http://schemas.microsoft.com/office/drawing/2014/main" val="20005"/>
                    </a:ext>
                  </a:extLst>
                </a:gridCol>
                <a:gridCol w="347322">
                  <a:extLst>
                    <a:ext uri="{9D8B030D-6E8A-4147-A177-3AD203B41FA5}">
                      <a16:colId xmlns="" xmlns:a16="http://schemas.microsoft.com/office/drawing/2014/main" val="20006"/>
                    </a:ext>
                  </a:extLst>
                </a:gridCol>
                <a:gridCol w="347322">
                  <a:extLst>
                    <a:ext uri="{9D8B030D-6E8A-4147-A177-3AD203B41FA5}">
                      <a16:colId xmlns="" xmlns:a16="http://schemas.microsoft.com/office/drawing/2014/main" val="20007"/>
                    </a:ext>
                  </a:extLst>
                </a:gridCol>
                <a:gridCol w="347322">
                  <a:extLst>
                    <a:ext uri="{9D8B030D-6E8A-4147-A177-3AD203B41FA5}">
                      <a16:colId xmlns="" xmlns:a16="http://schemas.microsoft.com/office/drawing/2014/main" val="20008"/>
                    </a:ext>
                  </a:extLst>
                </a:gridCol>
                <a:gridCol w="347322">
                  <a:extLst>
                    <a:ext uri="{9D8B030D-6E8A-4147-A177-3AD203B41FA5}">
                      <a16:colId xmlns="" xmlns:a16="http://schemas.microsoft.com/office/drawing/2014/main" val="20009"/>
                    </a:ext>
                  </a:extLst>
                </a:gridCol>
                <a:gridCol w="347322">
                  <a:extLst>
                    <a:ext uri="{9D8B030D-6E8A-4147-A177-3AD203B41FA5}">
                      <a16:colId xmlns="" xmlns:a16="http://schemas.microsoft.com/office/drawing/2014/main" val="20010"/>
                    </a:ext>
                  </a:extLst>
                </a:gridCol>
                <a:gridCol w="347322">
                  <a:extLst>
                    <a:ext uri="{9D8B030D-6E8A-4147-A177-3AD203B41FA5}">
                      <a16:colId xmlns="" xmlns:a16="http://schemas.microsoft.com/office/drawing/2014/main" val="20011"/>
                    </a:ext>
                  </a:extLst>
                </a:gridCol>
                <a:gridCol w="347322">
                  <a:extLst>
                    <a:ext uri="{9D8B030D-6E8A-4147-A177-3AD203B41FA5}">
                      <a16:colId xmlns="" xmlns:a16="http://schemas.microsoft.com/office/drawing/2014/main" val="20012"/>
                    </a:ext>
                  </a:extLst>
                </a:gridCol>
              </a:tblGrid>
              <a:tr h="261210">
                <a:tc rowSpan="12">
                  <a:txBody>
                    <a:bodyPr/>
                    <a:lstStyle/>
                    <a:p>
                      <a:pPr algn="ctr" fontAlgn="ctr"/>
                      <a:r>
                        <a:rPr lang="en-US" sz="1200" u="none" strike="noStrike" dirty="0">
                          <a:effectLst/>
                        </a:rPr>
                        <a:t>Hours Study</a:t>
                      </a:r>
                      <a:endParaRPr lang="en-US" sz="12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261210">
                <a:tc vMerge="1">
                  <a:txBody>
                    <a:bodyPr/>
                    <a:lstStyle/>
                    <a:p>
                      <a:endParaRPr lang="en-US"/>
                    </a:p>
                  </a:txBody>
                  <a:tcPr/>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261210">
                <a:tc vMerge="1">
                  <a:txBody>
                    <a:bodyPr/>
                    <a:lstStyle/>
                    <a:p>
                      <a:endParaRPr lang="en-US"/>
                    </a:p>
                  </a:txBody>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61210">
                <a:tc vMerge="1">
                  <a:txBody>
                    <a:bodyPr/>
                    <a:lstStyle/>
                    <a:p>
                      <a:endParaRPr lang="en-US"/>
                    </a:p>
                  </a:txBody>
                  <a:tcPr/>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61210">
                <a:tc vMerge="1">
                  <a:txBody>
                    <a:bodyPr/>
                    <a:lstStyle/>
                    <a:p>
                      <a:endParaRPr lang="en-US"/>
                    </a:p>
                  </a:txBody>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61210">
                <a:tc vMerge="1">
                  <a:txBody>
                    <a:bodyPr/>
                    <a:lstStyle/>
                    <a:p>
                      <a:endParaRPr lang="en-US"/>
                    </a:p>
                  </a:txBody>
                  <a:tcPr/>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61210">
                <a:tc vMerge="1">
                  <a:txBody>
                    <a:bodyPr/>
                    <a:lstStyle/>
                    <a:p>
                      <a:endParaRPr lang="en-US"/>
                    </a:p>
                  </a:txBody>
                  <a:tcPr/>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61210">
                <a:tc vMerge="1">
                  <a:txBody>
                    <a:bodyPr/>
                    <a:lstStyle/>
                    <a:p>
                      <a:endParaRPr lang="en-US"/>
                    </a:p>
                  </a:txBody>
                  <a:tcPr/>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r h="261210">
                <a:tc vMerge="1">
                  <a:txBody>
                    <a:bodyPr/>
                    <a:lstStyle/>
                    <a:p>
                      <a:endParaRPr lang="en-US"/>
                    </a:p>
                  </a:txBody>
                  <a:tcPr/>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8"/>
                  </a:ext>
                </a:extLst>
              </a:tr>
              <a:tr h="261210">
                <a:tc vMerge="1">
                  <a:txBody>
                    <a:bodyPr/>
                    <a:lstStyle/>
                    <a:p>
                      <a:endParaRPr lang="en-US"/>
                    </a:p>
                  </a:txBody>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tx1"/>
                    </a:solidFill>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9"/>
                  </a:ext>
                </a:extLst>
              </a:tr>
              <a:tr h="261210">
                <a:tc vMerge="1">
                  <a:txBody>
                    <a:bodyPr/>
                    <a:lstStyle/>
                    <a:p>
                      <a:endParaRPr lang="en-US"/>
                    </a:p>
                  </a:txBody>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0"/>
                  </a:ext>
                </a:extLst>
              </a:tr>
              <a:tr h="274271">
                <a:tc vMerge="1">
                  <a:txBody>
                    <a:bodyPr/>
                    <a:lstStyle/>
                    <a:p>
                      <a:endParaRPr lang="en-US"/>
                    </a:p>
                  </a:txBody>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1"/>
                  </a:ext>
                </a:extLst>
              </a:tr>
              <a:tr h="27427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2"/>
                  </a:ext>
                </a:extLst>
              </a:tr>
              <a:tr h="27427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11">
                  <a:txBody>
                    <a:bodyPr/>
                    <a:lstStyle/>
                    <a:p>
                      <a:pPr algn="ctr" fontAlgn="ctr"/>
                      <a:r>
                        <a:rPr lang="en-US" sz="1200" u="none" strike="noStrike" dirty="0">
                          <a:effectLst/>
                        </a:rPr>
                        <a:t>Hours Sleep</a:t>
                      </a:r>
                      <a:endParaRPr lang="en-US" sz="12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3"/>
                  </a:ext>
                </a:extLst>
              </a:tr>
            </a:tbl>
          </a:graphicData>
        </a:graphic>
      </p:graphicFrame>
      <p:graphicFrame>
        <p:nvGraphicFramePr>
          <p:cNvPr id="10" name="Table 9"/>
          <p:cNvGraphicFramePr>
            <a:graphicFrameLocks noGrp="1"/>
          </p:cNvGraphicFramePr>
          <p:nvPr>
            <p:extLst/>
          </p:nvPr>
        </p:nvGraphicFramePr>
        <p:xfrm>
          <a:off x="6372656" y="2395734"/>
          <a:ext cx="4709872" cy="3696120"/>
        </p:xfrm>
        <a:graphic>
          <a:graphicData uri="http://schemas.openxmlformats.org/drawingml/2006/table">
            <a:tbl>
              <a:tblPr>
                <a:tableStyleId>{5C22544A-7EE6-4342-B048-85BDC9FD1C3A}</a:tableStyleId>
              </a:tblPr>
              <a:tblGrid>
                <a:gridCol w="444328">
                  <a:extLst>
                    <a:ext uri="{9D8B030D-6E8A-4147-A177-3AD203B41FA5}">
                      <a16:colId xmlns="" xmlns:a16="http://schemas.microsoft.com/office/drawing/2014/main" val="20000"/>
                    </a:ext>
                  </a:extLst>
                </a:gridCol>
                <a:gridCol w="355462">
                  <a:extLst>
                    <a:ext uri="{9D8B030D-6E8A-4147-A177-3AD203B41FA5}">
                      <a16:colId xmlns="" xmlns:a16="http://schemas.microsoft.com/office/drawing/2014/main" val="20001"/>
                    </a:ext>
                  </a:extLst>
                </a:gridCol>
                <a:gridCol w="355462">
                  <a:extLst>
                    <a:ext uri="{9D8B030D-6E8A-4147-A177-3AD203B41FA5}">
                      <a16:colId xmlns="" xmlns:a16="http://schemas.microsoft.com/office/drawing/2014/main" val="20002"/>
                    </a:ext>
                  </a:extLst>
                </a:gridCol>
                <a:gridCol w="355462">
                  <a:extLst>
                    <a:ext uri="{9D8B030D-6E8A-4147-A177-3AD203B41FA5}">
                      <a16:colId xmlns="" xmlns:a16="http://schemas.microsoft.com/office/drawing/2014/main" val="20003"/>
                    </a:ext>
                  </a:extLst>
                </a:gridCol>
                <a:gridCol w="355462">
                  <a:extLst>
                    <a:ext uri="{9D8B030D-6E8A-4147-A177-3AD203B41FA5}">
                      <a16:colId xmlns="" xmlns:a16="http://schemas.microsoft.com/office/drawing/2014/main" val="20004"/>
                    </a:ext>
                  </a:extLst>
                </a:gridCol>
                <a:gridCol w="355462">
                  <a:extLst>
                    <a:ext uri="{9D8B030D-6E8A-4147-A177-3AD203B41FA5}">
                      <a16:colId xmlns="" xmlns:a16="http://schemas.microsoft.com/office/drawing/2014/main" val="20005"/>
                    </a:ext>
                  </a:extLst>
                </a:gridCol>
                <a:gridCol w="355462">
                  <a:extLst>
                    <a:ext uri="{9D8B030D-6E8A-4147-A177-3AD203B41FA5}">
                      <a16:colId xmlns="" xmlns:a16="http://schemas.microsoft.com/office/drawing/2014/main" val="20006"/>
                    </a:ext>
                  </a:extLst>
                </a:gridCol>
                <a:gridCol w="355462">
                  <a:extLst>
                    <a:ext uri="{9D8B030D-6E8A-4147-A177-3AD203B41FA5}">
                      <a16:colId xmlns="" xmlns:a16="http://schemas.microsoft.com/office/drawing/2014/main" val="20007"/>
                    </a:ext>
                  </a:extLst>
                </a:gridCol>
                <a:gridCol w="355462">
                  <a:extLst>
                    <a:ext uri="{9D8B030D-6E8A-4147-A177-3AD203B41FA5}">
                      <a16:colId xmlns="" xmlns:a16="http://schemas.microsoft.com/office/drawing/2014/main" val="20008"/>
                    </a:ext>
                  </a:extLst>
                </a:gridCol>
                <a:gridCol w="355462">
                  <a:extLst>
                    <a:ext uri="{9D8B030D-6E8A-4147-A177-3AD203B41FA5}">
                      <a16:colId xmlns="" xmlns:a16="http://schemas.microsoft.com/office/drawing/2014/main" val="20009"/>
                    </a:ext>
                  </a:extLst>
                </a:gridCol>
                <a:gridCol w="355462">
                  <a:extLst>
                    <a:ext uri="{9D8B030D-6E8A-4147-A177-3AD203B41FA5}">
                      <a16:colId xmlns="" xmlns:a16="http://schemas.microsoft.com/office/drawing/2014/main" val="20010"/>
                    </a:ext>
                  </a:extLst>
                </a:gridCol>
                <a:gridCol w="355462">
                  <a:extLst>
                    <a:ext uri="{9D8B030D-6E8A-4147-A177-3AD203B41FA5}">
                      <a16:colId xmlns="" xmlns:a16="http://schemas.microsoft.com/office/drawing/2014/main" val="20011"/>
                    </a:ext>
                  </a:extLst>
                </a:gridCol>
                <a:gridCol w="355462">
                  <a:extLst>
                    <a:ext uri="{9D8B030D-6E8A-4147-A177-3AD203B41FA5}">
                      <a16:colId xmlns="" xmlns:a16="http://schemas.microsoft.com/office/drawing/2014/main" val="20012"/>
                    </a:ext>
                  </a:extLst>
                </a:gridCol>
              </a:tblGrid>
              <a:tr h="261210">
                <a:tc rowSpan="12">
                  <a:txBody>
                    <a:bodyPr/>
                    <a:lstStyle/>
                    <a:p>
                      <a:pPr algn="ctr" fontAlgn="ctr"/>
                      <a:r>
                        <a:rPr lang="en-US" sz="1200" u="none" strike="noStrike" dirty="0">
                          <a:effectLst/>
                        </a:rPr>
                        <a:t>Hours Study</a:t>
                      </a:r>
                      <a:endParaRPr lang="en-US" sz="12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261210">
                <a:tc vMerge="1">
                  <a:txBody>
                    <a:bodyPr/>
                    <a:lstStyle/>
                    <a:p>
                      <a:endParaRPr lang="en-US"/>
                    </a:p>
                  </a:txBody>
                  <a:tcPr/>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261210">
                <a:tc vMerge="1">
                  <a:txBody>
                    <a:bodyPr/>
                    <a:lstStyle/>
                    <a:p>
                      <a:endParaRPr lang="en-US"/>
                    </a:p>
                  </a:txBody>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61210">
                <a:tc vMerge="1">
                  <a:txBody>
                    <a:bodyPr/>
                    <a:lstStyle/>
                    <a:p>
                      <a:endParaRPr lang="en-US"/>
                    </a:p>
                  </a:txBody>
                  <a:tcPr/>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61210">
                <a:tc vMerge="1">
                  <a:txBody>
                    <a:bodyPr/>
                    <a:lstStyle/>
                    <a:p>
                      <a:endParaRPr lang="en-US"/>
                    </a:p>
                  </a:txBody>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61210">
                <a:tc vMerge="1">
                  <a:txBody>
                    <a:bodyPr/>
                    <a:lstStyle/>
                    <a:p>
                      <a:endParaRPr lang="en-US"/>
                    </a:p>
                  </a:txBody>
                  <a:tcPr/>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61210">
                <a:tc vMerge="1">
                  <a:txBody>
                    <a:bodyPr/>
                    <a:lstStyle/>
                    <a:p>
                      <a:endParaRPr lang="en-US"/>
                    </a:p>
                  </a:txBody>
                  <a:tcPr/>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61210">
                <a:tc vMerge="1">
                  <a:txBody>
                    <a:bodyPr/>
                    <a:lstStyle/>
                    <a:p>
                      <a:endParaRPr lang="en-US"/>
                    </a:p>
                  </a:txBody>
                  <a:tcPr/>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r h="261210">
                <a:tc vMerge="1">
                  <a:txBody>
                    <a:bodyPr/>
                    <a:lstStyle/>
                    <a:p>
                      <a:endParaRPr lang="en-US"/>
                    </a:p>
                  </a:txBody>
                  <a:tcPr/>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8"/>
                  </a:ext>
                </a:extLst>
              </a:tr>
              <a:tr h="261210">
                <a:tc vMerge="1">
                  <a:txBody>
                    <a:bodyPr/>
                    <a:lstStyle/>
                    <a:p>
                      <a:endParaRPr lang="en-US"/>
                    </a:p>
                  </a:txBody>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tx1"/>
                    </a:solidFill>
                  </a:tcPr>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rgbClr val="66FF6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9"/>
                  </a:ext>
                </a:extLst>
              </a:tr>
              <a:tr h="261210">
                <a:tc vMerge="1">
                  <a:txBody>
                    <a:bodyPr/>
                    <a:lstStyle/>
                    <a:p>
                      <a:endParaRPr lang="en-US"/>
                    </a:p>
                  </a:txBody>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0"/>
                  </a:ext>
                </a:extLst>
              </a:tr>
              <a:tr h="274270">
                <a:tc vMerge="1">
                  <a:txBody>
                    <a:bodyPr/>
                    <a:lstStyle/>
                    <a:p>
                      <a:endParaRPr lang="en-US"/>
                    </a:p>
                  </a:txBody>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1"/>
                  </a:ext>
                </a:extLst>
              </a:tr>
              <a:tr h="27427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2"/>
                  </a:ext>
                </a:extLst>
              </a:tr>
              <a:tr h="27427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11">
                  <a:txBody>
                    <a:bodyPr/>
                    <a:lstStyle/>
                    <a:p>
                      <a:pPr algn="ctr" fontAlgn="ctr"/>
                      <a:r>
                        <a:rPr lang="en-US" sz="1200" u="none" strike="noStrike" dirty="0">
                          <a:effectLst/>
                        </a:rPr>
                        <a:t>Hours Sleep</a:t>
                      </a:r>
                      <a:endParaRPr lang="en-US" sz="12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3"/>
                  </a:ext>
                </a:extLst>
              </a:tr>
            </a:tbl>
          </a:graphicData>
        </a:graphic>
      </p:graphicFrame>
    </p:spTree>
    <p:extLst>
      <p:ext uri="{BB962C8B-B14F-4D97-AF65-F5344CB8AC3E}">
        <p14:creationId xmlns:p14="http://schemas.microsoft.com/office/powerpoint/2010/main" val="207479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p"/>
          <p:cNvSpPr txBox="1">
            <a:spLocks/>
          </p:cNvSpPr>
          <p:nvPr/>
        </p:nvSpPr>
        <p:spPr>
          <a:xfrm rot="10800000" flipV="1">
            <a:off x="620120" y="650077"/>
            <a:ext cx="4528458" cy="1088570"/>
          </a:xfrm>
          <a:prstGeom prst="rect">
            <a:avLst/>
          </a:prstGeom>
          <a:solidFill>
            <a:srgbClr val="7030A0"/>
          </a:solidFill>
          <a:ln w="34925" cap="rnd" cmpd="sng">
            <a:solidFill>
              <a:srgbClr val="7030A0"/>
            </a:solidFill>
            <a:rou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smtClean="0">
                <a:solidFill>
                  <a:schemeClr val="bg1"/>
                </a:solidFill>
                <a:latin typeface="BodegaSans Medium" panose="00000400000000000000" pitchFamily="2" charset="0"/>
              </a:rPr>
              <a:t>kNN</a:t>
            </a:r>
            <a:r>
              <a:rPr lang="en-GB" dirty="0" smtClean="0">
                <a:solidFill>
                  <a:schemeClr val="bg1"/>
                </a:solidFill>
                <a:latin typeface="BodegaSans Medium" panose="00000400000000000000" pitchFamily="2" charset="0"/>
              </a:rPr>
              <a:t> applied</a:t>
            </a:r>
            <a:endParaRPr lang="en-GB" dirty="0">
              <a:solidFill>
                <a:schemeClr val="bg1"/>
              </a:solidFill>
              <a:latin typeface="BodegaSans Medium" panose="00000400000000000000" pitchFamily="2" charset="0"/>
            </a:endParaRPr>
          </a:p>
        </p:txBody>
      </p:sp>
    </p:spTree>
    <p:extLst>
      <p:ext uri="{BB962C8B-B14F-4D97-AF65-F5344CB8AC3E}">
        <p14:creationId xmlns:p14="http://schemas.microsoft.com/office/powerpoint/2010/main" val="783790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p"/>
          <p:cNvSpPr txBox="1">
            <a:spLocks/>
          </p:cNvSpPr>
          <p:nvPr/>
        </p:nvSpPr>
        <p:spPr>
          <a:xfrm rot="10800000" flipV="1">
            <a:off x="696066" y="416904"/>
            <a:ext cx="4528458" cy="1088570"/>
          </a:xfrm>
          <a:prstGeom prst="rect">
            <a:avLst/>
          </a:prstGeom>
          <a:solidFill>
            <a:schemeClr val="accent2">
              <a:lumMod val="75000"/>
            </a:schemeClr>
          </a:solidFill>
          <a:ln w="34925" cap="rnd" cmpd="sng">
            <a:solidFill>
              <a:schemeClr val="accent2"/>
            </a:solidFill>
            <a:rou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a:solidFill>
                  <a:schemeClr val="bg1"/>
                </a:solidFill>
                <a:latin typeface="BodegaSans Medium" panose="00000400000000000000" pitchFamily="2" charset="0"/>
              </a:rPr>
              <a:t>kNN</a:t>
            </a:r>
            <a:r>
              <a:rPr lang="en-GB" dirty="0">
                <a:solidFill>
                  <a:schemeClr val="bg1"/>
                </a:solidFill>
                <a:latin typeface="BodegaSans Medium" panose="00000400000000000000" pitchFamily="2" charset="0"/>
              </a:rPr>
              <a:t> Recap</a:t>
            </a:r>
          </a:p>
        </p:txBody>
      </p:sp>
      <p:sp>
        <p:nvSpPr>
          <p:cNvPr id="9" name="Main Point"/>
          <p:cNvSpPr txBox="1">
            <a:spLocks/>
          </p:cNvSpPr>
          <p:nvPr/>
        </p:nvSpPr>
        <p:spPr>
          <a:xfrm rot="10800000" flipV="1">
            <a:off x="6755488" y="2122686"/>
            <a:ext cx="4893964" cy="565655"/>
          </a:xfrm>
          <a:prstGeom prst="rect">
            <a:avLst/>
          </a:prstGeom>
          <a:solidFill>
            <a:srgbClr val="55555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1800" dirty="0">
                <a:solidFill>
                  <a:srgbClr val="EEEEEE"/>
                </a:solidFill>
                <a:latin typeface="BodegaSans Medium" panose="00000400000000000000" pitchFamily="2" charset="0"/>
              </a:rPr>
              <a:t>Choice k Is Important</a:t>
            </a:r>
            <a:endParaRPr lang="en-GB" sz="1800" b="1" u="sng" dirty="0">
              <a:solidFill>
                <a:srgbClr val="EEEEEE"/>
              </a:solidFill>
              <a:latin typeface="BodegaSans Medium" panose="00000400000000000000" pitchFamily="2" charset="0"/>
            </a:endParaRPr>
          </a:p>
        </p:txBody>
      </p:sp>
      <p:sp>
        <p:nvSpPr>
          <p:cNvPr id="10" name="Main Point"/>
          <p:cNvSpPr txBox="1">
            <a:spLocks/>
          </p:cNvSpPr>
          <p:nvPr/>
        </p:nvSpPr>
        <p:spPr>
          <a:xfrm rot="10800000" flipV="1">
            <a:off x="6755485" y="2949260"/>
            <a:ext cx="4893967" cy="565655"/>
          </a:xfrm>
          <a:prstGeom prst="rect">
            <a:avLst/>
          </a:prstGeom>
          <a:solidFill>
            <a:srgbClr val="555555"/>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Works Better With Fewer Features</a:t>
            </a:r>
            <a:endParaRPr lang="en-GB" sz="2800" b="1" u="sng" dirty="0">
              <a:solidFill>
                <a:srgbClr val="EEEEEE"/>
              </a:solidFill>
              <a:latin typeface="BodegaSans Medium" panose="00000400000000000000" pitchFamily="2" charset="0"/>
            </a:endParaRPr>
          </a:p>
        </p:txBody>
      </p:sp>
      <p:sp>
        <p:nvSpPr>
          <p:cNvPr id="11" name="Main Point"/>
          <p:cNvSpPr txBox="1">
            <a:spLocks/>
          </p:cNvSpPr>
          <p:nvPr/>
        </p:nvSpPr>
        <p:spPr>
          <a:xfrm rot="10800000" flipV="1">
            <a:off x="6755485" y="3824352"/>
            <a:ext cx="4893967" cy="565655"/>
          </a:xfrm>
          <a:prstGeom prst="rect">
            <a:avLst/>
          </a:prstGeom>
          <a:solidFill>
            <a:srgbClr val="555555"/>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Works Better With Smaller Data Sets</a:t>
            </a:r>
            <a:endParaRPr lang="en-GB" sz="2800" b="1" u="sng" dirty="0">
              <a:solidFill>
                <a:srgbClr val="EEEEEE"/>
              </a:solidFill>
              <a:latin typeface="BodegaSans Medium" panose="00000400000000000000" pitchFamily="2" charset="0"/>
            </a:endParaRPr>
          </a:p>
        </p:txBody>
      </p:sp>
      <p:sp>
        <p:nvSpPr>
          <p:cNvPr id="12" name="Main Point"/>
          <p:cNvSpPr txBox="1">
            <a:spLocks/>
          </p:cNvSpPr>
          <p:nvPr/>
        </p:nvSpPr>
        <p:spPr>
          <a:xfrm rot="10800000" flipV="1">
            <a:off x="6755485" y="5574537"/>
            <a:ext cx="4893967" cy="565655"/>
          </a:xfrm>
          <a:prstGeom prst="rect">
            <a:avLst/>
          </a:prstGeom>
          <a:solidFill>
            <a:srgbClr val="55555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1800" dirty="0">
                <a:solidFill>
                  <a:srgbClr val="EEEEEE"/>
                </a:solidFill>
                <a:latin typeface="BodegaSans Medium" panose="00000400000000000000" pitchFamily="2" charset="0"/>
              </a:rPr>
              <a:t>Can Be Weighted</a:t>
            </a:r>
            <a:endParaRPr lang="en-GB" sz="1800" b="1" u="sng" dirty="0">
              <a:solidFill>
                <a:srgbClr val="EEEEEE"/>
              </a:solidFill>
              <a:latin typeface="BodegaSans Medium" panose="00000400000000000000" pitchFamily="2" charset="0"/>
            </a:endParaRPr>
          </a:p>
        </p:txBody>
      </p:sp>
      <p:sp>
        <p:nvSpPr>
          <p:cNvPr id="13" name="Main Point"/>
          <p:cNvSpPr txBox="1">
            <a:spLocks/>
          </p:cNvSpPr>
          <p:nvPr/>
        </p:nvSpPr>
        <p:spPr>
          <a:xfrm rot="10800000" flipV="1">
            <a:off x="6755485" y="4699444"/>
            <a:ext cx="4893967" cy="565655"/>
          </a:xfrm>
          <a:prstGeom prst="rect">
            <a:avLst/>
          </a:prstGeom>
          <a:solidFill>
            <a:srgbClr val="555555"/>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Choice of Distance Function </a:t>
            </a:r>
            <a:r>
              <a:rPr lang="en-GB" sz="2800" dirty="0" smtClean="0">
                <a:solidFill>
                  <a:srgbClr val="EEEEEE"/>
                </a:solidFill>
                <a:latin typeface="BodegaSans Medium" panose="00000400000000000000" pitchFamily="2" charset="0"/>
              </a:rPr>
              <a:t>Can Be Important</a:t>
            </a:r>
            <a:endParaRPr lang="en-GB" sz="2800" b="1" u="sng" dirty="0">
              <a:solidFill>
                <a:srgbClr val="EEEEEE"/>
              </a:solidFill>
              <a:latin typeface="BodegaSans Medium" panose="00000400000000000000" pitchFamily="2"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76" y="1988738"/>
            <a:ext cx="5649178" cy="4236884"/>
          </a:xfrm>
          <a:prstGeom prst="rect">
            <a:avLst/>
          </a:prstGeom>
        </p:spPr>
      </p:pic>
    </p:spTree>
    <p:extLst>
      <p:ext uri="{BB962C8B-B14F-4D97-AF65-F5344CB8AC3E}">
        <p14:creationId xmlns:p14="http://schemas.microsoft.com/office/powerpoint/2010/main" val="25083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github.com/jamessdixon/tripass.knn</a:t>
            </a:r>
            <a:endParaRPr lang="en-US" dirty="0" smtClean="0"/>
          </a:p>
          <a:p>
            <a:endParaRPr lang="en-US" dirty="0"/>
          </a:p>
          <a:p>
            <a:r>
              <a:rPr lang="en-US" dirty="0" smtClean="0">
                <a:hlinkClick r:id="rId3"/>
              </a:rPr>
              <a:t>jamessdixon@gmail.com</a:t>
            </a:r>
            <a:endParaRPr lang="en-US" dirty="0" smtClean="0"/>
          </a:p>
          <a:p>
            <a:endParaRPr lang="en-US" dirty="0"/>
          </a:p>
          <a:p>
            <a:r>
              <a:rPr lang="en-US" dirty="0" smtClean="0"/>
              <a:t>@</a:t>
            </a:r>
            <a:r>
              <a:rPr lang="en-US" dirty="0" err="1" smtClean="0"/>
              <a:t>Jamie_dixon</a:t>
            </a:r>
            <a:endParaRPr lang="en-US" dirty="0"/>
          </a:p>
        </p:txBody>
      </p:sp>
    </p:spTree>
    <p:extLst>
      <p:ext uri="{BB962C8B-B14F-4D97-AF65-F5344CB8AC3E}">
        <p14:creationId xmlns:p14="http://schemas.microsoft.com/office/powerpoint/2010/main" val="3166179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err="1" smtClean="0"/>
              <a:t>kNN</a:t>
            </a:r>
            <a:r>
              <a:rPr lang="en-US" dirty="0" smtClean="0"/>
              <a:t> Overview</a:t>
            </a:r>
          </a:p>
          <a:p>
            <a:r>
              <a:rPr lang="en-US" dirty="0" err="1" smtClean="0"/>
              <a:t>kNN</a:t>
            </a:r>
            <a:r>
              <a:rPr lang="en-US" dirty="0" smtClean="0"/>
              <a:t> lab</a:t>
            </a:r>
          </a:p>
          <a:p>
            <a:endParaRPr lang="en-US" dirty="0"/>
          </a:p>
        </p:txBody>
      </p:sp>
    </p:spTree>
    <p:extLst>
      <p:ext uri="{BB962C8B-B14F-4D97-AF65-F5344CB8AC3E}">
        <p14:creationId xmlns:p14="http://schemas.microsoft.com/office/powerpoint/2010/main" val="329049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 Nearest Neighbor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93" y="1607178"/>
            <a:ext cx="5649178" cy="4236884"/>
          </a:xfrm>
          <a:prstGeom prst="rect">
            <a:avLst/>
          </a:prstGeom>
        </p:spPr>
      </p:pic>
      <p:sp>
        <p:nvSpPr>
          <p:cNvPr id="5" name="Main Point"/>
          <p:cNvSpPr txBox="1">
            <a:spLocks/>
          </p:cNvSpPr>
          <p:nvPr/>
        </p:nvSpPr>
        <p:spPr>
          <a:xfrm rot="10800000" flipV="1">
            <a:off x="7319852" y="2553125"/>
            <a:ext cx="2729023" cy="565655"/>
          </a:xfrm>
          <a:prstGeom prst="rect">
            <a:avLst/>
          </a:prstGeom>
          <a:solidFill>
            <a:srgbClr val="555555"/>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Easy To Implement</a:t>
            </a:r>
            <a:endParaRPr lang="en-GB" sz="2800" u="sng" dirty="0">
              <a:solidFill>
                <a:srgbClr val="EEEEEE"/>
              </a:solidFill>
              <a:latin typeface="BodegaSans Medium" panose="00000400000000000000" pitchFamily="2" charset="0"/>
            </a:endParaRPr>
          </a:p>
        </p:txBody>
      </p:sp>
      <p:sp>
        <p:nvSpPr>
          <p:cNvPr id="6" name="Main Point"/>
          <p:cNvSpPr txBox="1">
            <a:spLocks/>
          </p:cNvSpPr>
          <p:nvPr/>
        </p:nvSpPr>
        <p:spPr>
          <a:xfrm rot="10800000" flipV="1">
            <a:off x="7319852" y="3484548"/>
            <a:ext cx="2729023" cy="565655"/>
          </a:xfrm>
          <a:prstGeom prst="rect">
            <a:avLst/>
          </a:prstGeom>
          <a:solidFill>
            <a:srgbClr val="555555"/>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Easy To Understand</a:t>
            </a:r>
            <a:endParaRPr lang="en-GB" sz="2800" u="sng" dirty="0">
              <a:solidFill>
                <a:srgbClr val="EEEEEE"/>
              </a:solidFill>
              <a:latin typeface="BodegaSans Medium" panose="00000400000000000000" pitchFamily="2" charset="0"/>
            </a:endParaRPr>
          </a:p>
        </p:txBody>
      </p:sp>
      <p:sp>
        <p:nvSpPr>
          <p:cNvPr id="7" name="Main Point"/>
          <p:cNvSpPr txBox="1">
            <a:spLocks/>
          </p:cNvSpPr>
          <p:nvPr/>
        </p:nvSpPr>
        <p:spPr>
          <a:xfrm rot="10800000" flipV="1">
            <a:off x="7319852" y="4415970"/>
            <a:ext cx="2729023" cy="565655"/>
          </a:xfrm>
          <a:prstGeom prst="rect">
            <a:avLst/>
          </a:prstGeom>
          <a:solidFill>
            <a:srgbClr val="55555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1800" dirty="0">
                <a:solidFill>
                  <a:srgbClr val="EEEEEE"/>
                </a:solidFill>
                <a:latin typeface="BodegaSans Medium" panose="00000400000000000000" pitchFamily="2" charset="0"/>
              </a:rPr>
              <a:t>Powerful</a:t>
            </a:r>
          </a:p>
        </p:txBody>
      </p:sp>
    </p:spTree>
    <p:extLst>
      <p:ext uri="{BB962C8B-B14F-4D97-AF65-F5344CB8AC3E}">
        <p14:creationId xmlns:p14="http://schemas.microsoft.com/office/powerpoint/2010/main" val="396222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p"/>
          <p:cNvSpPr txBox="1">
            <a:spLocks/>
          </p:cNvSpPr>
          <p:nvPr/>
        </p:nvSpPr>
        <p:spPr>
          <a:xfrm rot="10800000" flipV="1">
            <a:off x="288471" y="661149"/>
            <a:ext cx="4528458" cy="1088570"/>
          </a:xfrm>
          <a:prstGeom prst="rect">
            <a:avLst/>
          </a:prstGeom>
          <a:solidFill>
            <a:srgbClr val="7030A0"/>
          </a:solidFill>
          <a:ln w="34925" cap="rnd" cmpd="sng">
            <a:solidFill>
              <a:srgbClr val="7030A0"/>
            </a:solidFill>
            <a:rou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smtClean="0">
                <a:solidFill>
                  <a:schemeClr val="bg1"/>
                </a:solidFill>
                <a:latin typeface="BodegaSans Medium" panose="00000400000000000000" pitchFamily="2" charset="0"/>
              </a:rPr>
              <a:t>kNN</a:t>
            </a:r>
            <a:r>
              <a:rPr lang="en-GB" dirty="0" smtClean="0">
                <a:solidFill>
                  <a:schemeClr val="bg1"/>
                </a:solidFill>
                <a:latin typeface="BodegaSans Medium" panose="00000400000000000000" pitchFamily="2" charset="0"/>
              </a:rPr>
              <a:t> Overview</a:t>
            </a:r>
            <a:endParaRPr lang="en-GB" dirty="0">
              <a:solidFill>
                <a:schemeClr val="bg1"/>
              </a:solidFill>
              <a:latin typeface="BodegaSans Medium" panose="00000400000000000000" pitchFamily="2" charset="0"/>
            </a:endParaRPr>
          </a:p>
        </p:txBody>
      </p:sp>
      <p:graphicFrame>
        <p:nvGraphicFramePr>
          <p:cNvPr id="14" name="Table 13"/>
          <p:cNvGraphicFramePr>
            <a:graphicFrameLocks noGrp="1"/>
          </p:cNvGraphicFramePr>
          <p:nvPr>
            <p:extLst/>
          </p:nvPr>
        </p:nvGraphicFramePr>
        <p:xfrm>
          <a:off x="5410200" y="1046832"/>
          <a:ext cx="5651505" cy="4871366"/>
        </p:xfrm>
        <a:graphic>
          <a:graphicData uri="http://schemas.openxmlformats.org/drawingml/2006/table">
            <a:tbl>
              <a:tblPr>
                <a:tableStyleId>{5C22544A-7EE6-4342-B048-85BDC9FD1C3A}</a:tableStyleId>
              </a:tblPr>
              <a:tblGrid>
                <a:gridCol w="340693">
                  <a:extLst>
                    <a:ext uri="{9D8B030D-6E8A-4147-A177-3AD203B41FA5}">
                      <a16:colId xmlns="" xmlns:a16="http://schemas.microsoft.com/office/drawing/2014/main" val="20000"/>
                    </a:ext>
                  </a:extLst>
                </a:gridCol>
                <a:gridCol w="501020">
                  <a:extLst>
                    <a:ext uri="{9D8B030D-6E8A-4147-A177-3AD203B41FA5}">
                      <a16:colId xmlns="" xmlns:a16="http://schemas.microsoft.com/office/drawing/2014/main" val="20001"/>
                    </a:ext>
                  </a:extLst>
                </a:gridCol>
                <a:gridCol w="400816">
                  <a:extLst>
                    <a:ext uri="{9D8B030D-6E8A-4147-A177-3AD203B41FA5}">
                      <a16:colId xmlns="" xmlns:a16="http://schemas.microsoft.com/office/drawing/2014/main" val="20002"/>
                    </a:ext>
                  </a:extLst>
                </a:gridCol>
                <a:gridCol w="400816">
                  <a:extLst>
                    <a:ext uri="{9D8B030D-6E8A-4147-A177-3AD203B41FA5}">
                      <a16:colId xmlns="" xmlns:a16="http://schemas.microsoft.com/office/drawing/2014/main" val="20003"/>
                    </a:ext>
                  </a:extLst>
                </a:gridCol>
                <a:gridCol w="400816">
                  <a:extLst>
                    <a:ext uri="{9D8B030D-6E8A-4147-A177-3AD203B41FA5}">
                      <a16:colId xmlns="" xmlns:a16="http://schemas.microsoft.com/office/drawing/2014/main" val="20004"/>
                    </a:ext>
                  </a:extLst>
                </a:gridCol>
                <a:gridCol w="400816">
                  <a:extLst>
                    <a:ext uri="{9D8B030D-6E8A-4147-A177-3AD203B41FA5}">
                      <a16:colId xmlns="" xmlns:a16="http://schemas.microsoft.com/office/drawing/2014/main" val="20005"/>
                    </a:ext>
                  </a:extLst>
                </a:gridCol>
                <a:gridCol w="400816">
                  <a:extLst>
                    <a:ext uri="{9D8B030D-6E8A-4147-A177-3AD203B41FA5}">
                      <a16:colId xmlns="" xmlns:a16="http://schemas.microsoft.com/office/drawing/2014/main" val="20006"/>
                    </a:ext>
                  </a:extLst>
                </a:gridCol>
                <a:gridCol w="400816">
                  <a:extLst>
                    <a:ext uri="{9D8B030D-6E8A-4147-A177-3AD203B41FA5}">
                      <a16:colId xmlns="" xmlns:a16="http://schemas.microsoft.com/office/drawing/2014/main" val="20007"/>
                    </a:ext>
                  </a:extLst>
                </a:gridCol>
                <a:gridCol w="400816">
                  <a:extLst>
                    <a:ext uri="{9D8B030D-6E8A-4147-A177-3AD203B41FA5}">
                      <a16:colId xmlns="" xmlns:a16="http://schemas.microsoft.com/office/drawing/2014/main" val="20008"/>
                    </a:ext>
                  </a:extLst>
                </a:gridCol>
                <a:gridCol w="400816">
                  <a:extLst>
                    <a:ext uri="{9D8B030D-6E8A-4147-A177-3AD203B41FA5}">
                      <a16:colId xmlns="" xmlns:a16="http://schemas.microsoft.com/office/drawing/2014/main" val="20009"/>
                    </a:ext>
                  </a:extLst>
                </a:gridCol>
                <a:gridCol w="400816">
                  <a:extLst>
                    <a:ext uri="{9D8B030D-6E8A-4147-A177-3AD203B41FA5}">
                      <a16:colId xmlns="" xmlns:a16="http://schemas.microsoft.com/office/drawing/2014/main" val="20010"/>
                    </a:ext>
                  </a:extLst>
                </a:gridCol>
                <a:gridCol w="400816">
                  <a:extLst>
                    <a:ext uri="{9D8B030D-6E8A-4147-A177-3AD203B41FA5}">
                      <a16:colId xmlns="" xmlns:a16="http://schemas.microsoft.com/office/drawing/2014/main" val="20011"/>
                    </a:ext>
                  </a:extLst>
                </a:gridCol>
                <a:gridCol w="400816">
                  <a:extLst>
                    <a:ext uri="{9D8B030D-6E8A-4147-A177-3AD203B41FA5}">
                      <a16:colId xmlns="" xmlns:a16="http://schemas.microsoft.com/office/drawing/2014/main" val="20012"/>
                    </a:ext>
                  </a:extLst>
                </a:gridCol>
                <a:gridCol w="400816">
                  <a:extLst>
                    <a:ext uri="{9D8B030D-6E8A-4147-A177-3AD203B41FA5}">
                      <a16:colId xmlns="" xmlns:a16="http://schemas.microsoft.com/office/drawing/2014/main" val="20013"/>
                    </a:ext>
                  </a:extLst>
                </a:gridCol>
              </a:tblGrid>
              <a:tr h="344266">
                <a:tc rowSpan="12">
                  <a:txBody>
                    <a:bodyPr/>
                    <a:lstStyle/>
                    <a:p>
                      <a:pPr algn="ctr" fontAlgn="ctr"/>
                      <a:r>
                        <a:rPr lang="en-US" sz="2000" u="none" strike="noStrike" dirty="0">
                          <a:effectLst/>
                        </a:rPr>
                        <a:t>Hours Study</a:t>
                      </a:r>
                      <a:endParaRPr lang="en-US" sz="20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ctr" fontAlgn="b"/>
                      <a:r>
                        <a:rPr lang="en-US" sz="2000" u="none" strike="noStrike">
                          <a:effectLst/>
                        </a:rPr>
                        <a:t>12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344266">
                <a:tc vMerge="1">
                  <a:txBody>
                    <a:bodyPr/>
                    <a:lstStyle/>
                    <a:p>
                      <a:endParaRPr lang="en-US"/>
                    </a:p>
                  </a:txBody>
                  <a:tcPr/>
                </a:tc>
                <a:tc>
                  <a:txBody>
                    <a:bodyPr/>
                    <a:lstStyle/>
                    <a:p>
                      <a:pPr algn="ct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344266">
                <a:tc vMerge="1">
                  <a:txBody>
                    <a:bodyPr/>
                    <a:lstStyle/>
                    <a:p>
                      <a:endParaRPr lang="en-US"/>
                    </a:p>
                  </a:txBody>
                  <a:tcPr/>
                </a:tc>
                <a:tc>
                  <a:txBody>
                    <a:bodyPr/>
                    <a:lstStyle/>
                    <a:p>
                      <a:pPr algn="ct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344266">
                <a:tc vMerge="1">
                  <a:txBody>
                    <a:bodyPr/>
                    <a:lstStyle/>
                    <a:p>
                      <a:endParaRPr lang="en-US"/>
                    </a:p>
                  </a:txBody>
                  <a:tcPr/>
                </a:tc>
                <a:tc>
                  <a:txBody>
                    <a:bodyPr/>
                    <a:lstStyle/>
                    <a:p>
                      <a:pPr algn="ct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344266">
                <a:tc vMerge="1">
                  <a:txBody>
                    <a:bodyPr/>
                    <a:lstStyle/>
                    <a:p>
                      <a:endParaRPr lang="en-US"/>
                    </a:p>
                  </a:txBody>
                  <a:tcPr/>
                </a:tc>
                <a:tc>
                  <a:txBody>
                    <a:bodyPr/>
                    <a:lstStyle/>
                    <a:p>
                      <a:pPr algn="ct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344266">
                <a:tc vMerge="1">
                  <a:txBody>
                    <a:bodyPr/>
                    <a:lstStyle/>
                    <a:p>
                      <a:endParaRPr lang="en-US"/>
                    </a:p>
                  </a:txBody>
                  <a:tcPr/>
                </a:tc>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344266">
                <a:tc vMerge="1">
                  <a:txBody>
                    <a:bodyPr/>
                    <a:lstStyle/>
                    <a:p>
                      <a:endParaRPr lang="en-US"/>
                    </a:p>
                  </a:txBody>
                  <a:tcPr/>
                </a:tc>
                <a:tc>
                  <a:txBody>
                    <a:bodyPr/>
                    <a:lstStyle/>
                    <a:p>
                      <a:pPr algn="ct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344266">
                <a:tc vMerge="1">
                  <a:txBody>
                    <a:bodyPr/>
                    <a:lstStyle/>
                    <a:p>
                      <a:endParaRPr lang="en-US"/>
                    </a:p>
                  </a:txBody>
                  <a:tcPr/>
                </a:tc>
                <a:tc>
                  <a:txBody>
                    <a:bodyPr/>
                    <a:lstStyle/>
                    <a:p>
                      <a:pPr algn="ct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70AD47"/>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r h="344266">
                <a:tc vMerge="1">
                  <a:txBody>
                    <a:bodyPr/>
                    <a:lstStyle/>
                    <a:p>
                      <a:endParaRPr lang="en-US"/>
                    </a:p>
                  </a:txBody>
                  <a:tcPr/>
                </a:tc>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8"/>
                  </a:ext>
                </a:extLst>
              </a:tr>
              <a:tr h="344266">
                <a:tc vMerge="1">
                  <a:txBody>
                    <a:bodyPr/>
                    <a:lstStyle/>
                    <a:p>
                      <a:endParaRPr lang="en-US"/>
                    </a:p>
                  </a:txBody>
                  <a:tcPr/>
                </a:tc>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9"/>
                  </a:ext>
                </a:extLst>
              </a:tr>
              <a:tr h="344266">
                <a:tc vMerge="1">
                  <a:txBody>
                    <a:bodyPr/>
                    <a:lstStyle/>
                    <a:p>
                      <a:endParaRPr lang="en-US"/>
                    </a:p>
                  </a:txBody>
                  <a:tcPr/>
                </a:tc>
                <a:tc>
                  <a:txBody>
                    <a:bodyPr/>
                    <a:lstStyle/>
                    <a:p>
                      <a:pPr algn="ct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0"/>
                  </a:ext>
                </a:extLst>
              </a:tr>
              <a:tr h="361480">
                <a:tc vMerge="1">
                  <a:txBody>
                    <a:bodyPr/>
                    <a:lstStyle/>
                    <a:p>
                      <a:endParaRPr lang="en-US"/>
                    </a:p>
                  </a:txBody>
                  <a:tcPr/>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1"/>
                  </a:ext>
                </a:extLst>
              </a:tr>
              <a:tr h="361480">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12</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2"/>
                  </a:ext>
                </a:extLst>
              </a:tr>
              <a:tr h="361480">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tc>
                <a:tc gridSpan="12">
                  <a:txBody>
                    <a:bodyPr/>
                    <a:lstStyle/>
                    <a:p>
                      <a:pPr algn="ctr" fontAlgn="ctr"/>
                      <a:r>
                        <a:rPr lang="en-US" sz="2000" u="none" strike="noStrike" dirty="0">
                          <a:effectLst/>
                        </a:rPr>
                        <a:t>Hours Sleep</a:t>
                      </a:r>
                      <a:endParaRPr lang="en-US" sz="20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63618007"/>
              </p:ext>
            </p:extLst>
          </p:nvPr>
        </p:nvGraphicFramePr>
        <p:xfrm>
          <a:off x="288471" y="2120079"/>
          <a:ext cx="4240806" cy="2321744"/>
        </p:xfrm>
        <a:graphic>
          <a:graphicData uri="http://schemas.openxmlformats.org/drawingml/2006/table">
            <a:tbl>
              <a:tblPr>
                <a:tableStyleId>{5C22544A-7EE6-4342-B048-85BDC9FD1C3A}</a:tableStyleId>
              </a:tblPr>
              <a:tblGrid>
                <a:gridCol w="1209291">
                  <a:extLst>
                    <a:ext uri="{9D8B030D-6E8A-4147-A177-3AD203B41FA5}">
                      <a16:colId xmlns="" xmlns:a16="http://schemas.microsoft.com/office/drawing/2014/main" val="20000"/>
                    </a:ext>
                  </a:extLst>
                </a:gridCol>
                <a:gridCol w="1010505">
                  <a:extLst>
                    <a:ext uri="{9D8B030D-6E8A-4147-A177-3AD203B41FA5}">
                      <a16:colId xmlns="" xmlns:a16="http://schemas.microsoft.com/office/drawing/2014/main" val="20001"/>
                    </a:ext>
                  </a:extLst>
                </a:gridCol>
                <a:gridCol w="1010505">
                  <a:extLst>
                    <a:ext uri="{9D8B030D-6E8A-4147-A177-3AD203B41FA5}">
                      <a16:colId xmlns="" xmlns:a16="http://schemas.microsoft.com/office/drawing/2014/main" val="20002"/>
                    </a:ext>
                  </a:extLst>
                </a:gridCol>
                <a:gridCol w="1010505">
                  <a:extLst>
                    <a:ext uri="{9D8B030D-6E8A-4147-A177-3AD203B41FA5}">
                      <a16:colId xmlns="" xmlns:a16="http://schemas.microsoft.com/office/drawing/2014/main" val="20003"/>
                    </a:ext>
                  </a:extLst>
                </a:gridCol>
              </a:tblGrid>
              <a:tr h="290218">
                <a:tc>
                  <a:txBody>
                    <a:bodyPr/>
                    <a:lstStyle/>
                    <a:p>
                      <a:pPr algn="ctr" fontAlgn="b"/>
                      <a:r>
                        <a:rPr lang="en-US" sz="1100" b="1" u="none" strike="noStrike" dirty="0">
                          <a:effectLst/>
                        </a:rPr>
                        <a:t>Student 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Hours Study</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Hours Sleep</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Result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90218">
                <a:tc>
                  <a:txBody>
                    <a:bodyPr/>
                    <a:lstStyle/>
                    <a:p>
                      <a:pPr algn="l" fontAlgn="b"/>
                      <a:r>
                        <a:rPr lang="en-US" sz="1100" u="none" strike="noStrike">
                          <a:effectLst/>
                        </a:rPr>
                        <a:t>Justin</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90218">
                <a:tc>
                  <a:txBody>
                    <a:bodyPr/>
                    <a:lstStyle/>
                    <a:p>
                      <a:pPr algn="l" fontAlgn="b"/>
                      <a:r>
                        <a:rPr lang="en-US" sz="1100" u="none" strike="noStrike">
                          <a:effectLst/>
                        </a:rPr>
                        <a:t>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90218">
                <a:tc>
                  <a:txBody>
                    <a:bodyPr/>
                    <a:lstStyle/>
                    <a:p>
                      <a:pPr algn="l" fontAlgn="b"/>
                      <a:r>
                        <a:rPr lang="en-US" sz="1100" u="none" strike="noStrike">
                          <a:effectLst/>
                        </a:rPr>
                        <a:t>Jeremy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90218">
                <a:tc>
                  <a:txBody>
                    <a:bodyPr/>
                    <a:lstStyle/>
                    <a:p>
                      <a:pPr algn="l" fontAlgn="b"/>
                      <a:r>
                        <a:rPr lang="en-US" sz="1100" u="none" strike="noStrike">
                          <a:effectLst/>
                        </a:rPr>
                        <a:t>Greg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90218">
                <a:tc>
                  <a:txBody>
                    <a:bodyPr/>
                    <a:lstStyle/>
                    <a:p>
                      <a:pPr algn="l" fontAlgn="b"/>
                      <a:r>
                        <a:rPr lang="en-US" sz="1100" u="none" strike="noStrike">
                          <a:effectLst/>
                        </a:rPr>
                        <a:t>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90218">
                <a:tc>
                  <a:txBody>
                    <a:bodyPr/>
                    <a:lstStyle/>
                    <a:p>
                      <a:pPr algn="l" fontAlgn="b"/>
                      <a:r>
                        <a:rPr lang="en-US" sz="1100" u="none" strike="noStrike">
                          <a:effectLst/>
                        </a:rPr>
                        <a:t>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90218">
                <a:tc>
                  <a:txBody>
                    <a:bodyPr/>
                    <a:lstStyle/>
                    <a:p>
                      <a:pPr algn="l" fontAlgn="b"/>
                      <a:r>
                        <a:rPr lang="en-US" sz="1100" u="none" strike="noStrike">
                          <a:effectLst/>
                        </a:rPr>
                        <a:t>Kevin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125786"/>
              </p:ext>
            </p:extLst>
          </p:nvPr>
        </p:nvGraphicFramePr>
        <p:xfrm>
          <a:off x="288471" y="4965698"/>
          <a:ext cx="4240806" cy="952500"/>
        </p:xfrm>
        <a:graphic>
          <a:graphicData uri="http://schemas.openxmlformats.org/drawingml/2006/table">
            <a:tbl>
              <a:tblPr>
                <a:tableStyleId>{5C22544A-7EE6-4342-B048-85BDC9FD1C3A}</a:tableStyleId>
              </a:tblPr>
              <a:tblGrid>
                <a:gridCol w="1028807"/>
                <a:gridCol w="1139897"/>
                <a:gridCol w="1144728"/>
                <a:gridCol w="927374"/>
              </a:tblGrid>
              <a:tr h="381000">
                <a:tc>
                  <a:txBody>
                    <a:bodyPr/>
                    <a:lstStyle/>
                    <a:p>
                      <a:pPr algn="ctr" fontAlgn="b"/>
                      <a:r>
                        <a:rPr lang="en-US" sz="1100" b="1" u="none" strike="noStrike" dirty="0">
                          <a:effectLst/>
                        </a:rPr>
                        <a:t>Student 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Hours Study</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Hours Sleep</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Result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Steve</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l" fontAlgn="b"/>
                      <a:r>
                        <a:rPr lang="en-US" sz="1100" u="none" strike="noStrike">
                          <a:effectLst/>
                        </a:rPr>
                        <a:t>Jon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Joe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3" name="Rectangle 2"/>
          <p:cNvSpPr/>
          <p:nvPr/>
        </p:nvSpPr>
        <p:spPr>
          <a:xfrm>
            <a:off x="9052560" y="3474720"/>
            <a:ext cx="331470" cy="3314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p:cNvSpPr/>
          <p:nvPr/>
        </p:nvSpPr>
        <p:spPr>
          <a:xfrm>
            <a:off x="8235952" y="4110353"/>
            <a:ext cx="331470" cy="3314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7"/>
          <p:cNvSpPr/>
          <p:nvPr/>
        </p:nvSpPr>
        <p:spPr>
          <a:xfrm>
            <a:off x="9052560" y="3806190"/>
            <a:ext cx="331470" cy="3314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7026735" y="4441823"/>
            <a:ext cx="331470" cy="331470"/>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p:cNvSpPr/>
          <p:nvPr/>
        </p:nvSpPr>
        <p:spPr>
          <a:xfrm>
            <a:off x="6695265" y="2776853"/>
            <a:ext cx="331470" cy="331470"/>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p:cNvSpPr/>
          <p:nvPr/>
        </p:nvSpPr>
        <p:spPr>
          <a:xfrm>
            <a:off x="6680025" y="4137660"/>
            <a:ext cx="331470" cy="331470"/>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12"/>
          <p:cNvSpPr/>
          <p:nvPr/>
        </p:nvSpPr>
        <p:spPr>
          <a:xfrm>
            <a:off x="7472505" y="3482515"/>
            <a:ext cx="331470" cy="331470"/>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14"/>
          <p:cNvSpPr/>
          <p:nvPr/>
        </p:nvSpPr>
        <p:spPr>
          <a:xfrm>
            <a:off x="6264735" y="4799963"/>
            <a:ext cx="331470" cy="331470"/>
          </a:xfrm>
          <a:prstGeom prst="rect">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p:cNvSpPr/>
          <p:nvPr/>
        </p:nvSpPr>
        <p:spPr>
          <a:xfrm>
            <a:off x="9052560" y="3143250"/>
            <a:ext cx="331470" cy="331470"/>
          </a:xfrm>
          <a:prstGeom prst="rect">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Rectangle 16"/>
          <p:cNvSpPr/>
          <p:nvPr/>
        </p:nvSpPr>
        <p:spPr>
          <a:xfrm>
            <a:off x="7885887" y="3474720"/>
            <a:ext cx="331470" cy="331470"/>
          </a:xfrm>
          <a:prstGeom prst="rect">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ectangle 17"/>
          <p:cNvSpPr/>
          <p:nvPr/>
        </p:nvSpPr>
        <p:spPr>
          <a:xfrm>
            <a:off x="6264735" y="4799963"/>
            <a:ext cx="331470" cy="331470"/>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Rectangle 18"/>
          <p:cNvSpPr/>
          <p:nvPr/>
        </p:nvSpPr>
        <p:spPr>
          <a:xfrm>
            <a:off x="9052560" y="3143250"/>
            <a:ext cx="331470" cy="33147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p:cNvGrpSpPr/>
          <p:nvPr/>
        </p:nvGrpSpPr>
        <p:grpSpPr>
          <a:xfrm>
            <a:off x="7888475" y="3490309"/>
            <a:ext cx="350066" cy="323676"/>
            <a:chOff x="10095686" y="337473"/>
            <a:chExt cx="350066" cy="323676"/>
          </a:xfrm>
        </p:grpSpPr>
        <p:sp>
          <p:nvSpPr>
            <p:cNvPr id="4" name="Right Triangle 3"/>
            <p:cNvSpPr/>
            <p:nvPr/>
          </p:nvSpPr>
          <p:spPr>
            <a:xfrm rot="10800000">
              <a:off x="10095686" y="337473"/>
              <a:ext cx="350065" cy="323675"/>
            </a:xfrm>
            <a:prstGeom prst="r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 name="Right Triangle 19"/>
            <p:cNvSpPr/>
            <p:nvPr/>
          </p:nvSpPr>
          <p:spPr>
            <a:xfrm>
              <a:off x="10095687" y="337474"/>
              <a:ext cx="350065" cy="323675"/>
            </a:xfrm>
            <a:prstGeom prst="rtTriangl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6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7" grpId="0" animBg="1"/>
      <p:bldP spid="8" grpId="0" animBg="1"/>
      <p:bldP spid="10" grpId="0" animBg="1"/>
      <p:bldP spid="11" grpId="0" animBg="1"/>
      <p:bldP spid="12" grpId="0" animBg="1"/>
      <p:bldP spid="13"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p"/>
          <p:cNvSpPr txBox="1">
            <a:spLocks/>
          </p:cNvSpPr>
          <p:nvPr/>
        </p:nvSpPr>
        <p:spPr>
          <a:xfrm rot="10800000" flipV="1">
            <a:off x="745850" y="449416"/>
            <a:ext cx="4528458" cy="1088570"/>
          </a:xfrm>
          <a:prstGeom prst="rect">
            <a:avLst/>
          </a:prstGeom>
          <a:solidFill>
            <a:srgbClr val="7030A0"/>
          </a:solidFill>
          <a:ln w="34925" cap="rnd" cmpd="sng">
            <a:solidFill>
              <a:srgbClr val="7030A0"/>
            </a:solidFill>
            <a:round/>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smtClean="0">
                <a:solidFill>
                  <a:schemeClr val="bg1"/>
                </a:solidFill>
                <a:latin typeface="BodegaSans Medium" panose="00000400000000000000" pitchFamily="2" charset="0"/>
              </a:rPr>
              <a:t>kNN</a:t>
            </a:r>
            <a:r>
              <a:rPr lang="en-GB" dirty="0" smtClean="0">
                <a:solidFill>
                  <a:schemeClr val="bg1"/>
                </a:solidFill>
                <a:latin typeface="BodegaSans Medium" panose="00000400000000000000" pitchFamily="2" charset="0"/>
              </a:rPr>
              <a:t> Mechanics</a:t>
            </a:r>
            <a:endParaRPr lang="en-GB" dirty="0">
              <a:solidFill>
                <a:schemeClr val="bg1"/>
              </a:solidFill>
              <a:latin typeface="BodegaSans Medium" panose="00000400000000000000" pitchFamily="2" charset="0"/>
            </a:endParaRPr>
          </a:p>
        </p:txBody>
      </p:sp>
      <p:graphicFrame>
        <p:nvGraphicFramePr>
          <p:cNvPr id="18" name="Table 17"/>
          <p:cNvGraphicFramePr>
            <a:graphicFrameLocks noGrp="1"/>
          </p:cNvGraphicFramePr>
          <p:nvPr>
            <p:extLst/>
          </p:nvPr>
        </p:nvGraphicFramePr>
        <p:xfrm>
          <a:off x="745850" y="2016760"/>
          <a:ext cx="4356100" cy="1524000"/>
        </p:xfrm>
        <a:graphic>
          <a:graphicData uri="http://schemas.openxmlformats.org/drawingml/2006/table">
            <a:tbl>
              <a:tblPr>
                <a:tableStyleId>{5C22544A-7EE6-4342-B048-85BDC9FD1C3A}</a:tableStyleId>
              </a:tblPr>
              <a:tblGrid>
                <a:gridCol w="1473154"/>
                <a:gridCol w="1016951"/>
                <a:gridCol w="864884"/>
                <a:gridCol w="1001111"/>
              </a:tblGrid>
              <a:tr h="190500">
                <a:tc>
                  <a:txBody>
                    <a:bodyPr/>
                    <a:lstStyle/>
                    <a:p>
                      <a:pPr algn="l" fontAlgn="b"/>
                      <a:r>
                        <a:rPr lang="en-US" sz="1100" b="1" u="none" strike="noStrike" dirty="0">
                          <a:effectLst/>
                        </a:rPr>
                        <a:t>TRAIN</a:t>
                      </a:r>
                      <a:endParaRPr lang="en-US" sz="11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r>
              <a:tr h="190500">
                <a:tc>
                  <a:txBody>
                    <a:bodyPr/>
                    <a:lstStyle/>
                    <a:p>
                      <a:pPr algn="ctr" fontAlgn="b"/>
                      <a:r>
                        <a:rPr lang="en-US" sz="1100" u="none" strike="noStrike">
                          <a:effectLst/>
                        </a:rPr>
                        <a:t>Student Name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Hours Study</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Hours Sleep</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Result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Justin</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l" fontAlgn="b"/>
                      <a:r>
                        <a:rPr lang="en-US" sz="1100" u="none" strike="noStrike">
                          <a:effectLst/>
                        </a:rPr>
                        <a:t>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Jeremy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Greg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9" name="Table 18"/>
          <p:cNvGraphicFramePr>
            <a:graphicFrameLocks noGrp="1"/>
          </p:cNvGraphicFramePr>
          <p:nvPr>
            <p:extLst/>
          </p:nvPr>
        </p:nvGraphicFramePr>
        <p:xfrm>
          <a:off x="745850" y="3772444"/>
          <a:ext cx="4356100" cy="952500"/>
        </p:xfrm>
        <a:graphic>
          <a:graphicData uri="http://schemas.openxmlformats.org/drawingml/2006/table">
            <a:tbl>
              <a:tblPr>
                <a:tableStyleId>{5C22544A-7EE6-4342-B048-85BDC9FD1C3A}</a:tableStyleId>
              </a:tblPr>
              <a:tblGrid>
                <a:gridCol w="1473154"/>
                <a:gridCol w="1016951"/>
                <a:gridCol w="864884"/>
                <a:gridCol w="1001111"/>
              </a:tblGrid>
              <a:tr h="190500">
                <a:tc>
                  <a:txBody>
                    <a:bodyPr/>
                    <a:lstStyle/>
                    <a:p>
                      <a:pPr algn="l" fontAlgn="b"/>
                      <a:r>
                        <a:rPr lang="en-US" sz="1100" b="1" u="none" strike="noStrike" dirty="0">
                          <a:effectLst/>
                        </a:rPr>
                        <a:t>TEST</a:t>
                      </a:r>
                      <a:endParaRPr lang="en-US" sz="1100" b="1"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Student Name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Hours Study</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Hours Sleep</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Result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Chip</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l" fontAlgn="b"/>
                      <a:r>
                        <a:rPr lang="en-US" sz="1100" u="none" strike="noStrike">
                          <a:effectLst/>
                        </a:rPr>
                        <a:t>Dhruv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Chuck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22" name="Table 21"/>
          <p:cNvGraphicFramePr>
            <a:graphicFrameLocks noGrp="1"/>
          </p:cNvGraphicFramePr>
          <p:nvPr>
            <p:extLst/>
          </p:nvPr>
        </p:nvGraphicFramePr>
        <p:xfrm>
          <a:off x="5858508" y="2207260"/>
          <a:ext cx="5638799" cy="1333500"/>
        </p:xfrm>
        <a:graphic>
          <a:graphicData uri="http://schemas.openxmlformats.org/drawingml/2006/table">
            <a:tbl>
              <a:tblPr>
                <a:tableStyleId>{5C22544A-7EE6-4342-B048-85BDC9FD1C3A}</a:tableStyleId>
              </a:tblPr>
              <a:tblGrid>
                <a:gridCol w="1473057"/>
                <a:gridCol w="1016885"/>
                <a:gridCol w="864827"/>
                <a:gridCol w="1001045"/>
                <a:gridCol w="1282985"/>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Hours Study</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Hours Sleep</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Distance</a:t>
                      </a:r>
                      <a:endParaRPr lang="en-US" sz="1100" b="0" i="0" u="none" strike="noStrike" dirty="0" smtClean="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Rank</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Dhruv to Justin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l" fontAlgn="b"/>
                      <a:r>
                        <a:rPr lang="en-US" sz="1100" u="none" strike="noStrike">
                          <a:effectLst/>
                        </a:rPr>
                        <a:t>Dhruv to 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a:effectLst/>
                        </a:rPr>
                        <a:t>Dhruv to Jeremy</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Dhruv to Greg</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l" fontAlgn="b"/>
                      <a:r>
                        <a:rPr lang="en-US" sz="1100" u="none" strike="noStrike">
                          <a:effectLst/>
                        </a:rPr>
                        <a:t>Dhruv to 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Dhruv to 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23" name="Table 22"/>
          <p:cNvGraphicFramePr>
            <a:graphicFrameLocks noGrp="1"/>
          </p:cNvGraphicFramePr>
          <p:nvPr>
            <p:extLst/>
          </p:nvPr>
        </p:nvGraphicFramePr>
        <p:xfrm>
          <a:off x="5858508" y="4058194"/>
          <a:ext cx="5638799" cy="1333500"/>
        </p:xfrm>
        <a:graphic>
          <a:graphicData uri="http://schemas.openxmlformats.org/drawingml/2006/table">
            <a:tbl>
              <a:tblPr>
                <a:tableStyleId>{5C22544A-7EE6-4342-B048-85BDC9FD1C3A}</a:tableStyleId>
              </a:tblPr>
              <a:tblGrid>
                <a:gridCol w="1473057"/>
                <a:gridCol w="1016885"/>
                <a:gridCol w="864827"/>
                <a:gridCol w="1001045"/>
                <a:gridCol w="1282985"/>
              </a:tblGrid>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1100" u="none" strike="noStrike">
                          <a:effectLst/>
                        </a:rPr>
                        <a:t>Hours Study</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Hours Sleep</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Distance</a:t>
                      </a:r>
                      <a:endParaRPr lang="en-US" sz="1100" b="0" i="0" u="none" strike="noStrike" dirty="0" smtClean="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Rank</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Chuck to Justin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l" fontAlgn="b"/>
                      <a:r>
                        <a:rPr lang="en-US" sz="1100" u="none" strike="noStrike" dirty="0">
                          <a:effectLst/>
                        </a:rPr>
                        <a:t>Chuck to Rob</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dirty="0">
                          <a:effectLst/>
                        </a:rPr>
                        <a:t>Chuck to Jeremy</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Chuck to Greg</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l" fontAlgn="b"/>
                      <a:r>
                        <a:rPr lang="en-US" sz="1100" u="none" strike="noStrike">
                          <a:effectLst/>
                        </a:rPr>
                        <a:t>Chuck to 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Chuck to 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24" name="Table 23"/>
          <p:cNvGraphicFramePr>
            <a:graphicFrameLocks noGrp="1"/>
          </p:cNvGraphicFramePr>
          <p:nvPr>
            <p:extLst/>
          </p:nvPr>
        </p:nvGraphicFramePr>
        <p:xfrm>
          <a:off x="5858508" y="391886"/>
          <a:ext cx="5638799" cy="1333500"/>
        </p:xfrm>
        <a:graphic>
          <a:graphicData uri="http://schemas.openxmlformats.org/drawingml/2006/table">
            <a:tbl>
              <a:tblPr>
                <a:tableStyleId>{5C22544A-7EE6-4342-B048-85BDC9FD1C3A}</a:tableStyleId>
              </a:tblPr>
              <a:tblGrid>
                <a:gridCol w="1473057"/>
                <a:gridCol w="1016885"/>
                <a:gridCol w="864827"/>
                <a:gridCol w="1001045"/>
                <a:gridCol w="1282985"/>
              </a:tblGrid>
              <a:tr h="190500">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Hours Study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Hours Sleep</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smtClean="0">
                          <a:effectLst/>
                        </a:rPr>
                        <a:t>Distance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Rank</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Chip to Justin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Chip to 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Chip to Jeremy</a:t>
                      </a:r>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Chip to Greg</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l" fontAlgn="b"/>
                      <a:r>
                        <a:rPr lang="en-US" sz="1100" u="none" strike="noStrike">
                          <a:effectLst/>
                        </a:rPr>
                        <a:t>Chip to 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Chip to 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26" name="Rectangle 25"/>
          <p:cNvSpPr/>
          <p:nvPr/>
        </p:nvSpPr>
        <p:spPr>
          <a:xfrm>
            <a:off x="10190136" y="259443"/>
            <a:ext cx="1454468" cy="1706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extLst/>
          </p:nvPr>
        </p:nvGraphicFramePr>
        <p:xfrm>
          <a:off x="1247499" y="4968032"/>
          <a:ext cx="3352801" cy="1333500"/>
        </p:xfrm>
        <a:graphic>
          <a:graphicData uri="http://schemas.openxmlformats.org/drawingml/2006/table">
            <a:tbl>
              <a:tblPr>
                <a:tableStyleId>{5C22544A-7EE6-4342-B048-85BDC9FD1C3A}</a:tableStyleId>
              </a:tblPr>
              <a:tblGrid>
                <a:gridCol w="1472193"/>
                <a:gridCol w="1016288"/>
                <a:gridCol w="864320"/>
              </a:tblGrid>
              <a:tr h="190500">
                <a:tc>
                  <a:txBody>
                    <a:bodyPr/>
                    <a:lstStyle/>
                    <a:p>
                      <a:pPr algn="ctr" fontAlgn="b"/>
                      <a:r>
                        <a:rPr lang="en-US" sz="1100" u="none" strike="noStrike" dirty="0">
                          <a:effectLst/>
                        </a:rPr>
                        <a:t>Student Name</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Hours Study</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Hours Sleep</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a:effectLst/>
                        </a:rPr>
                        <a:t>Justin</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l" fontAlgn="b"/>
                      <a:r>
                        <a:rPr lang="en-US" sz="1100" u="none" strike="noStrike">
                          <a:effectLst/>
                        </a:rPr>
                        <a:t>Chip</a:t>
                      </a:r>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r>
              <a:tr h="190500">
                <a:tc>
                  <a:txBody>
                    <a:bodyPr/>
                    <a:lstStyle/>
                    <a:p>
                      <a:pPr algn="l" fontAlgn="b"/>
                      <a:r>
                        <a:rPr lang="en-US" sz="1100" u="none" strike="noStrike" dirty="0">
                          <a:effectLst/>
                        </a:rPr>
                        <a:t>Difference</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r>
              <a:tr h="190500">
                <a:tc>
                  <a:txBody>
                    <a:bodyPr/>
                    <a:lstStyle/>
                    <a:p>
                      <a:pPr algn="l" fontAlgn="b"/>
                      <a:r>
                        <a:rPr lang="en-US" sz="1100" u="none" strike="noStrike">
                          <a:effectLst/>
                        </a:rPr>
                        <a:t>Absolute 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100" u="none" strike="noStrike">
                          <a:effectLst/>
                        </a:rPr>
                        <a:t>TOTAL DISTANCE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6</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86200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p"/>
          <p:cNvSpPr txBox="1">
            <a:spLocks/>
          </p:cNvSpPr>
          <p:nvPr/>
        </p:nvSpPr>
        <p:spPr>
          <a:xfrm rot="10800000" flipV="1">
            <a:off x="745850" y="449416"/>
            <a:ext cx="4528458" cy="1088570"/>
          </a:xfrm>
          <a:prstGeom prst="rect">
            <a:avLst/>
          </a:prstGeom>
          <a:solidFill>
            <a:srgbClr val="7030A0"/>
          </a:solidFill>
          <a:ln w="34925" cap="rnd" cmpd="sng">
            <a:solidFill>
              <a:srgbClr val="7030A0"/>
            </a:solidFill>
            <a:round/>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a:solidFill>
                  <a:schemeClr val="bg1"/>
                </a:solidFill>
                <a:latin typeface="BodegaSans Medium" panose="00000400000000000000" pitchFamily="2" charset="0"/>
              </a:rPr>
              <a:t>kNN</a:t>
            </a:r>
            <a:r>
              <a:rPr lang="en-GB" dirty="0">
                <a:solidFill>
                  <a:schemeClr val="bg1"/>
                </a:solidFill>
                <a:latin typeface="BodegaSans Medium" panose="00000400000000000000" pitchFamily="2" charset="0"/>
              </a:rPr>
              <a:t> </a:t>
            </a:r>
            <a:r>
              <a:rPr lang="en-GB" dirty="0" smtClean="0">
                <a:solidFill>
                  <a:schemeClr val="bg1"/>
                </a:solidFill>
                <a:latin typeface="BodegaSans Medium" panose="00000400000000000000" pitchFamily="2" charset="0"/>
              </a:rPr>
              <a:t>Data Prep</a:t>
            </a:r>
            <a:endParaRPr lang="en-GB" dirty="0">
              <a:solidFill>
                <a:schemeClr val="bg1"/>
              </a:solidFill>
              <a:latin typeface="BodegaSans Medium" panose="00000400000000000000" pitchFamily="2" charset="0"/>
            </a:endParaRPr>
          </a:p>
        </p:txBody>
      </p:sp>
      <p:sp>
        <p:nvSpPr>
          <p:cNvPr id="10" name="Main Point"/>
          <p:cNvSpPr txBox="1">
            <a:spLocks/>
          </p:cNvSpPr>
          <p:nvPr/>
        </p:nvSpPr>
        <p:spPr>
          <a:xfrm rot="10800000" flipV="1">
            <a:off x="1469751" y="1733869"/>
            <a:ext cx="2729023" cy="565655"/>
          </a:xfrm>
          <a:prstGeom prst="rect">
            <a:avLst/>
          </a:prstGeom>
          <a:solidFill>
            <a:srgbClr val="55555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Scaling</a:t>
            </a:r>
          </a:p>
        </p:txBody>
      </p:sp>
      <p:graphicFrame>
        <p:nvGraphicFramePr>
          <p:cNvPr id="3" name="Table 2"/>
          <p:cNvGraphicFramePr>
            <a:graphicFrameLocks noGrp="1"/>
          </p:cNvGraphicFramePr>
          <p:nvPr>
            <p:extLst/>
          </p:nvPr>
        </p:nvGraphicFramePr>
        <p:xfrm>
          <a:off x="1283617" y="3035300"/>
          <a:ext cx="3452923" cy="2095504"/>
        </p:xfrm>
        <a:graphic>
          <a:graphicData uri="http://schemas.openxmlformats.org/drawingml/2006/table">
            <a:tbl>
              <a:tblPr>
                <a:tableStyleId>{5C22544A-7EE6-4342-B048-85BDC9FD1C3A}</a:tableStyleId>
              </a:tblPr>
              <a:tblGrid>
                <a:gridCol w="1292633">
                  <a:extLst>
                    <a:ext uri="{9D8B030D-6E8A-4147-A177-3AD203B41FA5}">
                      <a16:colId xmlns="" xmlns:a16="http://schemas.microsoft.com/office/drawing/2014/main" val="20000"/>
                    </a:ext>
                  </a:extLst>
                </a:gridCol>
                <a:gridCol w="1080145">
                  <a:extLst>
                    <a:ext uri="{9D8B030D-6E8A-4147-A177-3AD203B41FA5}">
                      <a16:colId xmlns="" xmlns:a16="http://schemas.microsoft.com/office/drawing/2014/main" val="20001"/>
                    </a:ext>
                  </a:extLst>
                </a:gridCol>
                <a:gridCol w="1080145">
                  <a:extLst>
                    <a:ext uri="{9D8B030D-6E8A-4147-A177-3AD203B41FA5}">
                      <a16:colId xmlns="" xmlns:a16="http://schemas.microsoft.com/office/drawing/2014/main" val="20002"/>
                    </a:ext>
                  </a:extLst>
                </a:gridCol>
              </a:tblGrid>
              <a:tr h="261938">
                <a:tc>
                  <a:txBody>
                    <a:bodyPr/>
                    <a:lstStyle/>
                    <a:p>
                      <a:pPr algn="ctr" fontAlgn="b"/>
                      <a:r>
                        <a:rPr lang="en-US" sz="1100" b="1" u="none" strike="noStrike" dirty="0">
                          <a:effectLst/>
                        </a:rPr>
                        <a:t>Student 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Hours Study</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Ml of Coffee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61938">
                <a:tc>
                  <a:txBody>
                    <a:bodyPr/>
                    <a:lstStyle/>
                    <a:p>
                      <a:pPr algn="l" fontAlgn="b"/>
                      <a:r>
                        <a:rPr lang="en-US" sz="1100" u="none" strike="noStrike">
                          <a:effectLst/>
                        </a:rPr>
                        <a:t>Justin</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61938">
                <a:tc>
                  <a:txBody>
                    <a:bodyPr/>
                    <a:lstStyle/>
                    <a:p>
                      <a:pPr algn="l" fontAlgn="b"/>
                      <a:r>
                        <a:rPr lang="en-US" sz="1100" u="none" strike="noStrike">
                          <a:effectLst/>
                        </a:rPr>
                        <a:t>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61938">
                <a:tc>
                  <a:txBody>
                    <a:bodyPr/>
                    <a:lstStyle/>
                    <a:p>
                      <a:pPr algn="l" fontAlgn="b"/>
                      <a:r>
                        <a:rPr lang="en-US" sz="1100" u="none" strike="noStrike">
                          <a:effectLst/>
                        </a:rPr>
                        <a:t>Jeremy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61938">
                <a:tc>
                  <a:txBody>
                    <a:bodyPr/>
                    <a:lstStyle/>
                    <a:p>
                      <a:pPr algn="l" fontAlgn="b"/>
                      <a:r>
                        <a:rPr lang="en-US" sz="1100" u="none" strike="noStrike">
                          <a:effectLst/>
                        </a:rPr>
                        <a:t>Greg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61938">
                <a:tc>
                  <a:txBody>
                    <a:bodyPr/>
                    <a:lstStyle/>
                    <a:p>
                      <a:pPr algn="l" fontAlgn="b"/>
                      <a:r>
                        <a:rPr lang="en-US" sz="1100" u="none" strike="noStrike">
                          <a:effectLst/>
                        </a:rPr>
                        <a:t>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61938">
                <a:tc>
                  <a:txBody>
                    <a:bodyPr/>
                    <a:lstStyle/>
                    <a:p>
                      <a:pPr algn="l" fontAlgn="b"/>
                      <a:r>
                        <a:rPr lang="en-US" sz="1100" u="none" strike="noStrike">
                          <a:effectLst/>
                        </a:rPr>
                        <a:t>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3,000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61938">
                <a:tc>
                  <a:txBody>
                    <a:bodyPr/>
                    <a:lstStyle/>
                    <a:p>
                      <a:pPr algn="l" fontAlgn="b"/>
                      <a:r>
                        <a:rPr lang="en-US" sz="1100" u="none" strike="noStrike">
                          <a:effectLst/>
                        </a:rPr>
                        <a:t>Kevin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bl>
          </a:graphicData>
        </a:graphic>
      </p:graphicFrame>
      <p:graphicFrame>
        <p:nvGraphicFramePr>
          <p:cNvPr id="4" name="Table 3"/>
          <p:cNvGraphicFramePr>
            <a:graphicFrameLocks noGrp="1"/>
          </p:cNvGraphicFramePr>
          <p:nvPr>
            <p:extLst/>
          </p:nvPr>
        </p:nvGraphicFramePr>
        <p:xfrm>
          <a:off x="5499100" y="3035300"/>
          <a:ext cx="5791200" cy="2260602"/>
        </p:xfrm>
        <a:graphic>
          <a:graphicData uri="http://schemas.openxmlformats.org/drawingml/2006/table">
            <a:tbl>
              <a:tblPr>
                <a:tableStyleId>{5C22544A-7EE6-4342-B048-85BDC9FD1C3A}</a:tableStyleId>
              </a:tblPr>
              <a:tblGrid>
                <a:gridCol w="1325259">
                  <a:extLst>
                    <a:ext uri="{9D8B030D-6E8A-4147-A177-3AD203B41FA5}">
                      <a16:colId xmlns="" xmlns:a16="http://schemas.microsoft.com/office/drawing/2014/main" val="20000"/>
                    </a:ext>
                  </a:extLst>
                </a:gridCol>
                <a:gridCol w="1107408">
                  <a:extLst>
                    <a:ext uri="{9D8B030D-6E8A-4147-A177-3AD203B41FA5}">
                      <a16:colId xmlns="" xmlns:a16="http://schemas.microsoft.com/office/drawing/2014/main" val="20001"/>
                    </a:ext>
                  </a:extLst>
                </a:gridCol>
                <a:gridCol w="1107408">
                  <a:extLst>
                    <a:ext uri="{9D8B030D-6E8A-4147-A177-3AD203B41FA5}">
                      <a16:colId xmlns="" xmlns:a16="http://schemas.microsoft.com/office/drawing/2014/main" val="20002"/>
                    </a:ext>
                  </a:extLst>
                </a:gridCol>
                <a:gridCol w="1107408">
                  <a:extLst>
                    <a:ext uri="{9D8B030D-6E8A-4147-A177-3AD203B41FA5}">
                      <a16:colId xmlns="" xmlns:a16="http://schemas.microsoft.com/office/drawing/2014/main" val="20003"/>
                    </a:ext>
                  </a:extLst>
                </a:gridCol>
                <a:gridCol w="1143717">
                  <a:extLst>
                    <a:ext uri="{9D8B030D-6E8A-4147-A177-3AD203B41FA5}">
                      <a16:colId xmlns="" xmlns:a16="http://schemas.microsoft.com/office/drawing/2014/main" val="20004"/>
                    </a:ext>
                  </a:extLst>
                </a:gridCol>
              </a:tblGrid>
              <a:tr h="251178">
                <a:tc>
                  <a:txBody>
                    <a:bodyPr/>
                    <a:lstStyle/>
                    <a:p>
                      <a:pPr algn="ctr" fontAlgn="b"/>
                      <a:r>
                        <a:rPr lang="en-US" sz="1100" b="1" u="none" strike="noStrike" dirty="0">
                          <a:effectLst/>
                        </a:rPr>
                        <a:t>Student 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Hours Study</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Ml of Coffee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Hours Study</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Ml of Coffee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51178">
                <a:tc>
                  <a:txBody>
                    <a:bodyPr/>
                    <a:lstStyle/>
                    <a:p>
                      <a:pPr algn="l" fontAlgn="b"/>
                      <a:r>
                        <a:rPr lang="en-US" sz="1100" u="none" strike="noStrike">
                          <a:effectLst/>
                        </a:rPr>
                        <a:t>Justin</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800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116.7%</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US" sz="1100" u="none" strike="noStrike">
                          <a:effectLst/>
                        </a:rPr>
                        <a:t>39.7%</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51178">
                <a:tc>
                  <a:txBody>
                    <a:bodyPr/>
                    <a:lstStyle/>
                    <a:p>
                      <a:pPr algn="l" fontAlgn="b"/>
                      <a:r>
                        <a:rPr lang="en-US" sz="1100" u="none" strike="noStrike">
                          <a:effectLst/>
                        </a:rPr>
                        <a:t>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51178">
                <a:tc>
                  <a:txBody>
                    <a:bodyPr/>
                    <a:lstStyle/>
                    <a:p>
                      <a:pPr algn="l" fontAlgn="b"/>
                      <a:r>
                        <a:rPr lang="en-US" sz="1100" u="none" strike="noStrike">
                          <a:effectLst/>
                        </a:rPr>
                        <a:t>Jeremy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51178">
                <a:tc>
                  <a:txBody>
                    <a:bodyPr/>
                    <a:lstStyle/>
                    <a:p>
                      <a:pPr algn="l" fontAlgn="b"/>
                      <a:r>
                        <a:rPr lang="en-US" sz="1100" u="none" strike="noStrike">
                          <a:effectLst/>
                        </a:rPr>
                        <a:t>Greg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148.9%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51178">
                <a:tc>
                  <a:txBody>
                    <a:bodyPr/>
                    <a:lstStyle/>
                    <a:p>
                      <a:pPr algn="l" fontAlgn="b"/>
                      <a:r>
                        <a:rPr lang="en-US" sz="1100" u="none" strike="noStrike">
                          <a:effectLst/>
                        </a:rPr>
                        <a:t>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51178">
                <a:tc>
                  <a:txBody>
                    <a:bodyPr/>
                    <a:lstStyle/>
                    <a:p>
                      <a:pPr algn="l" fontAlgn="b"/>
                      <a:r>
                        <a:rPr lang="en-US" sz="1100" u="none" strike="noStrike">
                          <a:effectLst/>
                        </a:rPr>
                        <a:t>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148.9%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51178">
                <a:tc>
                  <a:txBody>
                    <a:bodyPr/>
                    <a:lstStyle/>
                    <a:p>
                      <a:pPr algn="l" fontAlgn="b"/>
                      <a:r>
                        <a:rPr lang="en-US" sz="1100" u="none" strike="noStrike" dirty="0">
                          <a:effectLst/>
                        </a:rPr>
                        <a:t>Kevin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198.6%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r h="251178">
                <a:tc>
                  <a:txBody>
                    <a:bodyPr/>
                    <a:lstStyle/>
                    <a:p>
                      <a:pPr algn="l" fontAlgn="b"/>
                      <a:r>
                        <a:rPr lang="en-US" sz="1100" u="none" strike="noStrike">
                          <a:effectLst/>
                        </a:rPr>
                        <a:t>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37393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p"/>
          <p:cNvSpPr txBox="1">
            <a:spLocks/>
          </p:cNvSpPr>
          <p:nvPr/>
        </p:nvSpPr>
        <p:spPr>
          <a:xfrm rot="10800000" flipV="1">
            <a:off x="745850" y="449416"/>
            <a:ext cx="4528458" cy="1088570"/>
          </a:xfrm>
          <a:prstGeom prst="rect">
            <a:avLst/>
          </a:prstGeom>
          <a:solidFill>
            <a:srgbClr val="7030A0"/>
          </a:solidFill>
          <a:ln w="34925" cap="rnd" cmpd="sng">
            <a:solidFill>
              <a:srgbClr val="7030A0"/>
            </a:solidFill>
            <a:round/>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a:solidFill>
                  <a:schemeClr val="bg1"/>
                </a:solidFill>
                <a:latin typeface="BodegaSans Medium" panose="00000400000000000000" pitchFamily="2" charset="0"/>
              </a:rPr>
              <a:t>kNN</a:t>
            </a:r>
            <a:r>
              <a:rPr lang="en-GB" dirty="0">
                <a:solidFill>
                  <a:schemeClr val="bg1"/>
                </a:solidFill>
                <a:latin typeface="BodegaSans Medium" panose="00000400000000000000" pitchFamily="2" charset="0"/>
              </a:rPr>
              <a:t> </a:t>
            </a:r>
            <a:r>
              <a:rPr lang="en-GB" dirty="0" smtClean="0">
                <a:solidFill>
                  <a:schemeClr val="bg1"/>
                </a:solidFill>
                <a:latin typeface="BodegaSans Medium" panose="00000400000000000000" pitchFamily="2" charset="0"/>
              </a:rPr>
              <a:t>Data Prep</a:t>
            </a:r>
            <a:endParaRPr lang="en-GB" dirty="0">
              <a:solidFill>
                <a:schemeClr val="bg1"/>
              </a:solidFill>
              <a:latin typeface="BodegaSans Medium" panose="00000400000000000000" pitchFamily="2" charset="0"/>
            </a:endParaRPr>
          </a:p>
        </p:txBody>
      </p:sp>
      <p:sp>
        <p:nvSpPr>
          <p:cNvPr id="12" name="Main Point"/>
          <p:cNvSpPr txBox="1">
            <a:spLocks/>
          </p:cNvSpPr>
          <p:nvPr/>
        </p:nvSpPr>
        <p:spPr>
          <a:xfrm rot="10800000" flipV="1">
            <a:off x="1520550" y="1818431"/>
            <a:ext cx="2729023" cy="565655"/>
          </a:xfrm>
          <a:prstGeom prst="rect">
            <a:avLst/>
          </a:prstGeom>
          <a:solidFill>
            <a:srgbClr val="555555"/>
          </a:solidFill>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Categorical Values</a:t>
            </a:r>
          </a:p>
        </p:txBody>
      </p:sp>
      <p:graphicFrame>
        <p:nvGraphicFramePr>
          <p:cNvPr id="3" name="Table 2"/>
          <p:cNvGraphicFramePr>
            <a:graphicFrameLocks noGrp="1"/>
          </p:cNvGraphicFramePr>
          <p:nvPr>
            <p:extLst/>
          </p:nvPr>
        </p:nvGraphicFramePr>
        <p:xfrm>
          <a:off x="745850" y="3149600"/>
          <a:ext cx="4130950" cy="2374904"/>
        </p:xfrm>
        <a:graphic>
          <a:graphicData uri="http://schemas.openxmlformats.org/drawingml/2006/table">
            <a:tbl>
              <a:tblPr>
                <a:tableStyleId>{5C22544A-7EE6-4342-B048-85BDC9FD1C3A}</a:tableStyleId>
              </a:tblPr>
              <a:tblGrid>
                <a:gridCol w="1177966">
                  <a:extLst>
                    <a:ext uri="{9D8B030D-6E8A-4147-A177-3AD203B41FA5}">
                      <a16:colId xmlns="" xmlns:a16="http://schemas.microsoft.com/office/drawing/2014/main" val="20000"/>
                    </a:ext>
                  </a:extLst>
                </a:gridCol>
                <a:gridCol w="984328">
                  <a:extLst>
                    <a:ext uri="{9D8B030D-6E8A-4147-A177-3AD203B41FA5}">
                      <a16:colId xmlns="" xmlns:a16="http://schemas.microsoft.com/office/drawing/2014/main" val="20001"/>
                    </a:ext>
                  </a:extLst>
                </a:gridCol>
                <a:gridCol w="984328">
                  <a:extLst>
                    <a:ext uri="{9D8B030D-6E8A-4147-A177-3AD203B41FA5}">
                      <a16:colId xmlns="" xmlns:a16="http://schemas.microsoft.com/office/drawing/2014/main" val="20002"/>
                    </a:ext>
                  </a:extLst>
                </a:gridCol>
                <a:gridCol w="984328">
                  <a:extLst>
                    <a:ext uri="{9D8B030D-6E8A-4147-A177-3AD203B41FA5}">
                      <a16:colId xmlns="" xmlns:a16="http://schemas.microsoft.com/office/drawing/2014/main" val="20003"/>
                    </a:ext>
                  </a:extLst>
                </a:gridCol>
              </a:tblGrid>
              <a:tr h="296863">
                <a:tc>
                  <a:txBody>
                    <a:bodyPr/>
                    <a:lstStyle/>
                    <a:p>
                      <a:pPr algn="l" fontAlgn="b"/>
                      <a:r>
                        <a:rPr lang="en-US" sz="1100" b="1" u="none" strike="noStrike" dirty="0">
                          <a:effectLst/>
                        </a:rPr>
                        <a:t>Student 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Cat/Dog</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Hours Sleep</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Result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96863">
                <a:tc>
                  <a:txBody>
                    <a:bodyPr/>
                    <a:lstStyle/>
                    <a:p>
                      <a:pPr algn="l" fontAlgn="b"/>
                      <a:r>
                        <a:rPr lang="en-US" sz="1100" u="none" strike="noStrike">
                          <a:effectLst/>
                        </a:rPr>
                        <a:t>Justin</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96863">
                <a:tc>
                  <a:txBody>
                    <a:bodyPr/>
                    <a:lstStyle/>
                    <a:p>
                      <a:pPr algn="l" fontAlgn="b"/>
                      <a:r>
                        <a:rPr lang="en-US" sz="1100" u="none" strike="noStrike">
                          <a:effectLst/>
                        </a:rPr>
                        <a:t>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96863">
                <a:tc>
                  <a:txBody>
                    <a:bodyPr/>
                    <a:lstStyle/>
                    <a:p>
                      <a:pPr algn="l" fontAlgn="b"/>
                      <a:r>
                        <a:rPr lang="en-US" sz="1100" u="none" strike="noStrike">
                          <a:effectLst/>
                        </a:rPr>
                        <a:t>Jeremy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96863">
                <a:tc>
                  <a:txBody>
                    <a:bodyPr/>
                    <a:lstStyle/>
                    <a:p>
                      <a:pPr algn="l" fontAlgn="b"/>
                      <a:r>
                        <a:rPr lang="en-US" sz="1100" u="none" strike="noStrike">
                          <a:effectLst/>
                        </a:rPr>
                        <a:t>Greg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96863">
                <a:tc>
                  <a:txBody>
                    <a:bodyPr/>
                    <a:lstStyle/>
                    <a:p>
                      <a:pPr algn="l" fontAlgn="b"/>
                      <a:r>
                        <a:rPr lang="en-US" sz="1100" u="none" strike="noStrike">
                          <a:effectLst/>
                        </a:rPr>
                        <a:t>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96863">
                <a:tc>
                  <a:txBody>
                    <a:bodyPr/>
                    <a:lstStyle/>
                    <a:p>
                      <a:pPr algn="l" fontAlgn="b"/>
                      <a:r>
                        <a:rPr lang="en-US" sz="1100" u="none" strike="noStrike">
                          <a:effectLst/>
                        </a:rPr>
                        <a:t>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96863">
                <a:tc>
                  <a:txBody>
                    <a:bodyPr/>
                    <a:lstStyle/>
                    <a:p>
                      <a:pPr algn="l" fontAlgn="b"/>
                      <a:r>
                        <a:rPr lang="en-US" sz="1100" u="none" strike="noStrike">
                          <a:effectLst/>
                        </a:rPr>
                        <a:t>Kevin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bl>
          </a:graphicData>
        </a:graphic>
      </p:graphicFrame>
      <p:graphicFrame>
        <p:nvGraphicFramePr>
          <p:cNvPr id="4" name="Table 3"/>
          <p:cNvGraphicFramePr>
            <a:graphicFrameLocks noGrp="1"/>
          </p:cNvGraphicFramePr>
          <p:nvPr>
            <p:extLst/>
          </p:nvPr>
        </p:nvGraphicFramePr>
        <p:xfrm>
          <a:off x="6203950" y="857250"/>
          <a:ext cx="4692649" cy="2292353"/>
        </p:xfrm>
        <a:graphic>
          <a:graphicData uri="http://schemas.openxmlformats.org/drawingml/2006/table">
            <a:tbl>
              <a:tblPr>
                <a:tableStyleId>{5C22544A-7EE6-4342-B048-85BDC9FD1C3A}</a:tableStyleId>
              </a:tblPr>
              <a:tblGrid>
                <a:gridCol w="1244554">
                  <a:extLst>
                    <a:ext uri="{9D8B030D-6E8A-4147-A177-3AD203B41FA5}">
                      <a16:colId xmlns="" xmlns:a16="http://schemas.microsoft.com/office/drawing/2014/main" val="20000"/>
                    </a:ext>
                  </a:extLst>
                </a:gridCol>
                <a:gridCol w="1368157">
                  <a:extLst>
                    <a:ext uri="{9D8B030D-6E8A-4147-A177-3AD203B41FA5}">
                      <a16:colId xmlns="" xmlns:a16="http://schemas.microsoft.com/office/drawing/2014/main" val="20001"/>
                    </a:ext>
                  </a:extLst>
                </a:gridCol>
                <a:gridCol w="1039969">
                  <a:extLst>
                    <a:ext uri="{9D8B030D-6E8A-4147-A177-3AD203B41FA5}">
                      <a16:colId xmlns="" xmlns:a16="http://schemas.microsoft.com/office/drawing/2014/main" val="20002"/>
                    </a:ext>
                  </a:extLst>
                </a:gridCol>
                <a:gridCol w="1039969">
                  <a:extLst>
                    <a:ext uri="{9D8B030D-6E8A-4147-A177-3AD203B41FA5}">
                      <a16:colId xmlns="" xmlns:a16="http://schemas.microsoft.com/office/drawing/2014/main" val="20003"/>
                    </a:ext>
                  </a:extLst>
                </a:gridCol>
              </a:tblGrid>
              <a:tr h="509411">
                <a:tc>
                  <a:txBody>
                    <a:bodyPr/>
                    <a:lstStyle/>
                    <a:p>
                      <a:pPr algn="ctr" fontAlgn="b"/>
                      <a:r>
                        <a:rPr lang="en-US" sz="1100" b="1" u="none" strike="noStrike" dirty="0">
                          <a:effectLst/>
                        </a:rPr>
                        <a:t>Student 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a:effectLst/>
                        </a:rPr>
                        <a:t>Cat = 0/Dog = 1</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Hours Sleep</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1" u="none" strike="noStrike" dirty="0">
                          <a:effectLst/>
                        </a:rPr>
                        <a:t>Result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254706">
                <a:tc>
                  <a:txBody>
                    <a:bodyPr/>
                    <a:lstStyle/>
                    <a:p>
                      <a:pPr algn="l" fontAlgn="b"/>
                      <a:r>
                        <a:rPr lang="en-US" sz="1100" u="none" strike="noStrike">
                          <a:effectLst/>
                        </a:rPr>
                        <a:t>Justin</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F</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54706">
                <a:tc>
                  <a:txBody>
                    <a:bodyPr/>
                    <a:lstStyle/>
                    <a:p>
                      <a:pPr algn="l" fontAlgn="b"/>
                      <a:r>
                        <a:rPr lang="en-US" sz="1100" u="none" strike="noStrike">
                          <a:effectLst/>
                        </a:rPr>
                        <a:t>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54706">
                <a:tc>
                  <a:txBody>
                    <a:bodyPr/>
                    <a:lstStyle/>
                    <a:p>
                      <a:pPr algn="l" fontAlgn="b"/>
                      <a:r>
                        <a:rPr lang="en-US" sz="1100" u="none" strike="noStrike">
                          <a:effectLst/>
                        </a:rPr>
                        <a:t>Jeremy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54706">
                <a:tc>
                  <a:txBody>
                    <a:bodyPr/>
                    <a:lstStyle/>
                    <a:p>
                      <a:pPr algn="l" fontAlgn="b"/>
                      <a:r>
                        <a:rPr lang="en-US" sz="1100" u="none" strike="noStrike">
                          <a:effectLst/>
                        </a:rPr>
                        <a:t>Greg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54706">
                <a:tc>
                  <a:txBody>
                    <a:bodyPr/>
                    <a:lstStyle/>
                    <a:p>
                      <a:pPr algn="l" fontAlgn="b"/>
                      <a:r>
                        <a:rPr lang="en-US" sz="1100" u="none" strike="noStrike">
                          <a:effectLst/>
                        </a:rPr>
                        <a:t>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54706">
                <a:tc>
                  <a:txBody>
                    <a:bodyPr/>
                    <a:lstStyle/>
                    <a:p>
                      <a:pPr algn="l" fontAlgn="b"/>
                      <a:r>
                        <a:rPr lang="en-US" sz="1100" u="none" strike="noStrike">
                          <a:effectLst/>
                        </a:rPr>
                        <a:t>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54706">
                <a:tc>
                  <a:txBody>
                    <a:bodyPr/>
                    <a:lstStyle/>
                    <a:p>
                      <a:pPr algn="l" fontAlgn="b"/>
                      <a:r>
                        <a:rPr lang="en-US" sz="1100" u="none" strike="noStrike">
                          <a:effectLst/>
                        </a:rPr>
                        <a:t>Kevin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bl>
          </a:graphicData>
        </a:graphic>
      </p:graphicFrame>
      <p:graphicFrame>
        <p:nvGraphicFramePr>
          <p:cNvPr id="5" name="Table 4"/>
          <p:cNvGraphicFramePr>
            <a:graphicFrameLocks noGrp="1"/>
          </p:cNvGraphicFramePr>
          <p:nvPr>
            <p:extLst/>
          </p:nvPr>
        </p:nvGraphicFramePr>
        <p:xfrm>
          <a:off x="6203950" y="3670300"/>
          <a:ext cx="5137151" cy="1854208"/>
        </p:xfrm>
        <a:graphic>
          <a:graphicData uri="http://schemas.openxmlformats.org/drawingml/2006/table">
            <a:tbl>
              <a:tblPr>
                <a:tableStyleId>{5C22544A-7EE6-4342-B048-85BDC9FD1C3A}</a:tableStyleId>
              </a:tblPr>
              <a:tblGrid>
                <a:gridCol w="1108684">
                  <a:extLst>
                    <a:ext uri="{9D8B030D-6E8A-4147-A177-3AD203B41FA5}">
                      <a16:colId xmlns="" xmlns:a16="http://schemas.microsoft.com/office/drawing/2014/main" val="20000"/>
                    </a:ext>
                  </a:extLst>
                </a:gridCol>
                <a:gridCol w="1218792">
                  <a:extLst>
                    <a:ext uri="{9D8B030D-6E8A-4147-A177-3AD203B41FA5}">
                      <a16:colId xmlns="" xmlns:a16="http://schemas.microsoft.com/office/drawing/2014/main" val="20001"/>
                    </a:ext>
                  </a:extLst>
                </a:gridCol>
                <a:gridCol w="926433">
                  <a:extLst>
                    <a:ext uri="{9D8B030D-6E8A-4147-A177-3AD203B41FA5}">
                      <a16:colId xmlns="" xmlns:a16="http://schemas.microsoft.com/office/drawing/2014/main" val="20002"/>
                    </a:ext>
                  </a:extLst>
                </a:gridCol>
                <a:gridCol w="926433">
                  <a:extLst>
                    <a:ext uri="{9D8B030D-6E8A-4147-A177-3AD203B41FA5}">
                      <a16:colId xmlns="" xmlns:a16="http://schemas.microsoft.com/office/drawing/2014/main" val="20003"/>
                    </a:ext>
                  </a:extLst>
                </a:gridCol>
                <a:gridCol w="956809">
                  <a:extLst>
                    <a:ext uri="{9D8B030D-6E8A-4147-A177-3AD203B41FA5}">
                      <a16:colId xmlns="" xmlns:a16="http://schemas.microsoft.com/office/drawing/2014/main" val="20004"/>
                    </a:ext>
                  </a:extLst>
                </a:gridCol>
              </a:tblGrid>
              <a:tr h="231776">
                <a:tc>
                  <a:txBody>
                    <a:bodyPr/>
                    <a:lstStyle/>
                    <a:p>
                      <a:pPr algn="ctr" fontAlgn="b"/>
                      <a:r>
                        <a:rPr lang="en-US" sz="1100" b="1" u="none" strike="noStrike" dirty="0">
                          <a:effectLst/>
                        </a:rPr>
                        <a:t>Student 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C</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D</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Hours Sleep</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Result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31776">
                <a:tc>
                  <a:txBody>
                    <a:bodyPr/>
                    <a:lstStyle/>
                    <a:p>
                      <a:pPr algn="l" fontAlgn="b"/>
                      <a:r>
                        <a:rPr lang="en-US" sz="1100" u="none" strike="noStrike">
                          <a:effectLst/>
                        </a:rPr>
                        <a:t>Justin</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31776">
                <a:tc>
                  <a:txBody>
                    <a:bodyPr/>
                    <a:lstStyle/>
                    <a:p>
                      <a:pPr algn="l" fontAlgn="b"/>
                      <a:r>
                        <a:rPr lang="en-US" sz="1100" u="none" strike="noStrike">
                          <a:effectLst/>
                        </a:rPr>
                        <a:t>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31776">
                <a:tc>
                  <a:txBody>
                    <a:bodyPr/>
                    <a:lstStyle/>
                    <a:p>
                      <a:pPr algn="l" fontAlgn="b"/>
                      <a:r>
                        <a:rPr lang="en-US" sz="1100" u="none" strike="noStrike">
                          <a:effectLst/>
                        </a:rPr>
                        <a:t>Jeremy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31776">
                <a:tc>
                  <a:txBody>
                    <a:bodyPr/>
                    <a:lstStyle/>
                    <a:p>
                      <a:pPr algn="l" fontAlgn="b"/>
                      <a:r>
                        <a:rPr lang="en-US" sz="1100" u="none" strike="noStrike">
                          <a:effectLst/>
                        </a:rPr>
                        <a:t>Greg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31776">
                <a:tc>
                  <a:txBody>
                    <a:bodyPr/>
                    <a:lstStyle/>
                    <a:p>
                      <a:pPr algn="l" fontAlgn="b"/>
                      <a:r>
                        <a:rPr lang="en-US" sz="1100" u="none" strike="noStrike">
                          <a:effectLst/>
                        </a:rPr>
                        <a:t>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F</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31776">
                <a:tc>
                  <a:txBody>
                    <a:bodyPr/>
                    <a:lstStyle/>
                    <a:p>
                      <a:pPr algn="l" fontAlgn="b"/>
                      <a:r>
                        <a:rPr lang="en-US" sz="1100" u="none" strike="noStrike">
                          <a:effectLst/>
                        </a:rPr>
                        <a:t>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31776">
                <a:tc>
                  <a:txBody>
                    <a:bodyPr/>
                    <a:lstStyle/>
                    <a:p>
                      <a:pPr algn="l" fontAlgn="b"/>
                      <a:r>
                        <a:rPr lang="en-US" sz="1100" u="none" strike="noStrike">
                          <a:effectLst/>
                        </a:rPr>
                        <a:t>Kevin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61018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p"/>
          <p:cNvSpPr txBox="1">
            <a:spLocks/>
          </p:cNvSpPr>
          <p:nvPr/>
        </p:nvSpPr>
        <p:spPr>
          <a:xfrm rot="10800000" flipV="1">
            <a:off x="745850" y="449416"/>
            <a:ext cx="4528458" cy="1088570"/>
          </a:xfrm>
          <a:prstGeom prst="rect">
            <a:avLst/>
          </a:prstGeom>
          <a:solidFill>
            <a:srgbClr val="7030A0"/>
          </a:solidFill>
          <a:ln w="34925" cap="rnd" cmpd="sng">
            <a:solidFill>
              <a:srgbClr val="7030A0"/>
            </a:solidFill>
            <a:round/>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a:solidFill>
                  <a:schemeClr val="bg1"/>
                </a:solidFill>
                <a:latin typeface="BodegaSans Medium" panose="00000400000000000000" pitchFamily="2" charset="0"/>
              </a:rPr>
              <a:t>kNN</a:t>
            </a:r>
            <a:r>
              <a:rPr lang="en-GB" dirty="0">
                <a:solidFill>
                  <a:schemeClr val="bg1"/>
                </a:solidFill>
                <a:latin typeface="BodegaSans Medium" panose="00000400000000000000" pitchFamily="2" charset="0"/>
              </a:rPr>
              <a:t> </a:t>
            </a:r>
            <a:r>
              <a:rPr lang="en-GB" dirty="0" smtClean="0">
                <a:solidFill>
                  <a:schemeClr val="bg1"/>
                </a:solidFill>
                <a:latin typeface="BodegaSans Medium" panose="00000400000000000000" pitchFamily="2" charset="0"/>
              </a:rPr>
              <a:t>Data Prep</a:t>
            </a:r>
            <a:endParaRPr lang="en-GB" dirty="0">
              <a:solidFill>
                <a:schemeClr val="bg1"/>
              </a:solidFill>
              <a:latin typeface="BodegaSans Medium" panose="00000400000000000000" pitchFamily="2" charset="0"/>
            </a:endParaRPr>
          </a:p>
        </p:txBody>
      </p:sp>
      <p:sp>
        <p:nvSpPr>
          <p:cNvPr id="11" name="Main Point"/>
          <p:cNvSpPr txBox="1">
            <a:spLocks/>
          </p:cNvSpPr>
          <p:nvPr/>
        </p:nvSpPr>
        <p:spPr>
          <a:xfrm rot="10800000" flipV="1">
            <a:off x="1520549" y="1706388"/>
            <a:ext cx="2729023" cy="565655"/>
          </a:xfrm>
          <a:prstGeom prst="rect">
            <a:avLst/>
          </a:prstGeom>
          <a:solidFill>
            <a:srgbClr val="555555"/>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sz="2800" dirty="0">
                <a:solidFill>
                  <a:srgbClr val="EEEEEE"/>
                </a:solidFill>
                <a:latin typeface="BodegaSans Medium" panose="00000400000000000000" pitchFamily="2" charset="0"/>
              </a:rPr>
              <a:t>Balancing</a:t>
            </a:r>
          </a:p>
        </p:txBody>
      </p:sp>
      <p:graphicFrame>
        <p:nvGraphicFramePr>
          <p:cNvPr id="3" name="Table 2"/>
          <p:cNvGraphicFramePr>
            <a:graphicFrameLocks noGrp="1"/>
          </p:cNvGraphicFramePr>
          <p:nvPr>
            <p:extLst/>
          </p:nvPr>
        </p:nvGraphicFramePr>
        <p:xfrm>
          <a:off x="745850" y="2743200"/>
          <a:ext cx="3953151" cy="2108200"/>
        </p:xfrm>
        <a:graphic>
          <a:graphicData uri="http://schemas.openxmlformats.org/drawingml/2006/table">
            <a:tbl>
              <a:tblPr>
                <a:tableStyleId>{5C22544A-7EE6-4342-B048-85BDC9FD1C3A}</a:tableStyleId>
              </a:tblPr>
              <a:tblGrid>
                <a:gridCol w="1127265">
                  <a:extLst>
                    <a:ext uri="{9D8B030D-6E8A-4147-A177-3AD203B41FA5}">
                      <a16:colId xmlns="" xmlns:a16="http://schemas.microsoft.com/office/drawing/2014/main" val="20000"/>
                    </a:ext>
                  </a:extLst>
                </a:gridCol>
                <a:gridCol w="941962">
                  <a:extLst>
                    <a:ext uri="{9D8B030D-6E8A-4147-A177-3AD203B41FA5}">
                      <a16:colId xmlns="" xmlns:a16="http://schemas.microsoft.com/office/drawing/2014/main" val="20001"/>
                    </a:ext>
                  </a:extLst>
                </a:gridCol>
                <a:gridCol w="941962">
                  <a:extLst>
                    <a:ext uri="{9D8B030D-6E8A-4147-A177-3AD203B41FA5}">
                      <a16:colId xmlns="" xmlns:a16="http://schemas.microsoft.com/office/drawing/2014/main" val="20002"/>
                    </a:ext>
                  </a:extLst>
                </a:gridCol>
                <a:gridCol w="941962">
                  <a:extLst>
                    <a:ext uri="{9D8B030D-6E8A-4147-A177-3AD203B41FA5}">
                      <a16:colId xmlns="" xmlns:a16="http://schemas.microsoft.com/office/drawing/2014/main" val="20003"/>
                    </a:ext>
                  </a:extLst>
                </a:gridCol>
              </a:tblGrid>
              <a:tr h="263525">
                <a:tc>
                  <a:txBody>
                    <a:bodyPr/>
                    <a:lstStyle/>
                    <a:p>
                      <a:pPr algn="ctr" fontAlgn="b"/>
                      <a:r>
                        <a:rPr lang="en-US" sz="1100" b="1" u="none" strike="noStrike" dirty="0">
                          <a:effectLst/>
                        </a:rPr>
                        <a:t>Student Name</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Hours Study</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a:effectLst/>
                        </a:rPr>
                        <a:t>Hours Sleep</a:t>
                      </a:r>
                      <a:endParaRPr lang="en-US" sz="11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b="1" u="none" strike="noStrike" dirty="0">
                          <a:effectLst/>
                        </a:rPr>
                        <a:t>Result</a:t>
                      </a:r>
                      <a:endParaRPr lang="en-US" sz="11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263525">
                <a:tc>
                  <a:txBody>
                    <a:bodyPr/>
                    <a:lstStyle/>
                    <a:p>
                      <a:pPr algn="l" fontAlgn="b"/>
                      <a:r>
                        <a:rPr lang="en-US" sz="1100" u="none" strike="noStrike">
                          <a:effectLst/>
                        </a:rPr>
                        <a:t>Justin</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1"/>
                  </a:ext>
                </a:extLst>
              </a:tr>
              <a:tr h="263525">
                <a:tc>
                  <a:txBody>
                    <a:bodyPr/>
                    <a:lstStyle/>
                    <a:p>
                      <a:pPr algn="l" fontAlgn="b"/>
                      <a:r>
                        <a:rPr lang="en-US" sz="1100" u="none" strike="noStrike">
                          <a:effectLst/>
                        </a:rPr>
                        <a:t>Rob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63525">
                <a:tc>
                  <a:txBody>
                    <a:bodyPr/>
                    <a:lstStyle/>
                    <a:p>
                      <a:pPr algn="l" fontAlgn="b"/>
                      <a:r>
                        <a:rPr lang="en-US" sz="1100" u="none" strike="noStrike">
                          <a:effectLst/>
                        </a:rPr>
                        <a:t>Jeremy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63525">
                <a:tc>
                  <a:txBody>
                    <a:bodyPr/>
                    <a:lstStyle/>
                    <a:p>
                      <a:pPr algn="l" fontAlgn="b"/>
                      <a:r>
                        <a:rPr lang="en-US" sz="1100" u="none" strike="noStrike">
                          <a:effectLst/>
                        </a:rPr>
                        <a:t>Greg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63525">
                <a:tc>
                  <a:txBody>
                    <a:bodyPr/>
                    <a:lstStyle/>
                    <a:p>
                      <a:pPr algn="l" fontAlgn="b"/>
                      <a:r>
                        <a:rPr lang="en-US" sz="1100" u="none" strike="noStrike">
                          <a:effectLst/>
                        </a:rPr>
                        <a:t>Nancy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P</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63525">
                <a:tc>
                  <a:txBody>
                    <a:bodyPr/>
                    <a:lstStyle/>
                    <a:p>
                      <a:pPr algn="l" fontAlgn="b"/>
                      <a:r>
                        <a:rPr lang="en-US" sz="1100" u="none" strike="noStrike">
                          <a:effectLst/>
                        </a:rPr>
                        <a:t>Elane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63525">
                <a:tc>
                  <a:txBody>
                    <a:bodyPr/>
                    <a:lstStyle/>
                    <a:p>
                      <a:pPr algn="l" fontAlgn="b"/>
                      <a:r>
                        <a:rPr lang="en-US" sz="1100" u="none" strike="noStrike">
                          <a:effectLst/>
                        </a:rPr>
                        <a:t>Kevin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03348211"/>
              </p:ext>
            </p:extLst>
          </p:nvPr>
        </p:nvGraphicFramePr>
        <p:xfrm>
          <a:off x="5949950" y="2743206"/>
          <a:ext cx="3971290" cy="2898769"/>
        </p:xfrm>
        <a:graphic>
          <a:graphicData uri="http://schemas.openxmlformats.org/drawingml/2006/table">
            <a:tbl>
              <a:tblPr>
                <a:tableStyleId>{5C22544A-7EE6-4342-B048-85BDC9FD1C3A}</a:tableStyleId>
              </a:tblPr>
              <a:tblGrid>
                <a:gridCol w="374650">
                  <a:extLst>
                    <a:ext uri="{9D8B030D-6E8A-4147-A177-3AD203B41FA5}">
                      <a16:colId xmlns="" xmlns:a16="http://schemas.microsoft.com/office/drawing/2014/main" val="20000"/>
                    </a:ext>
                  </a:extLst>
                </a:gridCol>
                <a:gridCol w="299720">
                  <a:extLst>
                    <a:ext uri="{9D8B030D-6E8A-4147-A177-3AD203B41FA5}">
                      <a16:colId xmlns="" xmlns:a16="http://schemas.microsoft.com/office/drawing/2014/main" val="20001"/>
                    </a:ext>
                  </a:extLst>
                </a:gridCol>
                <a:gridCol w="299720">
                  <a:extLst>
                    <a:ext uri="{9D8B030D-6E8A-4147-A177-3AD203B41FA5}">
                      <a16:colId xmlns="" xmlns:a16="http://schemas.microsoft.com/office/drawing/2014/main" val="20002"/>
                    </a:ext>
                  </a:extLst>
                </a:gridCol>
                <a:gridCol w="299720">
                  <a:extLst>
                    <a:ext uri="{9D8B030D-6E8A-4147-A177-3AD203B41FA5}">
                      <a16:colId xmlns="" xmlns:a16="http://schemas.microsoft.com/office/drawing/2014/main" val="20003"/>
                    </a:ext>
                  </a:extLst>
                </a:gridCol>
                <a:gridCol w="299720">
                  <a:extLst>
                    <a:ext uri="{9D8B030D-6E8A-4147-A177-3AD203B41FA5}">
                      <a16:colId xmlns="" xmlns:a16="http://schemas.microsoft.com/office/drawing/2014/main" val="20004"/>
                    </a:ext>
                  </a:extLst>
                </a:gridCol>
                <a:gridCol w="299720">
                  <a:extLst>
                    <a:ext uri="{9D8B030D-6E8A-4147-A177-3AD203B41FA5}">
                      <a16:colId xmlns="" xmlns:a16="http://schemas.microsoft.com/office/drawing/2014/main" val="20005"/>
                    </a:ext>
                  </a:extLst>
                </a:gridCol>
                <a:gridCol w="299720">
                  <a:extLst>
                    <a:ext uri="{9D8B030D-6E8A-4147-A177-3AD203B41FA5}">
                      <a16:colId xmlns="" xmlns:a16="http://schemas.microsoft.com/office/drawing/2014/main" val="20006"/>
                    </a:ext>
                  </a:extLst>
                </a:gridCol>
                <a:gridCol w="299720">
                  <a:extLst>
                    <a:ext uri="{9D8B030D-6E8A-4147-A177-3AD203B41FA5}">
                      <a16:colId xmlns="" xmlns:a16="http://schemas.microsoft.com/office/drawing/2014/main" val="20007"/>
                    </a:ext>
                  </a:extLst>
                </a:gridCol>
                <a:gridCol w="299720">
                  <a:extLst>
                    <a:ext uri="{9D8B030D-6E8A-4147-A177-3AD203B41FA5}">
                      <a16:colId xmlns="" xmlns:a16="http://schemas.microsoft.com/office/drawing/2014/main" val="20008"/>
                    </a:ext>
                  </a:extLst>
                </a:gridCol>
                <a:gridCol w="299720">
                  <a:extLst>
                    <a:ext uri="{9D8B030D-6E8A-4147-A177-3AD203B41FA5}">
                      <a16:colId xmlns="" xmlns:a16="http://schemas.microsoft.com/office/drawing/2014/main" val="20009"/>
                    </a:ext>
                  </a:extLst>
                </a:gridCol>
                <a:gridCol w="299720">
                  <a:extLst>
                    <a:ext uri="{9D8B030D-6E8A-4147-A177-3AD203B41FA5}">
                      <a16:colId xmlns="" xmlns:a16="http://schemas.microsoft.com/office/drawing/2014/main" val="20010"/>
                    </a:ext>
                  </a:extLst>
                </a:gridCol>
                <a:gridCol w="299720">
                  <a:extLst>
                    <a:ext uri="{9D8B030D-6E8A-4147-A177-3AD203B41FA5}">
                      <a16:colId xmlns="" xmlns:a16="http://schemas.microsoft.com/office/drawing/2014/main" val="20011"/>
                    </a:ext>
                  </a:extLst>
                </a:gridCol>
                <a:gridCol w="299720">
                  <a:extLst>
                    <a:ext uri="{9D8B030D-6E8A-4147-A177-3AD203B41FA5}">
                      <a16:colId xmlns="" xmlns:a16="http://schemas.microsoft.com/office/drawing/2014/main" val="20012"/>
                    </a:ext>
                  </a:extLst>
                </a:gridCol>
              </a:tblGrid>
              <a:tr h="204860">
                <a:tc rowSpan="12">
                  <a:txBody>
                    <a:bodyPr/>
                    <a:lstStyle/>
                    <a:p>
                      <a:pPr algn="ctr" fontAlgn="ctr"/>
                      <a:r>
                        <a:rPr lang="en-US" sz="1200" u="none" strike="noStrike" dirty="0">
                          <a:effectLst/>
                        </a:rPr>
                        <a:t>Hours Study</a:t>
                      </a:r>
                      <a:endParaRPr lang="en-US" sz="12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0"/>
                  </a:ext>
                </a:extLst>
              </a:tr>
              <a:tr h="204860">
                <a:tc vMerge="1">
                  <a:txBody>
                    <a:bodyPr/>
                    <a:lstStyle/>
                    <a:p>
                      <a:endParaRPr lang="en-US"/>
                    </a:p>
                  </a:txBody>
                  <a:tcPr/>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1"/>
                  </a:ext>
                </a:extLst>
              </a:tr>
              <a:tr h="204860">
                <a:tc vMerge="1">
                  <a:txBody>
                    <a:bodyPr/>
                    <a:lstStyle/>
                    <a:p>
                      <a:endParaRPr lang="en-US"/>
                    </a:p>
                  </a:txBody>
                  <a:tcPr/>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2"/>
                  </a:ext>
                </a:extLst>
              </a:tr>
              <a:tr h="204860">
                <a:tc vMerge="1">
                  <a:txBody>
                    <a:bodyPr/>
                    <a:lstStyle/>
                    <a:p>
                      <a:endParaRPr lang="en-US"/>
                    </a:p>
                  </a:txBody>
                  <a:tcPr/>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3"/>
                  </a:ext>
                </a:extLst>
              </a:tr>
              <a:tr h="204860">
                <a:tc vMerge="1">
                  <a:txBody>
                    <a:bodyPr/>
                    <a:lstStyle/>
                    <a:p>
                      <a:endParaRPr lang="en-US"/>
                    </a:p>
                  </a:txBody>
                  <a:tcPr/>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4"/>
                  </a:ext>
                </a:extLst>
              </a:tr>
              <a:tr h="204860">
                <a:tc vMerge="1">
                  <a:txBody>
                    <a:bodyPr/>
                    <a:lstStyle/>
                    <a:p>
                      <a:endParaRPr lang="en-US"/>
                    </a:p>
                  </a:txBody>
                  <a:tcPr/>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04860">
                <a:tc vMerge="1">
                  <a:txBody>
                    <a:bodyPr/>
                    <a:lstStyle/>
                    <a:p>
                      <a:endParaRPr lang="en-US"/>
                    </a:p>
                  </a:txBody>
                  <a:tcPr/>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FF0000"/>
                        </a:solidFill>
                        <a:effectLst/>
                        <a:latin typeface="Calibri" panose="020F0502020204030204" pitchFamily="34" charset="0"/>
                      </a:endParaRPr>
                    </a:p>
                  </a:txBody>
                  <a:tcPr marL="9525" marR="9525" marT="9525" marB="0" anchor="b">
                    <a:solidFill>
                      <a:srgbClr val="EEEEEE"/>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04860">
                <a:tc vMerge="1">
                  <a:txBody>
                    <a:bodyPr/>
                    <a:lstStyle/>
                    <a:p>
                      <a:endParaRPr lang="en-US"/>
                    </a:p>
                  </a:txBody>
                  <a:tcPr/>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rgbClr val="FF00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r h="204860">
                <a:tc vMerge="1">
                  <a:txBody>
                    <a:bodyPr/>
                    <a:lstStyle/>
                    <a:p>
                      <a:endParaRPr lang="en-US"/>
                    </a:p>
                  </a:txBody>
                  <a:tcPr/>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8"/>
                  </a:ext>
                </a:extLst>
              </a:tr>
              <a:tr h="204860">
                <a:tc vMerge="1">
                  <a:txBody>
                    <a:bodyPr/>
                    <a:lstStyle/>
                    <a:p>
                      <a:endParaRPr lang="en-US"/>
                    </a:p>
                  </a:txBody>
                  <a:tcPr/>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9"/>
                  </a:ext>
                </a:extLst>
              </a:tr>
              <a:tr h="204860">
                <a:tc vMerge="1">
                  <a:txBody>
                    <a:bodyPr/>
                    <a:lstStyle/>
                    <a:p>
                      <a:endParaRPr lang="en-US"/>
                    </a:p>
                  </a:txBody>
                  <a:tcPr/>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70AD47"/>
                        </a:solidFill>
                        <a:effectLst/>
                        <a:latin typeface="Calibri" panose="020F0502020204030204" pitchFamily="34" charset="0"/>
                      </a:endParaRPr>
                    </a:p>
                  </a:txBody>
                  <a:tcPr marL="9525" marR="9525" marT="9525" marB="0" anchor="b">
                    <a:solidFill>
                      <a:schemeClr val="accent6"/>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0"/>
                  </a:ext>
                </a:extLst>
              </a:tr>
              <a:tr h="215103">
                <a:tc vMerge="1">
                  <a:txBody>
                    <a:bodyPr/>
                    <a:lstStyle/>
                    <a:p>
                      <a:endParaRPr lang="en-US"/>
                    </a:p>
                  </a:txBody>
                  <a:tcPr/>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1"/>
                  </a:ext>
                </a:extLst>
              </a:tr>
              <a:tr h="215103">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12"/>
                  </a:ext>
                </a:extLst>
              </a:tr>
              <a:tr h="215103">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11">
                  <a:txBody>
                    <a:bodyPr/>
                    <a:lstStyle/>
                    <a:p>
                      <a:pPr algn="ctr" fontAlgn="ctr"/>
                      <a:r>
                        <a:rPr lang="en-US" sz="1200" u="none" strike="noStrike" dirty="0">
                          <a:effectLst/>
                        </a:rPr>
                        <a:t>Hours Sleep</a:t>
                      </a:r>
                      <a:endParaRPr lang="en-US" sz="12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13"/>
                  </a:ext>
                </a:extLst>
              </a:tr>
            </a:tbl>
          </a:graphicData>
        </a:graphic>
      </p:graphicFrame>
      <p:graphicFrame>
        <p:nvGraphicFramePr>
          <p:cNvPr id="7" name="Table 6"/>
          <p:cNvGraphicFramePr>
            <a:graphicFrameLocks noGrp="1"/>
          </p:cNvGraphicFramePr>
          <p:nvPr>
            <p:extLst/>
          </p:nvPr>
        </p:nvGraphicFramePr>
        <p:xfrm>
          <a:off x="745850" y="4851400"/>
          <a:ext cx="3953151" cy="790575"/>
        </p:xfrm>
        <a:graphic>
          <a:graphicData uri="http://schemas.openxmlformats.org/drawingml/2006/table">
            <a:tbl>
              <a:tblPr>
                <a:tableStyleId>{5C22544A-7EE6-4342-B048-85BDC9FD1C3A}</a:tableStyleId>
              </a:tblPr>
              <a:tblGrid>
                <a:gridCol w="1127265">
                  <a:extLst>
                    <a:ext uri="{9D8B030D-6E8A-4147-A177-3AD203B41FA5}">
                      <a16:colId xmlns="" xmlns:a16="http://schemas.microsoft.com/office/drawing/2014/main" val="20000"/>
                    </a:ext>
                  </a:extLst>
                </a:gridCol>
                <a:gridCol w="941962">
                  <a:extLst>
                    <a:ext uri="{9D8B030D-6E8A-4147-A177-3AD203B41FA5}">
                      <a16:colId xmlns="" xmlns:a16="http://schemas.microsoft.com/office/drawing/2014/main" val="20001"/>
                    </a:ext>
                  </a:extLst>
                </a:gridCol>
                <a:gridCol w="941962">
                  <a:extLst>
                    <a:ext uri="{9D8B030D-6E8A-4147-A177-3AD203B41FA5}">
                      <a16:colId xmlns="" xmlns:a16="http://schemas.microsoft.com/office/drawing/2014/main" val="20002"/>
                    </a:ext>
                  </a:extLst>
                </a:gridCol>
                <a:gridCol w="941962">
                  <a:extLst>
                    <a:ext uri="{9D8B030D-6E8A-4147-A177-3AD203B41FA5}">
                      <a16:colId xmlns="" xmlns:a16="http://schemas.microsoft.com/office/drawing/2014/main" val="20003"/>
                    </a:ext>
                  </a:extLst>
                </a:gridCol>
              </a:tblGrid>
              <a:tr h="263525">
                <a:tc>
                  <a:txBody>
                    <a:bodyPr/>
                    <a:lstStyle/>
                    <a:p>
                      <a:pPr algn="l" fontAlgn="b"/>
                      <a:r>
                        <a:rPr lang="en-US" sz="1100" b="0" i="0" u="none" strike="noStrike" dirty="0" smtClean="0">
                          <a:solidFill>
                            <a:schemeClr val="dk1"/>
                          </a:solidFill>
                          <a:effectLst/>
                          <a:latin typeface="+mn-lt"/>
                        </a:rPr>
                        <a:t>Kevin1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5"/>
                  </a:ext>
                </a:extLst>
              </a:tr>
              <a:tr h="263525">
                <a:tc>
                  <a:txBody>
                    <a:bodyPr/>
                    <a:lstStyle/>
                    <a:p>
                      <a:pPr algn="l" fontAlgn="b"/>
                      <a:r>
                        <a:rPr lang="en-US" sz="1100" b="0" i="0" u="none" strike="noStrike" dirty="0" smtClean="0">
                          <a:solidFill>
                            <a:schemeClr val="dk1"/>
                          </a:solidFill>
                          <a:effectLst/>
                          <a:latin typeface="+mn-lt"/>
                        </a:rPr>
                        <a:t>Kevin2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6"/>
                  </a:ext>
                </a:extLst>
              </a:tr>
              <a:tr h="263525">
                <a:tc>
                  <a:txBody>
                    <a:bodyPr/>
                    <a:lstStyle/>
                    <a:p>
                      <a:pPr algn="l" fontAlgn="b"/>
                      <a:r>
                        <a:rPr lang="en-US" sz="1100" u="none" strike="noStrike" dirty="0" smtClean="0">
                          <a:effectLst/>
                        </a:rPr>
                        <a:t>Kevin3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chemeClr val="dk1"/>
                          </a:solidFill>
                          <a:effectLst/>
                          <a:latin typeface="+mn-lt"/>
                        </a:rPr>
                        <a:t>F</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 xmlns:a16="http://schemas.microsoft.com/office/drawing/2014/main" val="10007"/>
                  </a:ext>
                </a:extLst>
              </a:tr>
            </a:tbl>
          </a:graphicData>
        </a:graphic>
      </p:graphicFrame>
      <p:sp>
        <p:nvSpPr>
          <p:cNvPr id="2" name="Rectangle 1"/>
          <p:cNvSpPr/>
          <p:nvPr/>
        </p:nvSpPr>
        <p:spPr>
          <a:xfrm>
            <a:off x="7528560" y="4378960"/>
            <a:ext cx="284480" cy="193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44080" y="4185920"/>
            <a:ext cx="284480" cy="193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93355" y="3977640"/>
            <a:ext cx="284480" cy="193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640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p"/>
          <p:cNvSpPr txBox="1">
            <a:spLocks/>
          </p:cNvSpPr>
          <p:nvPr/>
        </p:nvSpPr>
        <p:spPr>
          <a:xfrm rot="10800000" flipV="1">
            <a:off x="734420" y="775807"/>
            <a:ext cx="4528458" cy="1088570"/>
          </a:xfrm>
          <a:prstGeom prst="rect">
            <a:avLst/>
          </a:prstGeom>
          <a:solidFill>
            <a:srgbClr val="7030A0"/>
          </a:solidFill>
          <a:ln w="34925" cap="rnd" cmpd="sng">
            <a:solidFill>
              <a:srgbClr val="7030A0"/>
            </a:solidFill>
            <a:round/>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GB" dirty="0" err="1" smtClean="0">
                <a:solidFill>
                  <a:schemeClr val="bg1"/>
                </a:solidFill>
                <a:latin typeface="BodegaSans Medium" panose="00000400000000000000" pitchFamily="2" charset="0"/>
              </a:rPr>
              <a:t>kNN</a:t>
            </a:r>
            <a:r>
              <a:rPr lang="en-GB" dirty="0" smtClean="0">
                <a:solidFill>
                  <a:schemeClr val="bg1"/>
                </a:solidFill>
                <a:latin typeface="BodegaSans Medium" panose="00000400000000000000" pitchFamily="2" charset="0"/>
              </a:rPr>
              <a:t> applied</a:t>
            </a:r>
            <a:endParaRPr lang="en-GB" dirty="0">
              <a:solidFill>
                <a:schemeClr val="bg1"/>
              </a:solidFill>
              <a:latin typeface="BodegaSans Medium" panose="00000400000000000000" pitchFamily="2" charset="0"/>
            </a:endParaRPr>
          </a:p>
        </p:txBody>
      </p:sp>
    </p:spTree>
    <p:extLst>
      <p:ext uri="{BB962C8B-B14F-4D97-AF65-F5344CB8AC3E}">
        <p14:creationId xmlns:p14="http://schemas.microsoft.com/office/powerpoint/2010/main" val="4187646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3787</Words>
  <Application>Microsoft Office PowerPoint</Application>
  <PresentationFormat>Widescreen</PresentationFormat>
  <Paragraphs>1127</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BodegaSans Medium</vt:lpstr>
      <vt:lpstr>Calibri</vt:lpstr>
      <vt:lpstr>Calibri Light</vt:lpstr>
      <vt:lpstr>Office Theme</vt:lpstr>
      <vt:lpstr>K Nearest Neighbor (kNN)</vt:lpstr>
      <vt:lpstr>Agenda</vt:lpstr>
      <vt:lpstr>K Nearest Neighbor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DIXON15</dc:creator>
  <cp:lastModifiedBy>DIXON15</cp:lastModifiedBy>
  <cp:revision>19</cp:revision>
  <dcterms:created xsi:type="dcterms:W3CDTF">2017-08-06T19:12:57Z</dcterms:created>
  <dcterms:modified xsi:type="dcterms:W3CDTF">2017-08-23T03:09:26Z</dcterms:modified>
</cp:coreProperties>
</file>