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449D-4021-6E49-A724-F761E7461B4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E01C-96B4-A343-8114-9222261D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7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449D-4021-6E49-A724-F761E7461B4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E01C-96B4-A343-8114-9222261D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3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449D-4021-6E49-A724-F761E7461B4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E01C-96B4-A343-8114-9222261D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449D-4021-6E49-A724-F761E7461B4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E01C-96B4-A343-8114-9222261D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449D-4021-6E49-A724-F761E7461B4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E01C-96B4-A343-8114-9222261D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0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449D-4021-6E49-A724-F761E7461B4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E01C-96B4-A343-8114-9222261D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6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449D-4021-6E49-A724-F761E7461B4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E01C-96B4-A343-8114-9222261D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449D-4021-6E49-A724-F761E7461B4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E01C-96B4-A343-8114-9222261D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3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449D-4021-6E49-A724-F761E7461B4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E01C-96B4-A343-8114-9222261D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5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449D-4021-6E49-A724-F761E7461B4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E01C-96B4-A343-8114-9222261D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449D-4021-6E49-A724-F761E7461B4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E01C-96B4-A343-8114-9222261D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449D-4021-6E49-A724-F761E7461B4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E01C-96B4-A343-8114-9222261D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12: Admixture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Wednesday August 1, 2018</a:t>
            </a:r>
          </a:p>
          <a:p>
            <a:r>
              <a:rPr lang="en-US" dirty="0" smtClean="0"/>
              <a:t>9:00 – 11:30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5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the Space -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look at the PDFs beginning with “Malta1.Ami.Tianyuan*</a:t>
            </a:r>
            <a:r>
              <a:rPr lang="en-US" dirty="0" err="1" smtClean="0"/>
              <a:t>pdf</a:t>
            </a:r>
            <a:r>
              <a:rPr lang="en-US" dirty="0" smtClean="0"/>
              <a:t>”. What are the best trees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2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</a:t>
            </a:r>
            <a:r>
              <a:rPr lang="en-US" dirty="0" err="1" smtClean="0"/>
              <a:t>qpGraph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searching the tree space.</a:t>
            </a:r>
          </a:p>
          <a:p>
            <a:r>
              <a:rPr lang="en-US" dirty="0" smtClean="0"/>
              <a:t>Order of addition limits direction of gene flow.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0" y="3057137"/>
            <a:ext cx="452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7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7-31 at 11.1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0"/>
            <a:ext cx="574785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512" y="2269675"/>
            <a:ext cx="1216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Loschbour, then Mal’ta1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1147" y="2422075"/>
            <a:ext cx="1216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Mal’ta1, then Loschbour</a:t>
            </a:r>
          </a:p>
        </p:txBody>
      </p:sp>
    </p:spTree>
    <p:extLst>
      <p:ext uri="{BB962C8B-B14F-4D97-AF65-F5344CB8AC3E}">
        <p14:creationId xmlns:p14="http://schemas.microsoft.com/office/powerpoint/2010/main" val="228755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qpGraph</a:t>
            </a:r>
            <a:r>
              <a:rPr lang="en-US" dirty="0" smtClean="0"/>
              <a:t> is </a:t>
            </a:r>
            <a:r>
              <a:rPr lang="en-US" dirty="0" err="1" smtClean="0"/>
              <a:t>dependant</a:t>
            </a:r>
            <a:r>
              <a:rPr lang="en-US" dirty="0" smtClean="0"/>
              <a:t> on your hypotheses, so it </a:t>
            </a:r>
            <a:r>
              <a:rPr lang="en-US" b="1" u="sng" dirty="0" smtClean="0"/>
              <a:t>needs to be done at the 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Depending on who you include and how many admixture events you add, you can almost always get a tree that works. Thus, the key is keeping it as </a:t>
            </a:r>
            <a:r>
              <a:rPr lang="en-US" b="1" u="sng" dirty="0" smtClean="0"/>
              <a:t>simple</a:t>
            </a:r>
            <a:r>
              <a:rPr lang="en-US" dirty="0" smtClean="0"/>
              <a:t> as possible and </a:t>
            </a:r>
            <a:r>
              <a:rPr lang="en-US" b="1" u="sng" dirty="0" smtClean="0"/>
              <a:t>thoroughly searching within the space you JUSTIFY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is good at </a:t>
            </a:r>
            <a:r>
              <a:rPr lang="en-US" b="1" u="sng" dirty="0" smtClean="0"/>
              <a:t>eliminating specific models </a:t>
            </a:r>
            <a:r>
              <a:rPr lang="en-US" dirty="0" smtClean="0"/>
              <a:t>you want to emphasize are NOT correct. </a:t>
            </a:r>
            <a:endParaRPr lang="en-US" dirty="0" smtClean="0"/>
          </a:p>
          <a:p>
            <a:r>
              <a:rPr lang="en-US" dirty="0" smtClean="0"/>
              <a:t>It is good for summarizing major conclusions of your study, but an </a:t>
            </a:r>
            <a:r>
              <a:rPr lang="en-US" b="1" u="sng" dirty="0" smtClean="0"/>
              <a:t>important caveat is to remember there are likely other models not explored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601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of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 Friday</a:t>
            </a:r>
          </a:p>
          <a:p>
            <a:r>
              <a:rPr lang="en-US" dirty="0" smtClean="0"/>
              <a:t>Mini-projects on Monday (10 am? Afternoon?)</a:t>
            </a:r>
          </a:p>
          <a:p>
            <a:r>
              <a:rPr lang="en-US" dirty="0" err="1" smtClean="0"/>
              <a:t>mtDNA</a:t>
            </a:r>
            <a:r>
              <a:rPr lang="en-US" dirty="0" smtClean="0"/>
              <a:t> course Tuesday to Thursday with Albert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1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Written test, one worksheet of notes. </a:t>
            </a:r>
          </a:p>
          <a:p>
            <a:r>
              <a:rPr lang="en-US" dirty="0" smtClean="0"/>
              <a:t>75 minutes, 10 am.</a:t>
            </a:r>
          </a:p>
          <a:p>
            <a:r>
              <a:rPr lang="en-US" dirty="0" smtClean="0"/>
              <a:t>Predominantly Lessons 1 to 9.</a:t>
            </a:r>
          </a:p>
          <a:p>
            <a:pPr lvl="1"/>
            <a:r>
              <a:rPr lang="en-US" dirty="0" smtClean="0"/>
              <a:t>Familiarity with major points and ancient individuals used in the </a:t>
            </a:r>
            <a:r>
              <a:rPr lang="en-US" dirty="0" err="1" smtClean="0"/>
              <a:t>Haak</a:t>
            </a:r>
            <a:r>
              <a:rPr lang="en-US" dirty="0" smtClean="0"/>
              <a:t> paper. </a:t>
            </a:r>
          </a:p>
          <a:p>
            <a:pPr lvl="1"/>
            <a:r>
              <a:rPr lang="en-US" dirty="0" smtClean="0"/>
              <a:t>Understanding contamination estimates, sequencing, data processing that occurs in preparing a dataset.</a:t>
            </a:r>
          </a:p>
          <a:p>
            <a:pPr lvl="1"/>
            <a:r>
              <a:rPr lang="en-US" dirty="0" smtClean="0"/>
              <a:t>Constructing the appropriate f3-, D-, and </a:t>
            </a:r>
            <a:r>
              <a:rPr lang="en-US" dirty="0" err="1" smtClean="0"/>
              <a:t>qpAdm</a:t>
            </a:r>
            <a:r>
              <a:rPr lang="en-US" dirty="0" smtClean="0"/>
              <a:t> analyses to answer your question.</a:t>
            </a:r>
          </a:p>
          <a:p>
            <a:pPr lvl="1"/>
            <a:r>
              <a:rPr lang="en-US" dirty="0" smtClean="0"/>
              <a:t> Interpretation of f3-, D-, and </a:t>
            </a:r>
            <a:r>
              <a:rPr lang="en-US" dirty="0" err="1" smtClean="0"/>
              <a:t>qpAdm</a:t>
            </a:r>
            <a:r>
              <a:rPr lang="en-US" dirty="0" smtClean="0"/>
              <a:t> results</a:t>
            </a:r>
          </a:p>
          <a:p>
            <a:pPr lvl="1"/>
            <a:r>
              <a:rPr lang="en-US" dirty="0" smtClean="0"/>
              <a:t>Developing hypotheses using PCA</a:t>
            </a:r>
          </a:p>
          <a:p>
            <a:pPr lvl="1"/>
            <a:r>
              <a:rPr lang="en-US" dirty="0" smtClean="0"/>
              <a:t>Familiarity with </a:t>
            </a:r>
            <a:r>
              <a:rPr lang="en-US" dirty="0" err="1" smtClean="0"/>
              <a:t>uniparental</a:t>
            </a:r>
            <a:r>
              <a:rPr lang="en-US" dirty="0" smtClean="0"/>
              <a:t> markers and what you can learn from them.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30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Hours </a:t>
            </a:r>
          </a:p>
          <a:p>
            <a:pPr lvl="1"/>
            <a:r>
              <a:rPr lang="en-US" dirty="0" smtClean="0"/>
              <a:t>Rest of class today</a:t>
            </a:r>
            <a:endParaRPr lang="en-US" dirty="0"/>
          </a:p>
          <a:p>
            <a:pPr lvl="1"/>
            <a:r>
              <a:rPr lang="en-US" dirty="0" smtClean="0"/>
              <a:t>Thursday 2-3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9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7-29 at 6.0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50800"/>
            <a:ext cx="8775700" cy="674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5686" y="684762"/>
            <a:ext cx="278371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Admixture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5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Admixture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should be a visually pleasing </a:t>
            </a:r>
            <a:r>
              <a:rPr lang="en-US" i="1" dirty="0" smtClean="0"/>
              <a:t>summary</a:t>
            </a:r>
            <a:r>
              <a:rPr lang="en-US" dirty="0" smtClean="0"/>
              <a:t> of results you have found already using other methods we’ve learned.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7-29 at 6.28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30" y="632892"/>
            <a:ext cx="5905500" cy="339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7532" y="3839126"/>
            <a:ext cx="245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Patterson et al. (2012)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906" y="4835112"/>
            <a:ext cx="7969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README for </a:t>
            </a:r>
            <a:r>
              <a:rPr lang="en-US" dirty="0" err="1" smtClean="0"/>
              <a:t>AdmixtureGraph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DReichLab</a:t>
            </a:r>
            <a:r>
              <a:rPr lang="en-US" dirty="0" smtClean="0"/>
              <a:t>/</a:t>
            </a:r>
            <a:r>
              <a:rPr lang="en-US" dirty="0" err="1" smtClean="0"/>
              <a:t>AdmixTools</a:t>
            </a:r>
            <a:r>
              <a:rPr lang="en-US" dirty="0" smtClean="0"/>
              <a:t>/blob/master/README.QPGRAPH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1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7-31 at 10.55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3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7-31 at 10.5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3" y="337750"/>
            <a:ext cx="5724409" cy="3944911"/>
          </a:xfrm>
          <a:prstGeom prst="rect">
            <a:avLst/>
          </a:prstGeom>
        </p:spPr>
      </p:pic>
      <p:pic>
        <p:nvPicPr>
          <p:cNvPr id="5" name="Picture 4" descr="Screen Shot 2018-07-31 at 10.55.2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2" t="5329" r="28925"/>
          <a:stretch/>
        </p:blipFill>
        <p:spPr>
          <a:xfrm>
            <a:off x="5742446" y="121591"/>
            <a:ext cx="3175233" cy="50065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24" y="4485311"/>
            <a:ext cx="7863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Root – starting point of your tree (root R)</a:t>
            </a:r>
          </a:p>
          <a:p>
            <a:r>
              <a:rPr lang="en-US" sz="2000" dirty="0" smtClean="0"/>
              <a:t>Label – Each of your tips of tree (label </a:t>
            </a:r>
            <a:r>
              <a:rPr lang="en-US" sz="2000" dirty="0" err="1" smtClean="0"/>
              <a:t>PopID</a:t>
            </a:r>
            <a:r>
              <a:rPr lang="en-US" sz="2000" dirty="0"/>
              <a:t> </a:t>
            </a:r>
            <a:r>
              <a:rPr lang="en-US" sz="2000" dirty="0" err="1" smtClean="0"/>
              <a:t>PopID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Edge – each branch of tree (edge </a:t>
            </a:r>
            <a:r>
              <a:rPr lang="en-US" sz="2000" dirty="0" err="1" smtClean="0"/>
              <a:t>edgename</a:t>
            </a:r>
            <a:r>
              <a:rPr lang="en-US" sz="2000" dirty="0" smtClean="0"/>
              <a:t> node1 node2/</a:t>
            </a:r>
            <a:r>
              <a:rPr lang="en-US" sz="2000" dirty="0" err="1" smtClean="0"/>
              <a:t>tiplabel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Admix – two lines indicating admixture (admix Target S1 S2)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215492" y="121591"/>
            <a:ext cx="1216047" cy="63496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8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822" y="274638"/>
            <a:ext cx="5511978" cy="1143000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8-07-31 at 11.0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7482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7374" y="1688747"/>
            <a:ext cx="5349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you write the graph in text form that the program </a:t>
            </a:r>
            <a:r>
              <a:rPr lang="en-US" dirty="0" err="1" smtClean="0"/>
              <a:t>qpGraph</a:t>
            </a:r>
            <a:r>
              <a:rPr lang="en-US" dirty="0" smtClean="0"/>
              <a:t> will interpret?</a:t>
            </a:r>
          </a:p>
          <a:p>
            <a:endParaRPr lang="en-US" dirty="0"/>
          </a:p>
          <a:p>
            <a:r>
              <a:rPr lang="en-US" dirty="0" smtClean="0"/>
              <a:t>Try to run it using </a:t>
            </a:r>
          </a:p>
          <a:p>
            <a:endParaRPr lang="en-US" dirty="0" smtClean="0"/>
          </a:p>
          <a:p>
            <a:r>
              <a:rPr lang="en-US" dirty="0" err="1"/>
              <a:t>qpGraph</a:t>
            </a:r>
            <a:r>
              <a:rPr lang="en-US" dirty="0"/>
              <a:t> -p </a:t>
            </a:r>
            <a:r>
              <a:rPr lang="en-US" dirty="0" smtClean="0"/>
              <a:t>PARFILE </a:t>
            </a:r>
            <a:r>
              <a:rPr lang="en-US" dirty="0"/>
              <a:t>-g </a:t>
            </a:r>
            <a:r>
              <a:rPr lang="en-US" dirty="0" smtClean="0"/>
              <a:t>GRAPHFILE </a:t>
            </a:r>
            <a:r>
              <a:rPr lang="en-US" dirty="0"/>
              <a:t>-o </a:t>
            </a:r>
            <a:r>
              <a:rPr lang="en-US" dirty="0" err="1" smtClean="0"/>
              <a:t>GRAPHFILE</a:t>
            </a:r>
            <a:r>
              <a:rPr lang="en-US" dirty="0" err="1" smtClean="0"/>
              <a:t>.out</a:t>
            </a:r>
            <a:r>
              <a:rPr lang="en-US" dirty="0" smtClean="0"/>
              <a:t> </a:t>
            </a:r>
            <a:r>
              <a:rPr lang="en-US" dirty="0"/>
              <a:t>-d </a:t>
            </a:r>
            <a:r>
              <a:rPr lang="en-US" dirty="0" err="1" smtClean="0"/>
              <a:t>GRAPHFILE</a:t>
            </a:r>
            <a:r>
              <a:rPr lang="en-US" dirty="0" err="1" smtClean="0"/>
              <a:t>.dot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GRAPHFILE</a:t>
            </a:r>
            <a:r>
              <a:rPr lang="en-US" dirty="0" err="1" smtClean="0"/>
              <a:t>.log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Then, to make a PS file:</a:t>
            </a:r>
          </a:p>
          <a:p>
            <a:r>
              <a:rPr lang="en-US" dirty="0"/>
              <a:t>dot -</a:t>
            </a:r>
            <a:r>
              <a:rPr lang="en-US" dirty="0" err="1"/>
              <a:t>Tps</a:t>
            </a:r>
            <a:r>
              <a:rPr lang="en-US" dirty="0"/>
              <a:t> </a:t>
            </a:r>
            <a:r>
              <a:rPr lang="en-US" dirty="0" err="1" smtClean="0"/>
              <a:t>GRAPHFILE</a:t>
            </a:r>
            <a:r>
              <a:rPr lang="en-US" dirty="0" err="1" smtClean="0"/>
              <a:t>.dot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GRAPHFILE</a:t>
            </a:r>
            <a:r>
              <a:rPr lang="en-US" dirty="0" err="1" smtClean="0"/>
              <a:t>.ps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Then, to make a PDF file:</a:t>
            </a:r>
          </a:p>
          <a:p>
            <a:r>
              <a:rPr lang="en-US" dirty="0"/>
              <a:t>ps2pdf </a:t>
            </a:r>
            <a:r>
              <a:rPr lang="en-US" dirty="0" err="1" smtClean="0"/>
              <a:t>GRAPHFILE</a:t>
            </a:r>
            <a:r>
              <a:rPr lang="en-US" dirty="0" err="1" smtClean="0"/>
              <a:t>.ps</a:t>
            </a:r>
            <a:r>
              <a:rPr lang="en-US" dirty="0" smtClean="0"/>
              <a:t> </a:t>
            </a:r>
            <a:r>
              <a:rPr lang="en-US" dirty="0" err="1" smtClean="0"/>
              <a:t>GRAPHFILE</a:t>
            </a:r>
            <a:r>
              <a:rPr lang="en-US" dirty="0" err="1" smtClean="0"/>
              <a:t>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Did you get the same graph?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5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qpGraph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a base graph – dependent on which populations may be relevant, previously published </a:t>
            </a:r>
            <a:r>
              <a:rPr lang="en-US" dirty="0" err="1" smtClean="0"/>
              <a:t>AdmixtureGraphs</a:t>
            </a:r>
            <a:r>
              <a:rPr lang="en-US" dirty="0" smtClean="0"/>
              <a:t>, etc. </a:t>
            </a:r>
          </a:p>
          <a:p>
            <a:r>
              <a:rPr lang="en-US" dirty="0" smtClean="0"/>
              <a:t>Add one new population or individual at a time, trying it as an added branch to all possible branches (edge), or as a mixture of all possible pairs of two branches (admix). </a:t>
            </a:r>
          </a:p>
          <a:p>
            <a:r>
              <a:rPr lang="en-US" dirty="0" smtClean="0"/>
              <a:t>Look to see which trees have |</a:t>
            </a:r>
            <a:r>
              <a:rPr lang="en-US" dirty="0" err="1" smtClean="0"/>
              <a:t>maxf</a:t>
            </a:r>
            <a:r>
              <a:rPr lang="en-US" dirty="0" smtClean="0"/>
              <a:t>|&lt;3.</a:t>
            </a:r>
          </a:p>
          <a:p>
            <a:r>
              <a:rPr lang="en-US" dirty="0" smtClean="0"/>
              <a:t>Use these trees to add further new populations or individuals.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7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the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PDF files beginning with “Ami.Tianyuan.A2_*</a:t>
            </a:r>
            <a:r>
              <a:rPr lang="en-US" dirty="0" err="1" smtClean="0"/>
              <a:t>pdf</a:t>
            </a:r>
            <a:r>
              <a:rPr lang="en-US" dirty="0" smtClean="0"/>
              <a:t>” on my </a:t>
            </a:r>
            <a:r>
              <a:rPr lang="en-US" dirty="0" err="1" smtClean="0"/>
              <a:t>github</a:t>
            </a:r>
            <a:r>
              <a:rPr lang="en-US" dirty="0" smtClean="0"/>
              <a:t> page, under “Lesson12/”.</a:t>
            </a:r>
          </a:p>
          <a:p>
            <a:pPr lvl="1"/>
            <a:r>
              <a:rPr lang="en-US" dirty="0" err="1" smtClean="0"/>
              <a:t>fALL</a:t>
            </a:r>
            <a:r>
              <a:rPr lang="en-US" dirty="0" smtClean="0"/>
              <a:t> = all pairs of admixtures</a:t>
            </a:r>
          </a:p>
          <a:p>
            <a:pPr lvl="1"/>
            <a:r>
              <a:rPr lang="en-US" dirty="0" err="1" smtClean="0"/>
              <a:t>nALL</a:t>
            </a:r>
            <a:r>
              <a:rPr lang="en-US" dirty="0" smtClean="0"/>
              <a:t> = adding as single branch</a:t>
            </a:r>
          </a:p>
          <a:p>
            <a:pPr lvl="1"/>
            <a:r>
              <a:rPr lang="en-US" dirty="0" smtClean="0"/>
              <a:t>Top right corner lists worst f-stat</a:t>
            </a:r>
          </a:p>
          <a:p>
            <a:pPr lvl="1"/>
            <a:r>
              <a:rPr lang="en-US" dirty="0" smtClean="0"/>
              <a:t>Let’s find the best tree(s)!</a:t>
            </a:r>
          </a:p>
        </p:txBody>
      </p:sp>
    </p:spTree>
    <p:extLst>
      <p:ext uri="{BB962C8B-B14F-4D97-AF65-F5344CB8AC3E}">
        <p14:creationId xmlns:p14="http://schemas.microsoft.com/office/powerpoint/2010/main" val="390109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615</Words>
  <Application>Microsoft Macintosh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Lesson 12: Admixture Graph</vt:lpstr>
      <vt:lpstr>Admixture Graph</vt:lpstr>
      <vt:lpstr>Admixture Graph</vt:lpstr>
      <vt:lpstr>PowerPoint Presentation</vt:lpstr>
      <vt:lpstr>PowerPoint Presentation</vt:lpstr>
      <vt:lpstr>PowerPoint Presentation</vt:lpstr>
      <vt:lpstr>Activity</vt:lpstr>
      <vt:lpstr>How to use qpGraph</vt:lpstr>
      <vt:lpstr>Searching the Space</vt:lpstr>
      <vt:lpstr>Searching the Space - Activity</vt:lpstr>
      <vt:lpstr>Problem of qpGraph</vt:lpstr>
      <vt:lpstr>PowerPoint Presentation</vt:lpstr>
      <vt:lpstr>Things to Consider:</vt:lpstr>
      <vt:lpstr>Rest of Course</vt:lpstr>
      <vt:lpstr>Exam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12: Admixture Graph</dc:title>
  <dc:creator>Melinda Yang</dc:creator>
  <cp:lastModifiedBy>Melinda Yang</cp:lastModifiedBy>
  <cp:revision>12</cp:revision>
  <dcterms:created xsi:type="dcterms:W3CDTF">2018-07-29T10:02:34Z</dcterms:created>
  <dcterms:modified xsi:type="dcterms:W3CDTF">2018-08-01T00:58:31Z</dcterms:modified>
</cp:coreProperties>
</file>