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82" r:id="rId6"/>
    <p:sldId id="297" r:id="rId7"/>
    <p:sldId id="298" r:id="rId8"/>
    <p:sldId id="296" r:id="rId9"/>
    <p:sldId id="305" r:id="rId10"/>
    <p:sldId id="306" r:id="rId11"/>
    <p:sldId id="308" r:id="rId12"/>
    <p:sldId id="318" r:id="rId13"/>
    <p:sldId id="307" r:id="rId14"/>
    <p:sldId id="322" r:id="rId15"/>
    <p:sldId id="299" r:id="rId16"/>
    <p:sldId id="303" r:id="rId17"/>
    <p:sldId id="300" r:id="rId18"/>
    <p:sldId id="302" r:id="rId19"/>
    <p:sldId id="304" r:id="rId20"/>
    <p:sldId id="261" r:id="rId21"/>
    <p:sldId id="262" r:id="rId22"/>
    <p:sldId id="267" r:id="rId23"/>
    <p:sldId id="309" r:id="rId24"/>
    <p:sldId id="323" r:id="rId25"/>
    <p:sldId id="286" r:id="rId26"/>
    <p:sldId id="263" r:id="rId27"/>
    <p:sldId id="268" r:id="rId28"/>
    <p:sldId id="271" r:id="rId29"/>
    <p:sldId id="273" r:id="rId30"/>
    <p:sldId id="274" r:id="rId31"/>
    <p:sldId id="288" r:id="rId32"/>
    <p:sldId id="276" r:id="rId33"/>
    <p:sldId id="310" r:id="rId34"/>
    <p:sldId id="311" r:id="rId35"/>
    <p:sldId id="312" r:id="rId36"/>
    <p:sldId id="289" r:id="rId37"/>
    <p:sldId id="315" r:id="rId38"/>
    <p:sldId id="269" r:id="rId39"/>
    <p:sldId id="314" r:id="rId40"/>
    <p:sldId id="270" r:id="rId41"/>
    <p:sldId id="278" r:id="rId42"/>
    <p:sldId id="280" r:id="rId43"/>
    <p:sldId id="291" r:id="rId44"/>
    <p:sldId id="283" r:id="rId45"/>
    <p:sldId id="284" r:id="rId46"/>
    <p:sldId id="285" r:id="rId47"/>
    <p:sldId id="293" r:id="rId48"/>
    <p:sldId id="316" r:id="rId49"/>
    <p:sldId id="31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9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98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3AC3-E7EE-4F45-9265-82A789FC5875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23234-1473-FC42-B165-8B53D267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Come up with board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5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image of results table in Excel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when make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0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when make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0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Haak</a:t>
            </a:r>
            <a:r>
              <a:rPr lang="en-US" baseline="0" dirty="0" smtClean="0"/>
              <a:t> et al D-stat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7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</a:t>
            </a:r>
            <a:r>
              <a:rPr lang="en-US" baseline="0" dirty="0" smtClean="0"/>
              <a:t> in after students present results and determine class’s general conclusions.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4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class went through and present results, compare to conclusions in </a:t>
            </a:r>
            <a:r>
              <a:rPr lang="en-US" dirty="0" err="1" smtClean="0"/>
              <a:t>Haak</a:t>
            </a:r>
            <a:r>
              <a:rPr lang="en-US" dirty="0" smtClean="0"/>
              <a:t> et al 2015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Mostly</a:t>
            </a:r>
            <a:r>
              <a:rPr lang="en-US" baseline="0" dirty="0" smtClean="0"/>
              <a:t> considering this latter case, where we treat X as an </a:t>
            </a:r>
            <a:r>
              <a:rPr lang="en-US" baseline="0" dirty="0" err="1" smtClean="0"/>
              <a:t>outgroup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23234-1473-FC42-B165-8B53D2677D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5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9CD1-6CF8-A846-82F7-57708FAC99EA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DDF9-CF0A-5743-885D-5169B4F4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lsxwriter.readthedocs.io/" TargetMode="Externa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lsxwriter.readthedocs.io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5: D-statistics and Tests of </a:t>
            </a:r>
            <a:r>
              <a:rPr lang="en-US" dirty="0" err="1" smtClean="0"/>
              <a:t>Treeness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Monday </a:t>
            </a:r>
            <a:r>
              <a:rPr lang="en-US" dirty="0" smtClean="0"/>
              <a:t>July </a:t>
            </a:r>
            <a:r>
              <a:rPr lang="en-US" dirty="0" smtClean="0"/>
              <a:t>16, 2018</a:t>
            </a:r>
          </a:p>
          <a:p>
            <a:r>
              <a:rPr lang="en-US" dirty="0" smtClean="0"/>
              <a:t>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8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>
                <a:solidFill>
                  <a:srgbClr val="000000"/>
                </a:solidFill>
              </a:rPr>
              <a:t>, D2(W, Y; X, Z),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1788" y="4202864"/>
            <a:ext cx="831618" cy="13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2344" y="1889787"/>
            <a:ext cx="219244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D1 - 0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  <p:sp>
        <p:nvSpPr>
          <p:cNvPr id="9" name="Freeform 8"/>
          <p:cNvSpPr/>
          <p:nvPr/>
        </p:nvSpPr>
        <p:spPr>
          <a:xfrm>
            <a:off x="559451" y="4354046"/>
            <a:ext cx="1617872" cy="1133866"/>
          </a:xfrm>
          <a:custGeom>
            <a:avLst/>
            <a:gdLst>
              <a:gd name="connsiteX0" fmla="*/ 0 w 1617872"/>
              <a:gd name="connsiteY0" fmla="*/ 1133866 h 1133866"/>
              <a:gd name="connsiteX1" fmla="*/ 922338 w 1617872"/>
              <a:gd name="connsiteY1" fmla="*/ 0 h 1133866"/>
              <a:gd name="connsiteX2" fmla="*/ 1617872 w 1617872"/>
              <a:gd name="connsiteY2" fmla="*/ 1133866 h 11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872" h="1133866">
                <a:moveTo>
                  <a:pt x="0" y="1133866"/>
                </a:moveTo>
                <a:lnTo>
                  <a:pt x="922338" y="0"/>
                </a:lnTo>
                <a:lnTo>
                  <a:pt x="1617872" y="11338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67014" y="2040959"/>
            <a:ext cx="2933338" cy="3477189"/>
          </a:xfrm>
          <a:custGeom>
            <a:avLst/>
            <a:gdLst>
              <a:gd name="connsiteX0" fmla="*/ 1890038 w 2933338"/>
              <a:gd name="connsiteY0" fmla="*/ 3386480 h 3477189"/>
              <a:gd name="connsiteX1" fmla="*/ 0 w 2933338"/>
              <a:gd name="connsiteY1" fmla="*/ 665201 h 3477189"/>
              <a:gd name="connsiteX2" fmla="*/ 498970 w 2933338"/>
              <a:gd name="connsiteY2" fmla="*/ 0 h 3477189"/>
              <a:gd name="connsiteX3" fmla="*/ 2933338 w 2933338"/>
              <a:gd name="connsiteY3" fmla="*/ 3477189 h 34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338" h="3477189">
                <a:moveTo>
                  <a:pt x="1890038" y="3386480"/>
                </a:moveTo>
                <a:lnTo>
                  <a:pt x="0" y="665201"/>
                </a:lnTo>
                <a:lnTo>
                  <a:pt x="498970" y="0"/>
                </a:lnTo>
                <a:lnTo>
                  <a:pt x="2933338" y="347718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0826" y="2927026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9294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D2(W, Y; X, Z)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</a:rPr>
              <a:t>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1788" y="4202864"/>
            <a:ext cx="831618" cy="13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2344" y="1889787"/>
            <a:ext cx="219244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D2 - b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  <p:sp>
        <p:nvSpPr>
          <p:cNvPr id="9" name="Freeform 8"/>
          <p:cNvSpPr/>
          <p:nvPr/>
        </p:nvSpPr>
        <p:spPr>
          <a:xfrm>
            <a:off x="559451" y="4354046"/>
            <a:ext cx="1617872" cy="1133866"/>
          </a:xfrm>
          <a:custGeom>
            <a:avLst/>
            <a:gdLst>
              <a:gd name="connsiteX0" fmla="*/ 0 w 1617872"/>
              <a:gd name="connsiteY0" fmla="*/ 1133866 h 1133866"/>
              <a:gd name="connsiteX1" fmla="*/ 922338 w 1617872"/>
              <a:gd name="connsiteY1" fmla="*/ 0 h 1133866"/>
              <a:gd name="connsiteX2" fmla="*/ 1617872 w 1617872"/>
              <a:gd name="connsiteY2" fmla="*/ 1133866 h 11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872" h="1133866">
                <a:moveTo>
                  <a:pt x="0" y="1133866"/>
                </a:moveTo>
                <a:lnTo>
                  <a:pt x="922338" y="0"/>
                </a:lnTo>
                <a:lnTo>
                  <a:pt x="1617872" y="11338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67014" y="2040959"/>
            <a:ext cx="2933338" cy="3477189"/>
          </a:xfrm>
          <a:custGeom>
            <a:avLst/>
            <a:gdLst>
              <a:gd name="connsiteX0" fmla="*/ 1890038 w 2933338"/>
              <a:gd name="connsiteY0" fmla="*/ 3386480 h 3477189"/>
              <a:gd name="connsiteX1" fmla="*/ 0 w 2933338"/>
              <a:gd name="connsiteY1" fmla="*/ 665201 h 3477189"/>
              <a:gd name="connsiteX2" fmla="*/ 498970 w 2933338"/>
              <a:gd name="connsiteY2" fmla="*/ 0 h 3477189"/>
              <a:gd name="connsiteX3" fmla="*/ 2933338 w 2933338"/>
              <a:gd name="connsiteY3" fmla="*/ 3477189 h 34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338" h="3477189">
                <a:moveTo>
                  <a:pt x="1890038" y="3386480"/>
                </a:moveTo>
                <a:lnTo>
                  <a:pt x="0" y="665201"/>
                </a:lnTo>
                <a:lnTo>
                  <a:pt x="498970" y="0"/>
                </a:lnTo>
                <a:lnTo>
                  <a:pt x="2933338" y="347718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8007" y="2721279"/>
            <a:ext cx="4142962" cy="2796869"/>
          </a:xfrm>
          <a:custGeom>
            <a:avLst/>
            <a:gdLst>
              <a:gd name="connsiteX0" fmla="*/ 0 w 4142962"/>
              <a:gd name="connsiteY0" fmla="*/ 2706160 h 2796869"/>
              <a:gd name="connsiteX1" fmla="*/ 2131962 w 4142962"/>
              <a:gd name="connsiteY1" fmla="*/ 0 h 2796869"/>
              <a:gd name="connsiteX2" fmla="*/ 4142962 w 4142962"/>
              <a:gd name="connsiteY2" fmla="*/ 2796869 h 27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2962" h="2796869">
                <a:moveTo>
                  <a:pt x="0" y="2706160"/>
                </a:moveTo>
                <a:lnTo>
                  <a:pt x="2131962" y="0"/>
                </a:lnTo>
                <a:lnTo>
                  <a:pt x="4142962" y="2796869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345706" y="1783949"/>
            <a:ext cx="4536090" cy="3673726"/>
          </a:xfrm>
          <a:custGeom>
            <a:avLst/>
            <a:gdLst>
              <a:gd name="connsiteX0" fmla="*/ 997940 w 4536090"/>
              <a:gd name="connsiteY0" fmla="*/ 3628372 h 3673726"/>
              <a:gd name="connsiteX1" fmla="*/ 0 w 4536090"/>
              <a:gd name="connsiteY1" fmla="*/ 2192141 h 3673726"/>
              <a:gd name="connsiteX2" fmla="*/ 1920278 w 4536090"/>
              <a:gd name="connsiteY2" fmla="*/ 0 h 3673726"/>
              <a:gd name="connsiteX3" fmla="*/ 4536090 w 4536090"/>
              <a:gd name="connsiteY3" fmla="*/ 3673726 h 36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6090" h="3673726">
                <a:moveTo>
                  <a:pt x="997940" y="3628372"/>
                </a:moveTo>
                <a:lnTo>
                  <a:pt x="0" y="2192141"/>
                </a:lnTo>
                <a:lnTo>
                  <a:pt x="1920278" y="0"/>
                </a:lnTo>
                <a:lnTo>
                  <a:pt x="4536090" y="3673726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0826" y="2927026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0659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D2(W, Y; X, Z)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66"/>
                </a:solidFill>
              </a:rPr>
              <a:t>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1788" y="4202864"/>
            <a:ext cx="831618" cy="13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2344" y="1889787"/>
            <a:ext cx="284261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D3 - b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  <p:sp>
        <p:nvSpPr>
          <p:cNvPr id="9" name="Freeform 8"/>
          <p:cNvSpPr/>
          <p:nvPr/>
        </p:nvSpPr>
        <p:spPr>
          <a:xfrm>
            <a:off x="559451" y="4354046"/>
            <a:ext cx="1617872" cy="1133866"/>
          </a:xfrm>
          <a:custGeom>
            <a:avLst/>
            <a:gdLst>
              <a:gd name="connsiteX0" fmla="*/ 0 w 1617872"/>
              <a:gd name="connsiteY0" fmla="*/ 1133866 h 1133866"/>
              <a:gd name="connsiteX1" fmla="*/ 922338 w 1617872"/>
              <a:gd name="connsiteY1" fmla="*/ 0 h 1133866"/>
              <a:gd name="connsiteX2" fmla="*/ 1617872 w 1617872"/>
              <a:gd name="connsiteY2" fmla="*/ 1133866 h 11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872" h="1133866">
                <a:moveTo>
                  <a:pt x="0" y="1133866"/>
                </a:moveTo>
                <a:lnTo>
                  <a:pt x="922338" y="0"/>
                </a:lnTo>
                <a:lnTo>
                  <a:pt x="1617872" y="11338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67014" y="2040959"/>
            <a:ext cx="2933338" cy="3477189"/>
          </a:xfrm>
          <a:custGeom>
            <a:avLst/>
            <a:gdLst>
              <a:gd name="connsiteX0" fmla="*/ 1890038 w 2933338"/>
              <a:gd name="connsiteY0" fmla="*/ 3386480 h 3477189"/>
              <a:gd name="connsiteX1" fmla="*/ 0 w 2933338"/>
              <a:gd name="connsiteY1" fmla="*/ 665201 h 3477189"/>
              <a:gd name="connsiteX2" fmla="*/ 498970 w 2933338"/>
              <a:gd name="connsiteY2" fmla="*/ 0 h 3477189"/>
              <a:gd name="connsiteX3" fmla="*/ 2933338 w 2933338"/>
              <a:gd name="connsiteY3" fmla="*/ 3477189 h 34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338" h="3477189">
                <a:moveTo>
                  <a:pt x="1890038" y="3386480"/>
                </a:moveTo>
                <a:lnTo>
                  <a:pt x="0" y="665201"/>
                </a:lnTo>
                <a:lnTo>
                  <a:pt x="498970" y="0"/>
                </a:lnTo>
                <a:lnTo>
                  <a:pt x="2933338" y="347718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8007" y="2721279"/>
            <a:ext cx="4142962" cy="2796869"/>
          </a:xfrm>
          <a:custGeom>
            <a:avLst/>
            <a:gdLst>
              <a:gd name="connsiteX0" fmla="*/ 0 w 4142962"/>
              <a:gd name="connsiteY0" fmla="*/ 2706160 h 2796869"/>
              <a:gd name="connsiteX1" fmla="*/ 2131962 w 4142962"/>
              <a:gd name="connsiteY1" fmla="*/ 0 h 2796869"/>
              <a:gd name="connsiteX2" fmla="*/ 4142962 w 4142962"/>
              <a:gd name="connsiteY2" fmla="*/ 2796869 h 27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2962" h="2796869">
                <a:moveTo>
                  <a:pt x="0" y="2706160"/>
                </a:moveTo>
                <a:lnTo>
                  <a:pt x="2131962" y="0"/>
                </a:lnTo>
                <a:lnTo>
                  <a:pt x="4142962" y="2796869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345706" y="1783949"/>
            <a:ext cx="4536090" cy="3673726"/>
          </a:xfrm>
          <a:custGeom>
            <a:avLst/>
            <a:gdLst>
              <a:gd name="connsiteX0" fmla="*/ 997940 w 4536090"/>
              <a:gd name="connsiteY0" fmla="*/ 3628372 h 3673726"/>
              <a:gd name="connsiteX1" fmla="*/ 0 w 4536090"/>
              <a:gd name="connsiteY1" fmla="*/ 2192141 h 3673726"/>
              <a:gd name="connsiteX2" fmla="*/ 1920278 w 4536090"/>
              <a:gd name="connsiteY2" fmla="*/ 0 h 3673726"/>
              <a:gd name="connsiteX3" fmla="*/ 4536090 w 4536090"/>
              <a:gd name="connsiteY3" fmla="*/ 3673726 h 36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6090" h="3673726">
                <a:moveTo>
                  <a:pt x="997940" y="3628372"/>
                </a:moveTo>
                <a:lnTo>
                  <a:pt x="0" y="2192141"/>
                </a:lnTo>
                <a:lnTo>
                  <a:pt x="1920278" y="0"/>
                </a:lnTo>
                <a:lnTo>
                  <a:pt x="4536090" y="3673726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17872" y="3008525"/>
            <a:ext cx="2736774" cy="2509623"/>
          </a:xfrm>
          <a:custGeom>
            <a:avLst/>
            <a:gdLst>
              <a:gd name="connsiteX0" fmla="*/ 831616 w 2736774"/>
              <a:gd name="connsiteY0" fmla="*/ 2388678 h 2509623"/>
              <a:gd name="connsiteX1" fmla="*/ 0 w 2736774"/>
              <a:gd name="connsiteY1" fmla="*/ 1179220 h 2509623"/>
              <a:gd name="connsiteX2" fmla="*/ 937458 w 2736774"/>
              <a:gd name="connsiteY2" fmla="*/ 0 h 2509623"/>
              <a:gd name="connsiteX3" fmla="*/ 2736774 w 2736774"/>
              <a:gd name="connsiteY3" fmla="*/ 2509623 h 250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774" h="2509623">
                <a:moveTo>
                  <a:pt x="831616" y="2388678"/>
                </a:moveTo>
                <a:lnTo>
                  <a:pt x="0" y="1179220"/>
                </a:lnTo>
                <a:lnTo>
                  <a:pt x="937458" y="0"/>
                </a:lnTo>
                <a:lnTo>
                  <a:pt x="2736774" y="250962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10654" y="2207259"/>
            <a:ext cx="4808255" cy="3295771"/>
          </a:xfrm>
          <a:custGeom>
            <a:avLst/>
            <a:gdLst>
              <a:gd name="connsiteX0" fmla="*/ 0 w 4808255"/>
              <a:gd name="connsiteY0" fmla="*/ 3295771 h 3295771"/>
              <a:gd name="connsiteX1" fmla="*/ 2555330 w 4808255"/>
              <a:gd name="connsiteY1" fmla="*/ 0 h 3295771"/>
              <a:gd name="connsiteX2" fmla="*/ 4808255 w 4808255"/>
              <a:gd name="connsiteY2" fmla="*/ 3250416 h 329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55" h="3295771">
                <a:moveTo>
                  <a:pt x="0" y="3295771"/>
                </a:moveTo>
                <a:lnTo>
                  <a:pt x="2555330" y="0"/>
                </a:lnTo>
                <a:lnTo>
                  <a:pt x="4808255" y="3250416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0826" y="2927026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67969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D2(W, Y; X, Z)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66"/>
                </a:solidFill>
              </a:rPr>
              <a:t>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1788" y="4202864"/>
            <a:ext cx="831618" cy="13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22344" y="1889787"/>
            <a:ext cx="2842617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D1+D2=D3</a:t>
            </a:r>
          </a:p>
          <a:p>
            <a:r>
              <a:rPr lang="en-US" sz="2800" b="1" dirty="0" smtClean="0"/>
              <a:t>0   + b = b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  <p:sp>
        <p:nvSpPr>
          <p:cNvPr id="9" name="Freeform 8"/>
          <p:cNvSpPr/>
          <p:nvPr/>
        </p:nvSpPr>
        <p:spPr>
          <a:xfrm>
            <a:off x="559451" y="4354046"/>
            <a:ext cx="1617872" cy="1133866"/>
          </a:xfrm>
          <a:custGeom>
            <a:avLst/>
            <a:gdLst>
              <a:gd name="connsiteX0" fmla="*/ 0 w 1617872"/>
              <a:gd name="connsiteY0" fmla="*/ 1133866 h 1133866"/>
              <a:gd name="connsiteX1" fmla="*/ 922338 w 1617872"/>
              <a:gd name="connsiteY1" fmla="*/ 0 h 1133866"/>
              <a:gd name="connsiteX2" fmla="*/ 1617872 w 1617872"/>
              <a:gd name="connsiteY2" fmla="*/ 1133866 h 11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872" h="1133866">
                <a:moveTo>
                  <a:pt x="0" y="1133866"/>
                </a:moveTo>
                <a:lnTo>
                  <a:pt x="922338" y="0"/>
                </a:lnTo>
                <a:lnTo>
                  <a:pt x="1617872" y="113386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67014" y="2040959"/>
            <a:ext cx="2933338" cy="3477189"/>
          </a:xfrm>
          <a:custGeom>
            <a:avLst/>
            <a:gdLst>
              <a:gd name="connsiteX0" fmla="*/ 1890038 w 2933338"/>
              <a:gd name="connsiteY0" fmla="*/ 3386480 h 3477189"/>
              <a:gd name="connsiteX1" fmla="*/ 0 w 2933338"/>
              <a:gd name="connsiteY1" fmla="*/ 665201 h 3477189"/>
              <a:gd name="connsiteX2" fmla="*/ 498970 w 2933338"/>
              <a:gd name="connsiteY2" fmla="*/ 0 h 3477189"/>
              <a:gd name="connsiteX3" fmla="*/ 2933338 w 2933338"/>
              <a:gd name="connsiteY3" fmla="*/ 3477189 h 34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338" h="3477189">
                <a:moveTo>
                  <a:pt x="1890038" y="3386480"/>
                </a:moveTo>
                <a:lnTo>
                  <a:pt x="0" y="665201"/>
                </a:lnTo>
                <a:lnTo>
                  <a:pt x="498970" y="0"/>
                </a:lnTo>
                <a:lnTo>
                  <a:pt x="2933338" y="347718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78007" y="2721279"/>
            <a:ext cx="4142962" cy="2796869"/>
          </a:xfrm>
          <a:custGeom>
            <a:avLst/>
            <a:gdLst>
              <a:gd name="connsiteX0" fmla="*/ 0 w 4142962"/>
              <a:gd name="connsiteY0" fmla="*/ 2706160 h 2796869"/>
              <a:gd name="connsiteX1" fmla="*/ 2131962 w 4142962"/>
              <a:gd name="connsiteY1" fmla="*/ 0 h 2796869"/>
              <a:gd name="connsiteX2" fmla="*/ 4142962 w 4142962"/>
              <a:gd name="connsiteY2" fmla="*/ 2796869 h 27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2962" h="2796869">
                <a:moveTo>
                  <a:pt x="0" y="2706160"/>
                </a:moveTo>
                <a:lnTo>
                  <a:pt x="2131962" y="0"/>
                </a:lnTo>
                <a:lnTo>
                  <a:pt x="4142962" y="2796869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345706" y="1783949"/>
            <a:ext cx="4536090" cy="3673726"/>
          </a:xfrm>
          <a:custGeom>
            <a:avLst/>
            <a:gdLst>
              <a:gd name="connsiteX0" fmla="*/ 997940 w 4536090"/>
              <a:gd name="connsiteY0" fmla="*/ 3628372 h 3673726"/>
              <a:gd name="connsiteX1" fmla="*/ 0 w 4536090"/>
              <a:gd name="connsiteY1" fmla="*/ 2192141 h 3673726"/>
              <a:gd name="connsiteX2" fmla="*/ 1920278 w 4536090"/>
              <a:gd name="connsiteY2" fmla="*/ 0 h 3673726"/>
              <a:gd name="connsiteX3" fmla="*/ 4536090 w 4536090"/>
              <a:gd name="connsiteY3" fmla="*/ 3673726 h 367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6090" h="3673726">
                <a:moveTo>
                  <a:pt x="997940" y="3628372"/>
                </a:moveTo>
                <a:lnTo>
                  <a:pt x="0" y="2192141"/>
                </a:lnTo>
                <a:lnTo>
                  <a:pt x="1920278" y="0"/>
                </a:lnTo>
                <a:lnTo>
                  <a:pt x="4536090" y="3673726"/>
                </a:lnTo>
              </a:path>
            </a:pathLst>
          </a:cu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17872" y="3008525"/>
            <a:ext cx="2736774" cy="2509623"/>
          </a:xfrm>
          <a:custGeom>
            <a:avLst/>
            <a:gdLst>
              <a:gd name="connsiteX0" fmla="*/ 831616 w 2736774"/>
              <a:gd name="connsiteY0" fmla="*/ 2388678 h 2509623"/>
              <a:gd name="connsiteX1" fmla="*/ 0 w 2736774"/>
              <a:gd name="connsiteY1" fmla="*/ 1179220 h 2509623"/>
              <a:gd name="connsiteX2" fmla="*/ 937458 w 2736774"/>
              <a:gd name="connsiteY2" fmla="*/ 0 h 2509623"/>
              <a:gd name="connsiteX3" fmla="*/ 2736774 w 2736774"/>
              <a:gd name="connsiteY3" fmla="*/ 2509623 h 250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774" h="2509623">
                <a:moveTo>
                  <a:pt x="831616" y="2388678"/>
                </a:moveTo>
                <a:lnTo>
                  <a:pt x="0" y="1179220"/>
                </a:lnTo>
                <a:lnTo>
                  <a:pt x="937458" y="0"/>
                </a:lnTo>
                <a:lnTo>
                  <a:pt x="2736774" y="2509623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10654" y="2207259"/>
            <a:ext cx="4808255" cy="3295771"/>
          </a:xfrm>
          <a:custGeom>
            <a:avLst/>
            <a:gdLst>
              <a:gd name="connsiteX0" fmla="*/ 0 w 4808255"/>
              <a:gd name="connsiteY0" fmla="*/ 3295771 h 3295771"/>
              <a:gd name="connsiteX1" fmla="*/ 2555330 w 4808255"/>
              <a:gd name="connsiteY1" fmla="*/ 0 h 3295771"/>
              <a:gd name="connsiteX2" fmla="*/ 4808255 w 4808255"/>
              <a:gd name="connsiteY2" fmla="*/ 3250416 h 329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255" h="3295771">
                <a:moveTo>
                  <a:pt x="0" y="3295771"/>
                </a:moveTo>
                <a:lnTo>
                  <a:pt x="2555330" y="0"/>
                </a:lnTo>
                <a:lnTo>
                  <a:pt x="4808255" y="3250416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0826" y="2927026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65394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point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Considering all pairs, two sums are the same and no smaller than the third</a:t>
            </a:r>
          </a:p>
          <a:p>
            <a:r>
              <a:rPr lang="en-US" sz="3600" dirty="0" smtClean="0"/>
              <a:t>“any four taxa tree has at most one internal branch</a:t>
            </a:r>
            <a:r>
              <a:rPr lang="en-US" sz="3600" dirty="0" smtClean="0"/>
              <a:t>”</a:t>
            </a:r>
          </a:p>
          <a:p>
            <a:r>
              <a:rPr lang="en-US" sz="3600" dirty="0" smtClean="0"/>
              <a:t>Peter 2016 – “</a:t>
            </a:r>
            <a:r>
              <a:rPr lang="en-US" sz="3600" b="1" dirty="0"/>
              <a:t>Admixture, Population Structure and </a:t>
            </a:r>
            <a:r>
              <a:rPr lang="en-US" sz="3600" i="1" dirty="0"/>
              <a:t>F</a:t>
            </a:r>
            <a:r>
              <a:rPr lang="en-US" sz="3600" b="1" dirty="0"/>
              <a:t>-</a:t>
            </a:r>
            <a:r>
              <a:rPr lang="en-US" sz="3600" b="1" dirty="0" smtClean="0"/>
              <a:t>statistics”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88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/>
              <a:t>D1(W, X; Y, Z) , D2(W, Y; X, Z),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4127" y="4641292"/>
            <a:ext cx="0" cy="8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9383" y="4641292"/>
            <a:ext cx="28577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79383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530589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1228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</a:t>
            </a:r>
            <a:endParaRPr lang="en-US" sz="28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767014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</a:t>
            </a:r>
            <a:endParaRPr lang="en-US" sz="2800" b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5322344" y="1889787"/>
            <a:ext cx="219244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 + β = 1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77450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D2(W, Y; X, Z),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4127" y="4641292"/>
            <a:ext cx="0" cy="8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9383" y="4641292"/>
            <a:ext cx="28577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751894" y="2025841"/>
            <a:ext cx="2933338" cy="3477189"/>
          </a:xfrm>
          <a:custGeom>
            <a:avLst/>
            <a:gdLst>
              <a:gd name="connsiteX0" fmla="*/ 1950519 w 2933338"/>
              <a:gd name="connsiteY0" fmla="*/ 3416716 h 3477189"/>
              <a:gd name="connsiteX1" fmla="*/ 0 w 2933338"/>
              <a:gd name="connsiteY1" fmla="*/ 650083 h 3477189"/>
              <a:gd name="connsiteX2" fmla="*/ 514090 w 2933338"/>
              <a:gd name="connsiteY2" fmla="*/ 0 h 3477189"/>
              <a:gd name="connsiteX3" fmla="*/ 2933338 w 2933338"/>
              <a:gd name="connsiteY3" fmla="*/ 3477189 h 3477189"/>
              <a:gd name="connsiteX4" fmla="*/ 2933338 w 2933338"/>
              <a:gd name="connsiteY4" fmla="*/ 3477189 h 347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3338" h="3477189">
                <a:moveTo>
                  <a:pt x="1950519" y="3416716"/>
                </a:moveTo>
                <a:lnTo>
                  <a:pt x="0" y="650083"/>
                </a:lnTo>
                <a:lnTo>
                  <a:pt x="514090" y="0"/>
                </a:lnTo>
                <a:lnTo>
                  <a:pt x="2933338" y="3477189"/>
                </a:lnTo>
                <a:lnTo>
                  <a:pt x="2933338" y="347718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89692" y="4716883"/>
            <a:ext cx="1723714" cy="771029"/>
          </a:xfrm>
          <a:custGeom>
            <a:avLst/>
            <a:gdLst>
              <a:gd name="connsiteX0" fmla="*/ 1708593 w 1723714"/>
              <a:gd name="connsiteY0" fmla="*/ 755911 h 771029"/>
              <a:gd name="connsiteX1" fmla="*/ 1723714 w 1723714"/>
              <a:gd name="connsiteY1" fmla="*/ 0 h 771029"/>
              <a:gd name="connsiteX2" fmla="*/ 589691 w 1723714"/>
              <a:gd name="connsiteY2" fmla="*/ 0 h 771029"/>
              <a:gd name="connsiteX3" fmla="*/ 0 w 1723714"/>
              <a:gd name="connsiteY3" fmla="*/ 771029 h 7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714" h="771029">
                <a:moveTo>
                  <a:pt x="1708593" y="755911"/>
                </a:moveTo>
                <a:lnTo>
                  <a:pt x="1723714" y="0"/>
                </a:lnTo>
                <a:lnTo>
                  <a:pt x="589691" y="0"/>
                </a:lnTo>
                <a:lnTo>
                  <a:pt x="0" y="771029"/>
                </a:lnTo>
              </a:path>
            </a:pathLst>
          </a:custGeom>
          <a:ln>
            <a:solidFill>
              <a:srgbClr val="FF0000">
                <a:alpha val="1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710654" y="2842224"/>
            <a:ext cx="3250864" cy="2645688"/>
          </a:xfrm>
          <a:custGeom>
            <a:avLst/>
            <a:gdLst>
              <a:gd name="connsiteX0" fmla="*/ 1738834 w 3250864"/>
              <a:gd name="connsiteY0" fmla="*/ 2600333 h 2645688"/>
              <a:gd name="connsiteX1" fmla="*/ 1769075 w 3250864"/>
              <a:gd name="connsiteY1" fmla="*/ 1889777 h 2645688"/>
              <a:gd name="connsiteX2" fmla="*/ 3250864 w 3250864"/>
              <a:gd name="connsiteY2" fmla="*/ 1874659 h 2645688"/>
              <a:gd name="connsiteX3" fmla="*/ 1965639 w 3250864"/>
              <a:gd name="connsiteY3" fmla="*/ 0 h 2645688"/>
              <a:gd name="connsiteX4" fmla="*/ 0 w 3250864"/>
              <a:gd name="connsiteY4" fmla="*/ 2645688 h 264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0864" h="2645688">
                <a:moveTo>
                  <a:pt x="1738834" y="2600333"/>
                </a:moveTo>
                <a:lnTo>
                  <a:pt x="1769075" y="1889777"/>
                </a:lnTo>
                <a:lnTo>
                  <a:pt x="3250864" y="1874659"/>
                </a:lnTo>
                <a:lnTo>
                  <a:pt x="1965639" y="0"/>
                </a:lnTo>
                <a:lnTo>
                  <a:pt x="0" y="2645688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383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30589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41228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</a:t>
            </a:r>
            <a:endParaRPr lang="en-US" sz="2800" b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7014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</a:t>
            </a:r>
            <a:endParaRPr lang="en-US" sz="2800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22344" y="1889787"/>
            <a:ext cx="219244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 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75446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D2(W, Y; X, Z)</a:t>
            </a:r>
            <a:r>
              <a:rPr lang="en-US" dirty="0" smtClean="0"/>
              <a:t>,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4127" y="4641292"/>
            <a:ext cx="0" cy="8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9383" y="4641292"/>
            <a:ext cx="28577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78007" y="2434033"/>
            <a:ext cx="4430248" cy="3008524"/>
          </a:xfrm>
          <a:custGeom>
            <a:avLst/>
            <a:gdLst>
              <a:gd name="connsiteX0" fmla="*/ 0 w 4430248"/>
              <a:gd name="connsiteY0" fmla="*/ 3008524 h 3008524"/>
              <a:gd name="connsiteX1" fmla="*/ 2268045 w 4430248"/>
              <a:gd name="connsiteY1" fmla="*/ 151182 h 3008524"/>
              <a:gd name="connsiteX2" fmla="*/ 2268045 w 4430248"/>
              <a:gd name="connsiteY2" fmla="*/ 151182 h 3008524"/>
              <a:gd name="connsiteX3" fmla="*/ 2373887 w 4430248"/>
              <a:gd name="connsiteY3" fmla="*/ 0 h 3008524"/>
              <a:gd name="connsiteX4" fmla="*/ 4430248 w 4430248"/>
              <a:gd name="connsiteY4" fmla="*/ 2993406 h 3008524"/>
              <a:gd name="connsiteX5" fmla="*/ 4430248 w 4430248"/>
              <a:gd name="connsiteY5" fmla="*/ 2993406 h 300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0248" h="3008524">
                <a:moveTo>
                  <a:pt x="0" y="3008524"/>
                </a:moveTo>
                <a:lnTo>
                  <a:pt x="2268045" y="151182"/>
                </a:lnTo>
                <a:lnTo>
                  <a:pt x="2268045" y="151182"/>
                </a:lnTo>
                <a:lnTo>
                  <a:pt x="2373887" y="0"/>
                </a:lnTo>
                <a:lnTo>
                  <a:pt x="4430248" y="2993406"/>
                </a:lnTo>
                <a:lnTo>
                  <a:pt x="4430248" y="2993406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555330" y="2207259"/>
            <a:ext cx="3024060" cy="3295771"/>
          </a:xfrm>
          <a:custGeom>
            <a:avLst/>
            <a:gdLst>
              <a:gd name="connsiteX0" fmla="*/ 0 w 3024060"/>
              <a:gd name="connsiteY0" fmla="*/ 3189944 h 3295771"/>
              <a:gd name="connsiteX1" fmla="*/ 15121 w 3024060"/>
              <a:gd name="connsiteY1" fmla="*/ 2615451 h 3295771"/>
              <a:gd name="connsiteX2" fmla="*/ 1980759 w 3024060"/>
              <a:gd name="connsiteY2" fmla="*/ 2600333 h 3295771"/>
              <a:gd name="connsiteX3" fmla="*/ 438489 w 3024060"/>
              <a:gd name="connsiteY3" fmla="*/ 377956 h 3295771"/>
              <a:gd name="connsiteX4" fmla="*/ 695534 w 3024060"/>
              <a:gd name="connsiteY4" fmla="*/ 0 h 3295771"/>
              <a:gd name="connsiteX5" fmla="*/ 3024060 w 3024060"/>
              <a:gd name="connsiteY5" fmla="*/ 3295771 h 329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4060" h="3295771">
                <a:moveTo>
                  <a:pt x="0" y="3189944"/>
                </a:moveTo>
                <a:lnTo>
                  <a:pt x="15121" y="2615451"/>
                </a:lnTo>
                <a:lnTo>
                  <a:pt x="1980759" y="2600333"/>
                </a:lnTo>
                <a:lnTo>
                  <a:pt x="438489" y="377956"/>
                </a:lnTo>
                <a:lnTo>
                  <a:pt x="695534" y="0"/>
                </a:lnTo>
                <a:lnTo>
                  <a:pt x="3024060" y="3295771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725774" y="1617649"/>
            <a:ext cx="5186262" cy="3824908"/>
          </a:xfrm>
          <a:custGeom>
            <a:avLst/>
            <a:gdLst>
              <a:gd name="connsiteX0" fmla="*/ 1466669 w 5186262"/>
              <a:gd name="connsiteY0" fmla="*/ 3779554 h 3824908"/>
              <a:gd name="connsiteX1" fmla="*/ 1481789 w 5186262"/>
              <a:gd name="connsiteY1" fmla="*/ 3189943 h 3824908"/>
              <a:gd name="connsiteX2" fmla="*/ 0 w 5186262"/>
              <a:gd name="connsiteY2" fmla="*/ 3159707 h 3824908"/>
              <a:gd name="connsiteX3" fmla="*/ 2509970 w 5186262"/>
              <a:gd name="connsiteY3" fmla="*/ 136064 h 3824908"/>
              <a:gd name="connsiteX4" fmla="*/ 2600691 w 5186262"/>
              <a:gd name="connsiteY4" fmla="*/ 0 h 3824908"/>
              <a:gd name="connsiteX5" fmla="*/ 5186262 w 5186262"/>
              <a:gd name="connsiteY5" fmla="*/ 3824908 h 382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6262" h="3824908">
                <a:moveTo>
                  <a:pt x="1466669" y="3779554"/>
                </a:moveTo>
                <a:lnTo>
                  <a:pt x="1481789" y="3189943"/>
                </a:lnTo>
                <a:lnTo>
                  <a:pt x="0" y="3159707"/>
                </a:lnTo>
                <a:lnTo>
                  <a:pt x="2509970" y="136064"/>
                </a:lnTo>
                <a:lnTo>
                  <a:pt x="2600691" y="0"/>
                </a:lnTo>
                <a:lnTo>
                  <a:pt x="5186262" y="382490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79383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530589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1228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</a:t>
            </a:r>
            <a:endParaRPr lang="en-US" sz="28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67014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</a:t>
            </a:r>
            <a:endParaRPr lang="en-US" sz="2800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344" y="1889787"/>
            <a:ext cx="261581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 b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+ β 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  <a:p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769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D2(W, Y; X, Z)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66"/>
                </a:solidFill>
              </a:rPr>
              <a:t>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4127" y="4641292"/>
            <a:ext cx="0" cy="8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9383" y="4641292"/>
            <a:ext cx="28577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494849" y="4732001"/>
            <a:ext cx="2011000" cy="771029"/>
          </a:xfrm>
          <a:custGeom>
            <a:avLst/>
            <a:gdLst>
              <a:gd name="connsiteX0" fmla="*/ 0 w 2011000"/>
              <a:gd name="connsiteY0" fmla="*/ 725674 h 771029"/>
              <a:gd name="connsiteX1" fmla="*/ 15120 w 2011000"/>
              <a:gd name="connsiteY1" fmla="*/ 15118 h 771029"/>
              <a:gd name="connsiteX2" fmla="*/ 1451549 w 2011000"/>
              <a:gd name="connsiteY2" fmla="*/ 0 h 771029"/>
              <a:gd name="connsiteX3" fmla="*/ 2011000 w 2011000"/>
              <a:gd name="connsiteY3" fmla="*/ 771029 h 771029"/>
              <a:gd name="connsiteX4" fmla="*/ 2011000 w 2011000"/>
              <a:gd name="connsiteY4" fmla="*/ 771029 h 7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1000" h="771029">
                <a:moveTo>
                  <a:pt x="0" y="725674"/>
                </a:moveTo>
                <a:lnTo>
                  <a:pt x="15120" y="15118"/>
                </a:lnTo>
                <a:lnTo>
                  <a:pt x="1451549" y="0"/>
                </a:lnTo>
                <a:lnTo>
                  <a:pt x="2011000" y="771029"/>
                </a:lnTo>
                <a:lnTo>
                  <a:pt x="2011000" y="771029"/>
                </a:lnTo>
              </a:path>
            </a:pathLst>
          </a:custGeom>
          <a:ln>
            <a:solidFill>
              <a:srgbClr val="FFFF00">
                <a:alpha val="2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164263" y="2660806"/>
            <a:ext cx="3613751" cy="2827106"/>
          </a:xfrm>
          <a:custGeom>
            <a:avLst/>
            <a:gdLst>
              <a:gd name="connsiteX0" fmla="*/ 1134022 w 3613751"/>
              <a:gd name="connsiteY0" fmla="*/ 2781751 h 2827106"/>
              <a:gd name="connsiteX1" fmla="*/ 1134022 w 3613751"/>
              <a:gd name="connsiteY1" fmla="*/ 2056077 h 2827106"/>
              <a:gd name="connsiteX2" fmla="*/ 0 w 3613751"/>
              <a:gd name="connsiteY2" fmla="*/ 2086313 h 2827106"/>
              <a:gd name="connsiteX3" fmla="*/ 1481789 w 3613751"/>
              <a:gd name="connsiteY3" fmla="*/ 166300 h 2827106"/>
              <a:gd name="connsiteX4" fmla="*/ 1587631 w 3613751"/>
              <a:gd name="connsiteY4" fmla="*/ 0 h 2827106"/>
              <a:gd name="connsiteX5" fmla="*/ 3613751 w 3613751"/>
              <a:gd name="connsiteY5" fmla="*/ 2827106 h 282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3751" h="2827106">
                <a:moveTo>
                  <a:pt x="1134022" y="2781751"/>
                </a:moveTo>
                <a:lnTo>
                  <a:pt x="1134022" y="2056077"/>
                </a:lnTo>
                <a:lnTo>
                  <a:pt x="0" y="2086313"/>
                </a:lnTo>
                <a:lnTo>
                  <a:pt x="1481789" y="166300"/>
                </a:lnTo>
                <a:lnTo>
                  <a:pt x="1587631" y="0"/>
                </a:lnTo>
                <a:lnTo>
                  <a:pt x="3613751" y="2827106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8007" y="1723476"/>
            <a:ext cx="5549150" cy="3749318"/>
          </a:xfrm>
          <a:custGeom>
            <a:avLst/>
            <a:gdLst>
              <a:gd name="connsiteX0" fmla="*/ 0 w 5549150"/>
              <a:gd name="connsiteY0" fmla="*/ 3703963 h 3749318"/>
              <a:gd name="connsiteX1" fmla="*/ 2903098 w 5549150"/>
              <a:gd name="connsiteY1" fmla="*/ 0 h 3749318"/>
              <a:gd name="connsiteX2" fmla="*/ 5549150 w 5549150"/>
              <a:gd name="connsiteY2" fmla="*/ 3749318 h 37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9150" h="3749318">
                <a:moveTo>
                  <a:pt x="0" y="3703963"/>
                </a:moveTo>
                <a:lnTo>
                  <a:pt x="2903098" y="0"/>
                </a:lnTo>
                <a:lnTo>
                  <a:pt x="5549150" y="3749318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79383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0589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41228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</a:t>
            </a:r>
            <a:endParaRPr lang="en-US" sz="2800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7014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</a:t>
            </a:r>
            <a:endParaRPr lang="en-US" sz="28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2344" y="1889787"/>
            <a:ext cx="26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 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0394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D1(W, X; Y, Z)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D2(W, Y; X, Z)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66"/>
                </a:solidFill>
              </a:rPr>
              <a:t>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04127" y="4641292"/>
            <a:ext cx="0" cy="8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9383" y="4641292"/>
            <a:ext cx="285773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9383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endParaRPr lang="en-US" sz="2800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0589" y="3174825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741228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α</a:t>
            </a:r>
            <a:endParaRPr lang="en-US" sz="2800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767014" y="4118072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β</a:t>
            </a:r>
            <a:endParaRPr lang="en-US" sz="28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22344" y="1889787"/>
            <a:ext cx="2615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D3+D1=</a:t>
            </a:r>
            <a:r>
              <a:rPr lang="en-US" sz="2800" b="1" dirty="0" smtClean="0"/>
              <a:t>D2</a:t>
            </a:r>
          </a:p>
          <a:p>
            <a:r>
              <a:rPr lang="en-US" sz="2800" b="1" dirty="0" smtClean="0"/>
              <a:t>=α </a:t>
            </a:r>
            <a:r>
              <a:rPr lang="en-US" sz="2800" b="1" dirty="0"/>
              <a:t>b</a:t>
            </a:r>
            <a:r>
              <a:rPr lang="en-US" sz="2800" b="1" baseline="-25000" dirty="0"/>
              <a:t>1</a:t>
            </a:r>
            <a:r>
              <a:rPr lang="en-US" sz="2800" b="1" dirty="0"/>
              <a:t> + β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70254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D-statistics?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/>
          <a:lstStyle/>
          <a:p>
            <a:r>
              <a:rPr lang="en-US" dirty="0" smtClean="0"/>
              <a:t>Assumes </a:t>
            </a:r>
            <a:r>
              <a:rPr lang="en-US" dirty="0" err="1"/>
              <a:t>u</a:t>
            </a:r>
            <a:r>
              <a:rPr lang="en-US" dirty="0" err="1" smtClean="0"/>
              <a:t>nrooted</a:t>
            </a:r>
            <a:r>
              <a:rPr lang="en-US" dirty="0" smtClean="0"/>
              <a:t> phylogeny of four populations</a:t>
            </a:r>
          </a:p>
          <a:p>
            <a:r>
              <a:rPr lang="en-US" dirty="0" smtClean="0"/>
              <a:t>Four populations: W, X, Y, Z</a:t>
            </a:r>
            <a:endParaRPr lang="en-US" dirty="0"/>
          </a:p>
        </p:txBody>
      </p:sp>
      <p:pic>
        <p:nvPicPr>
          <p:cNvPr id="4" name="Picture 3" descr="Screen Shot 2018-06-24 at 9.1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661" y="3039832"/>
            <a:ext cx="4156349" cy="30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4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Practically speaking…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D(W, X; Y, Z) explores the difference between BABA and ABBA, where BABA is where W and Y agree, and ABBA is where W and Z agree. </a:t>
            </a:r>
          </a:p>
          <a:p>
            <a:r>
              <a:rPr lang="en-US" dirty="0" smtClean="0"/>
              <a:t>D=(BABA-ABBA)/(BABA+ABBA)</a:t>
            </a:r>
          </a:p>
          <a:p>
            <a:r>
              <a:rPr lang="en-US" dirty="0" smtClean="0"/>
              <a:t>With multiple SNPs, sum numerator and denominator, taking ratio at the end. </a:t>
            </a:r>
          </a:p>
          <a:p>
            <a:r>
              <a:rPr lang="en-US" dirty="0" smtClean="0"/>
              <a:t>Taking two populations (e.g., W and X), we can assess whether they form a clade with respect to the other populations.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7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of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Assuming W and X form a clade with each other with respect to Y and Z, and assuming Z is an 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, we would expect that:</a:t>
            </a:r>
          </a:p>
          <a:p>
            <a:pPr lvl="1"/>
            <a:r>
              <a:rPr lang="en-US" sz="3200" dirty="0" smtClean="0"/>
              <a:t>D(W, Y; X, Z)&gt;0 </a:t>
            </a:r>
          </a:p>
          <a:p>
            <a:pPr lvl="1"/>
            <a:r>
              <a:rPr lang="en-US" sz="3200" dirty="0" smtClean="0"/>
              <a:t>D(X, Y; W, Z)&gt;0 </a:t>
            </a:r>
          </a:p>
          <a:p>
            <a:pPr lvl="1"/>
            <a:r>
              <a:rPr lang="en-US" sz="3200" dirty="0" smtClean="0"/>
              <a:t>D(W, X; Y, Z)~0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96560" y="4154081"/>
            <a:ext cx="1420846" cy="344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96560" y="4498461"/>
            <a:ext cx="1420846" cy="3659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7269" y="3938841"/>
            <a:ext cx="282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of </a:t>
            </a:r>
            <a:r>
              <a:rPr lang="en-US" sz="3200" dirty="0" err="1" smtClean="0"/>
              <a:t>Treeness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98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of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Assuming W and X form a clade with each other with respect to Y and Z, and assuming Z is an 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, we would expect that:</a:t>
            </a:r>
          </a:p>
          <a:p>
            <a:pPr lvl="1"/>
            <a:r>
              <a:rPr lang="en-US" sz="3200" dirty="0" smtClean="0"/>
              <a:t>D(W, Y; X, Z)&gt;0 </a:t>
            </a:r>
          </a:p>
          <a:p>
            <a:pPr lvl="1"/>
            <a:r>
              <a:rPr lang="en-US" sz="3200" dirty="0" smtClean="0"/>
              <a:t>D(X, Y; W, Z)&gt;0 </a:t>
            </a:r>
          </a:p>
          <a:p>
            <a:pPr lvl="1"/>
            <a:r>
              <a:rPr lang="en-US" sz="3200" dirty="0" smtClean="0"/>
              <a:t>D(W, X; Y, Z)~0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96560" y="4498461"/>
            <a:ext cx="1420846" cy="796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7269" y="3938841"/>
            <a:ext cx="2820162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of </a:t>
            </a:r>
            <a:r>
              <a:rPr lang="en-US" sz="3200" dirty="0" err="1" smtClean="0"/>
              <a:t>Treeness</a:t>
            </a:r>
            <a:r>
              <a:rPr lang="en-US" sz="3200" dirty="0" smtClean="0"/>
              <a:t>?</a:t>
            </a:r>
          </a:p>
          <a:p>
            <a:r>
              <a:rPr lang="en-US" sz="2400" dirty="0" err="1" smtClean="0"/>
              <a:t>Haak</a:t>
            </a:r>
            <a:r>
              <a:rPr lang="en-US" sz="2400" dirty="0" smtClean="0"/>
              <a:t> et al. mainly relies on this, but we will explore differently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54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of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Assuming W and X form a clade with each other with respect to Y and Z, and assuming Z is an </a:t>
            </a:r>
            <a:r>
              <a:rPr lang="en-US" sz="3600" dirty="0" err="1" smtClean="0"/>
              <a:t>outgroup</a:t>
            </a:r>
            <a:r>
              <a:rPr lang="en-US" sz="3600" dirty="0" smtClean="0"/>
              <a:t>, we would expect that:</a:t>
            </a:r>
          </a:p>
          <a:p>
            <a:pPr lvl="1"/>
            <a:r>
              <a:rPr lang="en-US" sz="3200" dirty="0" smtClean="0"/>
              <a:t>D(W, Y; X, Z)&gt;0 </a:t>
            </a:r>
          </a:p>
          <a:p>
            <a:pPr lvl="1"/>
            <a:r>
              <a:rPr lang="en-US" sz="3200" dirty="0" smtClean="0"/>
              <a:t>D(X, Y; W, Z)&gt;0 </a:t>
            </a:r>
          </a:p>
          <a:p>
            <a:pPr lvl="1"/>
            <a:r>
              <a:rPr lang="en-US" sz="3200" dirty="0" smtClean="0"/>
              <a:t>D(W, X; Y, Z)~0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96560" y="4498461"/>
            <a:ext cx="1420846" cy="796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7269" y="3938841"/>
            <a:ext cx="28201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of Admixture</a:t>
            </a:r>
          </a:p>
          <a:p>
            <a:r>
              <a:rPr lang="en-US" sz="2400" dirty="0" smtClean="0"/>
              <a:t>Revisit </a:t>
            </a:r>
            <a:r>
              <a:rPr lang="en-US" sz="2400" dirty="0" smtClean="0"/>
              <a:t>in Lesson 8!</a:t>
            </a:r>
            <a:endParaRPr lang="en-US" sz="2400" dirty="0"/>
          </a:p>
        </p:txBody>
      </p:sp>
      <p:sp>
        <p:nvSpPr>
          <p:cNvPr id="4" name="&quot;No&quot; Symbol 3"/>
          <p:cNvSpPr/>
          <p:nvPr/>
        </p:nvSpPr>
        <p:spPr>
          <a:xfrm>
            <a:off x="1995879" y="4998812"/>
            <a:ext cx="816496" cy="831502"/>
          </a:xfrm>
          <a:prstGeom prst="noSmoking">
            <a:avLst>
              <a:gd name="adj" fmla="val 69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0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qpDstat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command is:</a:t>
            </a:r>
          </a:p>
          <a:p>
            <a:pPr lvl="1"/>
            <a:r>
              <a:rPr lang="en-US" dirty="0" err="1" smtClean="0"/>
              <a:t>qpDstat</a:t>
            </a:r>
            <a:r>
              <a:rPr lang="en-US" dirty="0" smtClean="0"/>
              <a:t> –p [</a:t>
            </a:r>
            <a:r>
              <a:rPr lang="en-US" dirty="0" err="1" smtClean="0"/>
              <a:t>parfilename</a:t>
            </a:r>
            <a:r>
              <a:rPr lang="en-US" dirty="0" smtClean="0"/>
              <a:t>]</a:t>
            </a:r>
            <a:r>
              <a:rPr lang="en-US" dirty="0"/>
              <a:t> &gt; [</a:t>
            </a:r>
            <a:r>
              <a:rPr lang="en-US" dirty="0" err="1"/>
              <a:t>logfilename</a:t>
            </a:r>
            <a:r>
              <a:rPr lang="en-US" dirty="0"/>
              <a:t>]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8-07-05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882900"/>
            <a:ext cx="8547100" cy="1092200"/>
          </a:xfrm>
          <a:prstGeom prst="rect">
            <a:avLst/>
          </a:prstGeom>
        </p:spPr>
      </p:pic>
      <p:pic>
        <p:nvPicPr>
          <p:cNvPr id="5" name="Picture 4" descr="Screen Shot 2018-07-05 at 11.56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4370211"/>
            <a:ext cx="8394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qpDstat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 file (</a:t>
            </a:r>
            <a:r>
              <a:rPr lang="en-US" dirty="0" err="1" smtClean="0"/>
              <a:t>printsd</a:t>
            </a:r>
            <a:r>
              <a:rPr lang="en-US" dirty="0" smtClean="0"/>
              <a:t>: YES)</a:t>
            </a:r>
          </a:p>
          <a:p>
            <a:r>
              <a:rPr lang="en-US" dirty="0" smtClean="0"/>
              <a:t>Pop file</a:t>
            </a:r>
          </a:p>
          <a:p>
            <a:r>
              <a:rPr lang="en-US" dirty="0" err="1" smtClean="0"/>
              <a:t>qpDstat</a:t>
            </a:r>
            <a:r>
              <a:rPr lang="en-US" dirty="0" smtClean="0"/>
              <a:t> –p [</a:t>
            </a:r>
            <a:r>
              <a:rPr lang="en-US" dirty="0" err="1" smtClean="0"/>
              <a:t>parfilename</a:t>
            </a:r>
            <a:r>
              <a:rPr lang="en-US" dirty="0" smtClean="0"/>
              <a:t>] &gt; [</a:t>
            </a:r>
            <a:r>
              <a:rPr lang="en-US" dirty="0" err="1" smtClean="0"/>
              <a:t>logfilename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6" name="Picture 5" descr="Screen Shot 2018-07-01 at 9.5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07"/>
            <a:ext cx="9144000" cy="16787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21867"/>
            <a:ext cx="81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describe relationship between Kostenki14, Loschbour, and </a:t>
            </a:r>
            <a:r>
              <a:rPr lang="en-US" dirty="0" err="1" smtClean="0"/>
              <a:t>Ust</a:t>
            </a:r>
            <a:r>
              <a:rPr lang="en-US" dirty="0" smtClean="0"/>
              <a:t>’-Ishim?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Players in </a:t>
            </a:r>
            <a:r>
              <a:rPr lang="en-US" dirty="0" err="1" smtClean="0"/>
              <a:t>Haak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Western European H-G (WHG)</a:t>
            </a:r>
          </a:p>
          <a:p>
            <a:r>
              <a:rPr lang="en-US" dirty="0" smtClean="0"/>
              <a:t>Eastern European H-G (EHG)*</a:t>
            </a:r>
          </a:p>
          <a:p>
            <a:r>
              <a:rPr lang="en-US" dirty="0" smtClean="0"/>
              <a:t>Scandinavian H-G (SHG)</a:t>
            </a:r>
          </a:p>
          <a:p>
            <a:r>
              <a:rPr lang="en-US" dirty="0" smtClean="0"/>
              <a:t>Early Neolithic (EN)*</a:t>
            </a:r>
          </a:p>
          <a:p>
            <a:r>
              <a:rPr lang="en-US" dirty="0" smtClean="0"/>
              <a:t>Middle Neolithic (MN)*</a:t>
            </a:r>
          </a:p>
          <a:p>
            <a:r>
              <a:rPr lang="en-US" dirty="0" smtClean="0"/>
              <a:t>Late Neolithic (LN)*</a:t>
            </a:r>
          </a:p>
          <a:p>
            <a:r>
              <a:rPr lang="en-US" dirty="0" smtClean="0"/>
              <a:t>Bronze Age (BA)*</a:t>
            </a:r>
          </a:p>
          <a:p>
            <a:r>
              <a:rPr lang="en-US" dirty="0" smtClean="0"/>
              <a:t>Present-day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8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whom do these sets form a clade?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begin, we are going to assume each of these sets designated by </a:t>
            </a:r>
            <a:r>
              <a:rPr lang="en-US" sz="2000" dirty="0" err="1" smtClean="0"/>
              <a:t>Haak</a:t>
            </a:r>
            <a:r>
              <a:rPr lang="en-US" sz="2000" dirty="0" smtClean="0"/>
              <a:t> et al. (2015) in the ‘</a:t>
            </a:r>
            <a:r>
              <a:rPr lang="en-US" sz="2000" dirty="0" err="1" smtClean="0"/>
              <a:t>ind</a:t>
            </a:r>
            <a:r>
              <a:rPr lang="en-US" sz="2000" dirty="0" smtClean="0"/>
              <a:t>’ file form a clade. In a homework problem, you will test whether this is in fact true using D-statistics. </a:t>
            </a:r>
          </a:p>
          <a:p>
            <a:r>
              <a:rPr lang="en-US" sz="2800" dirty="0" smtClean="0"/>
              <a:t>EHG: Karelia, Samara</a:t>
            </a:r>
          </a:p>
          <a:p>
            <a:r>
              <a:rPr lang="en-US" sz="2800" dirty="0" smtClean="0"/>
              <a:t>SHG: </a:t>
            </a:r>
            <a:r>
              <a:rPr lang="en-US" sz="2800" dirty="0" err="1" smtClean="0"/>
              <a:t>Motala</a:t>
            </a:r>
            <a:endParaRPr lang="en-US" sz="2800" dirty="0" smtClean="0"/>
          </a:p>
          <a:p>
            <a:r>
              <a:rPr lang="en-US" sz="2800" dirty="0" smtClean="0"/>
              <a:t>EN: LBK, LBKT, </a:t>
            </a:r>
            <a:r>
              <a:rPr lang="en-US" sz="2800" dirty="0" err="1" smtClean="0"/>
              <a:t>Starcevo</a:t>
            </a:r>
            <a:r>
              <a:rPr lang="en-US" sz="2800" dirty="0" smtClean="0"/>
              <a:t>, </a:t>
            </a:r>
            <a:r>
              <a:rPr lang="en-US" sz="2800" dirty="0" err="1" smtClean="0"/>
              <a:t>Els</a:t>
            </a:r>
            <a:r>
              <a:rPr lang="en-US" sz="2800" dirty="0" smtClean="0"/>
              <a:t> </a:t>
            </a:r>
            <a:r>
              <a:rPr lang="en-US" sz="2800" dirty="0" err="1" smtClean="0"/>
              <a:t>Trocs</a:t>
            </a:r>
            <a:endParaRPr lang="en-US" sz="2800" dirty="0" smtClean="0"/>
          </a:p>
          <a:p>
            <a:r>
              <a:rPr lang="en-US" sz="2800" dirty="0" smtClean="0"/>
              <a:t>MN/CA: </a:t>
            </a:r>
            <a:r>
              <a:rPr lang="en-US" sz="2800" dirty="0" err="1" smtClean="0"/>
              <a:t>Yamnaya</a:t>
            </a:r>
            <a:r>
              <a:rPr lang="en-US" sz="2800" dirty="0" smtClean="0"/>
              <a:t>, </a:t>
            </a:r>
            <a:r>
              <a:rPr lang="en-US" sz="2800" dirty="0" err="1" smtClean="0"/>
              <a:t>Esperstedt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Baalberge</a:t>
            </a:r>
            <a:r>
              <a:rPr lang="en-US" sz="2800" dirty="0" smtClean="0"/>
              <a:t>, La Mina</a:t>
            </a:r>
          </a:p>
          <a:p>
            <a:r>
              <a:rPr lang="en-US" sz="2800" dirty="0" smtClean="0"/>
              <a:t>LN: </a:t>
            </a:r>
            <a:r>
              <a:rPr lang="en-US" sz="2800" dirty="0" err="1" smtClean="0"/>
              <a:t>Alberstedt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BenzigerodeHeimburg</a:t>
            </a:r>
            <a:r>
              <a:rPr lang="en-US" sz="2800" dirty="0" smtClean="0"/>
              <a:t>, Bell Beaker, </a:t>
            </a:r>
            <a:r>
              <a:rPr lang="en-US" sz="2800" dirty="0" err="1" smtClean="0"/>
              <a:t>Karsdorf</a:t>
            </a:r>
            <a:r>
              <a:rPr lang="en-US" sz="2800" dirty="0" smtClean="0"/>
              <a:t>, Corded Ware</a:t>
            </a:r>
          </a:p>
          <a:p>
            <a:r>
              <a:rPr lang="en-US" sz="2800" dirty="0" smtClean="0"/>
              <a:t>BA/IA: </a:t>
            </a:r>
            <a:r>
              <a:rPr lang="en-US" sz="2800" dirty="0" err="1" smtClean="0"/>
              <a:t>Halberstadt</a:t>
            </a:r>
            <a:r>
              <a:rPr lang="en-US" sz="2800" dirty="0" smtClean="0"/>
              <a:t>, </a:t>
            </a:r>
            <a:r>
              <a:rPr lang="en-US" sz="2800" dirty="0" err="1" smtClean="0"/>
              <a:t>Unetice</a:t>
            </a:r>
            <a:endParaRPr lang="en-US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3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these sets ‘European’?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address the above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these sets ‘European’?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address the above question?</a:t>
            </a:r>
          </a:p>
          <a:p>
            <a:pPr lvl="1"/>
            <a:r>
              <a:rPr lang="en-US" dirty="0" smtClean="0"/>
              <a:t>Need Panel: Kostenki14, Loschbour, Stuttgart, French, Sardinian, English</a:t>
            </a:r>
          </a:p>
          <a:p>
            <a:pPr lvl="1"/>
            <a:r>
              <a:rPr lang="en-US" dirty="0" smtClean="0"/>
              <a:t>Need ‘non-European’: 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D-statistics?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/>
          <a:lstStyle/>
          <a:p>
            <a:r>
              <a:rPr lang="en-US" dirty="0" smtClean="0"/>
              <a:t>Two ways to root this </a:t>
            </a:r>
            <a:r>
              <a:rPr lang="en-US" dirty="0" err="1" smtClean="0"/>
              <a:t>unrooted</a:t>
            </a:r>
            <a:r>
              <a:rPr lang="en-US" dirty="0" smtClean="0"/>
              <a:t> tree – first, in the middle, leading to two pairs of sister groups</a:t>
            </a:r>
            <a:endParaRPr lang="en-US" dirty="0"/>
          </a:p>
        </p:txBody>
      </p:sp>
      <p:pic>
        <p:nvPicPr>
          <p:cNvPr id="4" name="Picture 3" descr="Screen Shot 2018-06-24 at 9.15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0749"/>
            <a:ext cx="4156349" cy="30798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40299" y="3745130"/>
            <a:ext cx="0" cy="107618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8-06-24 at 9.19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34" y="2733515"/>
            <a:ext cx="4677466" cy="2700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66534" y="2733515"/>
            <a:ext cx="423993" cy="495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these sets ‘European’?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address the above question?</a:t>
            </a:r>
          </a:p>
          <a:p>
            <a:pPr lvl="1"/>
            <a:r>
              <a:rPr lang="en-US" dirty="0" smtClean="0"/>
              <a:t>Need Panel: Kostenki14, Loschbour, Stuttgart, French, Sardinian, English</a:t>
            </a:r>
          </a:p>
          <a:p>
            <a:pPr lvl="1"/>
            <a:r>
              <a:rPr lang="en-US" dirty="0" smtClean="0"/>
              <a:t>Need ‘non-European’: Han</a:t>
            </a:r>
          </a:p>
          <a:p>
            <a:pPr lvl="1"/>
            <a:r>
              <a:rPr lang="en-US" dirty="0" smtClean="0"/>
              <a:t>D(X, Han; Panel, Mbuti)&gt;0</a:t>
            </a:r>
          </a:p>
          <a:p>
            <a:pPr lvl="1"/>
            <a:r>
              <a:rPr lang="en-US" dirty="0" smtClean="0"/>
              <a:t>D(Panel, Han; X, Mbuti)&gt;0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78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D-statistic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script to pull out the sets we want: D</a:t>
            </a:r>
            <a:r>
              <a:rPr lang="en-US" dirty="0" smtClean="0"/>
              <a:t>(Panel, Han; Panel, Mbuti).</a:t>
            </a:r>
          </a:p>
        </p:txBody>
      </p:sp>
    </p:spTree>
    <p:extLst>
      <p:ext uri="{BB962C8B-B14F-4D97-AF65-F5344CB8AC3E}">
        <p14:creationId xmlns:p14="http://schemas.microsoft.com/office/powerpoint/2010/main" val="66361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D-statistic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script to pull out the sets we want: D(Panel, Han; Panel, Mbuti). 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pseudocode</a:t>
            </a:r>
            <a:r>
              <a:rPr lang="en-US" dirty="0" smtClean="0"/>
              <a:t> (for homework!):</a:t>
            </a:r>
            <a:endParaRPr lang="en-US" dirty="0" smtClean="0"/>
          </a:p>
          <a:p>
            <a:pPr lvl="1"/>
            <a:r>
              <a:rPr lang="en-US" dirty="0" smtClean="0"/>
              <a:t>Start with complete log file (in the results/ folder).</a:t>
            </a:r>
          </a:p>
          <a:p>
            <a:pPr lvl="1"/>
            <a:r>
              <a:rPr lang="en-US" dirty="0" smtClean="0"/>
              <a:t>Decide which results to retrieve information from.</a:t>
            </a:r>
          </a:p>
          <a:p>
            <a:pPr lvl="1"/>
            <a:r>
              <a:rPr lang="en-US" dirty="0" smtClean="0"/>
              <a:t>Put them in array (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them to file, highlighting |Z|&gt;3, in </a:t>
            </a:r>
            <a:r>
              <a:rPr lang="en-US" dirty="0" err="1" smtClean="0"/>
              <a:t>xlsx</a:t>
            </a:r>
            <a:r>
              <a:rPr lang="en-US" dirty="0" smtClean="0"/>
              <a:t> file (</a:t>
            </a:r>
            <a:r>
              <a:rPr lang="en-US" dirty="0" err="1" smtClean="0"/>
              <a:t>xlsxwriter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D-statistic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script to pull out the sets we want: D(Panel, Han; Panel, Mbuti). </a:t>
            </a:r>
          </a:p>
          <a:p>
            <a:r>
              <a:rPr lang="en-US" dirty="0" smtClean="0"/>
              <a:t>Let’s take a moment to write some </a:t>
            </a:r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Start with complete log </a:t>
            </a:r>
            <a:r>
              <a:rPr lang="en-US" dirty="0"/>
              <a:t>file (in the results/ folder).</a:t>
            </a:r>
            <a:endParaRPr lang="en-US" dirty="0" smtClean="0"/>
          </a:p>
          <a:p>
            <a:pPr lvl="1"/>
            <a:r>
              <a:rPr lang="en-US" dirty="0" smtClean="0"/>
              <a:t>Decide which results to retrieve information from.</a:t>
            </a:r>
          </a:p>
          <a:p>
            <a:pPr lvl="1"/>
            <a:r>
              <a:rPr lang="en-US" dirty="0" smtClean="0"/>
              <a:t>Put them in array (</a:t>
            </a:r>
            <a:r>
              <a:rPr lang="en-US" dirty="0" err="1" smtClean="0"/>
              <a:t>numpy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Write them to file, highlighting |Z|&gt;3, in </a:t>
            </a:r>
            <a:r>
              <a:rPr lang="en-US" dirty="0" err="1" smtClean="0"/>
              <a:t>xlsx</a:t>
            </a:r>
            <a:r>
              <a:rPr lang="en-US" dirty="0" smtClean="0"/>
              <a:t> file (</a:t>
            </a:r>
            <a:r>
              <a:rPr lang="en-US" dirty="0" err="1" smtClean="0"/>
              <a:t>xlsxwriter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Screen Shot 2018-07-01 at 9.5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00"/>
            <a:ext cx="9144000" cy="1678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141281"/>
            <a:ext cx="752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a function to make an array, inputting two lists, two set IDs, and indices they all belong too.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9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module: </a:t>
            </a:r>
            <a:r>
              <a:rPr lang="en-US" dirty="0" err="1" smtClean="0"/>
              <a:t>xlsxwriter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hlinkClick r:id="rId2"/>
              </a:rPr>
              <a:t>http://xlsxwriter.readthedocs.io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636" y="2240782"/>
            <a:ext cx="863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a second function taking array and applying </a:t>
            </a:r>
            <a:r>
              <a:rPr lang="en-US" dirty="0" err="1" smtClean="0"/>
              <a:t>xlsxwriter</a:t>
            </a:r>
            <a:r>
              <a:rPr lang="en-US" dirty="0" smtClean="0"/>
              <a:t> to turn it into a nicely formatted Excel table. </a:t>
            </a:r>
            <a:endParaRPr lang="en-US" dirty="0"/>
          </a:p>
        </p:txBody>
      </p:sp>
      <p:pic>
        <p:nvPicPr>
          <p:cNvPr id="6" name="Picture 5" descr="Screen Shot 2018-07-02 at 2.36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113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module: </a:t>
            </a:r>
            <a:r>
              <a:rPr lang="en-US" dirty="0" err="1" smtClean="0"/>
              <a:t>xlsxwriter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hlinkClick r:id="rId2"/>
              </a:rPr>
              <a:t>http://xlsxwriter.readthedocs.io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636" y="2240782"/>
            <a:ext cx="863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a second function taking array and applying </a:t>
            </a:r>
            <a:r>
              <a:rPr lang="en-US" dirty="0" err="1" smtClean="0"/>
              <a:t>xlsxwriter</a:t>
            </a:r>
            <a:r>
              <a:rPr lang="en-US" dirty="0" smtClean="0"/>
              <a:t> to turn it into a nicely formatted Excel table. </a:t>
            </a:r>
            <a:endParaRPr lang="en-US" dirty="0"/>
          </a:p>
        </p:txBody>
      </p:sp>
      <p:pic>
        <p:nvPicPr>
          <p:cNvPr id="6" name="Picture 5" descr="Screen Shot 2018-07-02 at 2.36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113"/>
            <a:ext cx="9144000" cy="3048000"/>
          </a:xfrm>
          <a:prstGeom prst="rect">
            <a:avLst/>
          </a:prstGeom>
        </p:spPr>
      </p:pic>
      <p:pic>
        <p:nvPicPr>
          <p:cNvPr id="4" name="Picture 3" descr="Screen Shot 2018-07-02 at 2.37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338"/>
            <a:ext cx="9144000" cy="54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1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D-statistic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519"/>
            <a:ext cx="8229600" cy="4525963"/>
          </a:xfrm>
        </p:spPr>
        <p:txBody>
          <a:bodyPr/>
          <a:lstStyle/>
          <a:p>
            <a:r>
              <a:rPr lang="en-US" dirty="0" smtClean="0"/>
              <a:t>D(Panel, Han; Panel, Mbuti).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5926"/>
              </p:ext>
            </p:extLst>
          </p:nvPr>
        </p:nvGraphicFramePr>
        <p:xfrm>
          <a:off x="1607920" y="2132194"/>
          <a:ext cx="5928159" cy="4525962"/>
        </p:xfrm>
        <a:graphic>
          <a:graphicData uri="http://schemas.openxmlformats.org/drawingml/2006/table">
            <a:tbl>
              <a:tblPr/>
              <a:tblGrid>
                <a:gridCol w="1728135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</a:tblGrid>
              <a:tr h="194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D(X, Han; Y, Mbuti)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D(Y, Han; X, Mbuti)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X/Y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10938" marR="10938" marT="109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10938" marR="10938" marT="109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41.2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40.4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45.9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48.0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4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D-statistic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519"/>
            <a:ext cx="8229600" cy="4525963"/>
          </a:xfrm>
        </p:spPr>
        <p:txBody>
          <a:bodyPr/>
          <a:lstStyle/>
          <a:p>
            <a:r>
              <a:rPr lang="en-US" dirty="0" smtClean="0"/>
              <a:t>D(Panel, Han; Panel, Mbuti).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73925"/>
              </p:ext>
            </p:extLst>
          </p:nvPr>
        </p:nvGraphicFramePr>
        <p:xfrm>
          <a:off x="1607920" y="2132194"/>
          <a:ext cx="5928159" cy="4525962"/>
        </p:xfrm>
        <a:graphic>
          <a:graphicData uri="http://schemas.openxmlformats.org/drawingml/2006/table">
            <a:tbl>
              <a:tblPr/>
              <a:tblGrid>
                <a:gridCol w="1728135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  <a:gridCol w="350002"/>
              </a:tblGrid>
              <a:tr h="194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D(X, Han; Y, Mbuti)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D(Y, Han; X, Mbuti)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X/Y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10938" marR="10938" marT="109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10938" marR="10938" marT="10938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10938" marR="10938" marT="10938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28.3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30.3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41.2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40.4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45.9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33.8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48.0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40.1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42.7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38.3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43.4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26.8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96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10938" marR="10938" marT="109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23.3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24.9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10938" marR="10938" marT="109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17.6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21.7</a:t>
                      </a:r>
                    </a:p>
                  </a:txBody>
                  <a:tcPr marL="10938" marR="10938" marT="109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8544" y="521011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29205 SNPs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465" y="400734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56866 SNPs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460" y="4419026"/>
            <a:ext cx="140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331427 SNPs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whom within Europe do these sets form a clade?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begin, we are going to assume each of these sets designated by </a:t>
            </a:r>
            <a:r>
              <a:rPr lang="en-US" sz="2000" dirty="0" err="1" smtClean="0"/>
              <a:t>Haak</a:t>
            </a:r>
            <a:r>
              <a:rPr lang="en-US" sz="2000" dirty="0" smtClean="0"/>
              <a:t> et al. (2015) in the ‘</a:t>
            </a:r>
            <a:r>
              <a:rPr lang="en-US" sz="2000" dirty="0" err="1" smtClean="0"/>
              <a:t>ind</a:t>
            </a:r>
            <a:r>
              <a:rPr lang="en-US" sz="2000" dirty="0" smtClean="0"/>
              <a:t>’ file form a clade. </a:t>
            </a:r>
            <a:endParaRPr lang="en-US" sz="2000" dirty="0" smtClean="0"/>
          </a:p>
          <a:p>
            <a:r>
              <a:rPr lang="en-US" sz="2800" dirty="0" smtClean="0"/>
              <a:t>EHG</a:t>
            </a:r>
            <a:r>
              <a:rPr lang="en-US" sz="2800" dirty="0" smtClean="0"/>
              <a:t>: Karelia, Samara</a:t>
            </a:r>
          </a:p>
          <a:p>
            <a:r>
              <a:rPr lang="en-US" sz="2800" dirty="0" smtClean="0"/>
              <a:t>SHG: </a:t>
            </a:r>
            <a:r>
              <a:rPr lang="en-US" sz="2800" dirty="0" err="1" smtClean="0"/>
              <a:t>Motala</a:t>
            </a:r>
            <a:endParaRPr lang="en-US" sz="2800" dirty="0" smtClean="0"/>
          </a:p>
          <a:p>
            <a:r>
              <a:rPr lang="en-US" sz="2800" dirty="0" smtClean="0"/>
              <a:t>EN: LBK, LBKT, </a:t>
            </a:r>
            <a:r>
              <a:rPr lang="en-US" sz="2800" dirty="0" err="1" smtClean="0"/>
              <a:t>Starcevo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Spain_EN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000000"/>
                </a:solidFill>
              </a:rPr>
              <a:t>MN/CA: </a:t>
            </a:r>
            <a:r>
              <a:rPr lang="en-US" sz="2800" dirty="0" err="1" smtClean="0"/>
              <a:t>Yamnaya</a:t>
            </a:r>
            <a:r>
              <a:rPr lang="en-US" sz="2800" dirty="0" smtClean="0"/>
              <a:t>, </a:t>
            </a:r>
            <a:r>
              <a:rPr lang="en-US" sz="2800" dirty="0" err="1" smtClean="0"/>
              <a:t>Esperstedt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Baalberge</a:t>
            </a:r>
            <a:r>
              <a:rPr lang="en-US" sz="2800" dirty="0" smtClean="0"/>
              <a:t>, </a:t>
            </a:r>
            <a:r>
              <a:rPr lang="en-US" sz="2800" dirty="0" err="1" smtClean="0"/>
              <a:t>Spain_MN</a:t>
            </a:r>
            <a:endParaRPr lang="en-US" sz="2800" dirty="0" smtClean="0"/>
          </a:p>
          <a:p>
            <a:r>
              <a:rPr lang="en-US" sz="2800" dirty="0" smtClean="0"/>
              <a:t>LN: </a:t>
            </a:r>
            <a:r>
              <a:rPr lang="en-US" sz="2800" dirty="0" err="1" smtClean="0"/>
              <a:t>Alberstedt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BenzigerodeHeimburg</a:t>
            </a:r>
            <a:r>
              <a:rPr lang="en-US" sz="2800" dirty="0" smtClean="0"/>
              <a:t>, Bell Beaker, </a:t>
            </a:r>
            <a:r>
              <a:rPr lang="en-US" sz="2800" dirty="0" err="1" smtClean="0"/>
              <a:t>Karsdorf</a:t>
            </a:r>
            <a:r>
              <a:rPr lang="en-US" sz="2800" dirty="0" smtClean="0"/>
              <a:t>, Corded Ware</a:t>
            </a:r>
          </a:p>
          <a:p>
            <a:r>
              <a:rPr lang="en-US" sz="2800" dirty="0" smtClean="0"/>
              <a:t>BA/IA: </a:t>
            </a:r>
            <a:r>
              <a:rPr lang="en-US" sz="2800" dirty="0" err="1" smtClean="0"/>
              <a:t>Halberstadt</a:t>
            </a:r>
            <a:r>
              <a:rPr lang="en-US" sz="2800" dirty="0" smtClean="0"/>
              <a:t>, </a:t>
            </a:r>
            <a:r>
              <a:rPr lang="en-US" sz="2800" dirty="0" err="1" smtClean="0"/>
              <a:t>Unetice</a:t>
            </a:r>
            <a:endParaRPr lang="en-US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37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whom within Europe do these sets form a clade?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begin, we are going to assume each of these sets designated by </a:t>
            </a:r>
            <a:r>
              <a:rPr lang="en-US" sz="2000" dirty="0" err="1" smtClean="0"/>
              <a:t>Haak</a:t>
            </a:r>
            <a:r>
              <a:rPr lang="en-US" sz="2000" dirty="0" smtClean="0"/>
              <a:t> et al. (2015) in the ‘</a:t>
            </a:r>
            <a:r>
              <a:rPr lang="en-US" sz="2000" dirty="0" err="1" smtClean="0"/>
              <a:t>ind</a:t>
            </a:r>
            <a:r>
              <a:rPr lang="en-US" sz="2000" dirty="0" smtClean="0"/>
              <a:t>’ file form a clade. </a:t>
            </a:r>
            <a:endParaRPr lang="en-US" sz="2000" dirty="0" smtClean="0"/>
          </a:p>
          <a:p>
            <a:r>
              <a:rPr lang="en-US" sz="2800" b="1" u="sng" dirty="0" smtClean="0"/>
              <a:t>EHG</a:t>
            </a:r>
            <a:r>
              <a:rPr lang="en-US" sz="2800" b="1" u="sng" dirty="0" smtClean="0"/>
              <a:t>: Karelia, Samara</a:t>
            </a:r>
          </a:p>
          <a:p>
            <a:r>
              <a:rPr lang="en-US" sz="2800" dirty="0" smtClean="0"/>
              <a:t>SHG: </a:t>
            </a:r>
            <a:r>
              <a:rPr lang="en-US" sz="2800" dirty="0" err="1" smtClean="0"/>
              <a:t>Motala</a:t>
            </a:r>
            <a:endParaRPr lang="en-US" sz="2800" dirty="0" smtClean="0"/>
          </a:p>
          <a:p>
            <a:r>
              <a:rPr lang="en-US" sz="2800" dirty="0" smtClean="0"/>
              <a:t>EN: LBK, LBKT, </a:t>
            </a:r>
            <a:r>
              <a:rPr lang="en-US" sz="2800" dirty="0" err="1" smtClean="0"/>
              <a:t>Starcevo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Spain_EN</a:t>
            </a:r>
            <a:endParaRPr lang="en-US" sz="2800" dirty="0" smtClean="0"/>
          </a:p>
          <a:p>
            <a:r>
              <a:rPr lang="en-US" sz="2800" dirty="0" smtClean="0"/>
              <a:t>MN/CA: </a:t>
            </a:r>
            <a:r>
              <a:rPr lang="en-US" sz="2800" dirty="0" err="1" smtClean="0"/>
              <a:t>Yamnaya</a:t>
            </a:r>
            <a:r>
              <a:rPr lang="en-US" sz="2800" dirty="0" smtClean="0"/>
              <a:t>, </a:t>
            </a:r>
            <a:r>
              <a:rPr lang="en-US" sz="2800" dirty="0" err="1" smtClean="0"/>
              <a:t>Esperstedt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Baalberge</a:t>
            </a:r>
            <a:r>
              <a:rPr lang="en-US" sz="2800" dirty="0" smtClean="0"/>
              <a:t>, </a:t>
            </a:r>
            <a:r>
              <a:rPr lang="en-US" sz="2800" dirty="0" err="1" smtClean="0"/>
              <a:t>Spain_MN</a:t>
            </a:r>
            <a:endParaRPr lang="en-US" sz="2800" dirty="0" smtClean="0"/>
          </a:p>
          <a:p>
            <a:r>
              <a:rPr lang="en-US" sz="2800" dirty="0" smtClean="0"/>
              <a:t>LN: </a:t>
            </a:r>
            <a:r>
              <a:rPr lang="en-US" sz="2800" dirty="0" err="1" smtClean="0"/>
              <a:t>Alberstedt</a:t>
            </a:r>
            <a:r>
              <a:rPr lang="en-US" sz="2800" dirty="0" smtClean="0"/>
              <a:t>, </a:t>
            </a:r>
            <a:r>
              <a:rPr lang="en-US" sz="2800" dirty="0" err="1" smtClean="0"/>
              <a:t>BenzigerodeHeimburg</a:t>
            </a:r>
            <a:r>
              <a:rPr lang="en-US" sz="2800" dirty="0" smtClean="0"/>
              <a:t>, Bell Beaker, </a:t>
            </a:r>
            <a:r>
              <a:rPr lang="en-US" sz="2800" dirty="0" err="1" smtClean="0"/>
              <a:t>Karsdorf</a:t>
            </a:r>
            <a:r>
              <a:rPr lang="en-US" sz="2800" dirty="0" smtClean="0"/>
              <a:t>, Corded Ware</a:t>
            </a:r>
          </a:p>
          <a:p>
            <a:r>
              <a:rPr lang="en-US" sz="2800" dirty="0" smtClean="0"/>
              <a:t>BA/IA: </a:t>
            </a:r>
            <a:r>
              <a:rPr lang="en-US" sz="2800" dirty="0" err="1" smtClean="0"/>
              <a:t>Halberstadt</a:t>
            </a:r>
            <a:r>
              <a:rPr lang="en-US" sz="2800" dirty="0" smtClean="0"/>
              <a:t>, </a:t>
            </a:r>
            <a:r>
              <a:rPr lang="en-US" sz="2800" dirty="0" err="1" smtClean="0"/>
              <a:t>Unetice</a:t>
            </a:r>
            <a:endParaRPr lang="en-US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48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6-24 at 9.2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44" y="3354277"/>
            <a:ext cx="4474314" cy="280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D-statistics?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/>
          <a:lstStyle/>
          <a:p>
            <a:r>
              <a:rPr lang="en-US" dirty="0" smtClean="0"/>
              <a:t>Second, with the root on one of the populations, leading to one pair of sister groups, and one </a:t>
            </a:r>
            <a:r>
              <a:rPr lang="en-US" dirty="0" err="1" smtClean="0"/>
              <a:t>popn</a:t>
            </a:r>
            <a:r>
              <a:rPr lang="en-US" dirty="0" smtClean="0"/>
              <a:t> closer to them, followed by one most distant. </a:t>
            </a:r>
            <a:endParaRPr lang="en-US" dirty="0"/>
          </a:p>
        </p:txBody>
      </p:sp>
      <p:pic>
        <p:nvPicPr>
          <p:cNvPr id="4" name="Picture 3" descr="Screen Shot 2018-06-24 at 9.1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0749"/>
            <a:ext cx="4156349" cy="30798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571541" y="5660474"/>
            <a:ext cx="968758" cy="495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05909" y="3420084"/>
            <a:ext cx="423993" cy="495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to consider: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see </a:t>
            </a:r>
            <a:r>
              <a:rPr lang="en-US" dirty="0" err="1" smtClean="0"/>
              <a:t>cladal</a:t>
            </a:r>
            <a:r>
              <a:rPr lang="en-US" dirty="0" smtClean="0"/>
              <a:t> relationships (or connections) correlating with time?</a:t>
            </a:r>
          </a:p>
          <a:p>
            <a:r>
              <a:rPr lang="en-US" dirty="0" smtClean="0"/>
              <a:t>Do we observe </a:t>
            </a:r>
            <a:r>
              <a:rPr lang="en-US" dirty="0" err="1" smtClean="0"/>
              <a:t>cladal</a:t>
            </a:r>
            <a:r>
              <a:rPr lang="en-US" dirty="0" smtClean="0"/>
              <a:t> relationships </a:t>
            </a:r>
            <a:r>
              <a:rPr lang="en-US" dirty="0"/>
              <a:t>(or connections) correlating </a:t>
            </a:r>
            <a:r>
              <a:rPr lang="en-US" dirty="0" smtClean="0"/>
              <a:t>with geography?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panel!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very important and may take some effort to get a representative one that is still easy to study. </a:t>
            </a:r>
          </a:p>
          <a:p>
            <a:r>
              <a:rPr lang="en-US" dirty="0" smtClean="0"/>
              <a:t>May need different panels depending on question you’re addressing. </a:t>
            </a:r>
          </a:p>
          <a:p>
            <a:r>
              <a:rPr lang="en-US" dirty="0" smtClean="0"/>
              <a:t>Here, we will use all ancient Europeans, along with the French, Sardinian, and English.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D(P1, Karelia; P3, Mbuti)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08651"/>
              </p:ext>
            </p:extLst>
          </p:nvPr>
        </p:nvGraphicFramePr>
        <p:xfrm>
          <a:off x="205967" y="1252769"/>
          <a:ext cx="8938042" cy="5200331"/>
        </p:xfrm>
        <a:graphic>
          <a:graphicData uri="http://schemas.openxmlformats.org/drawingml/2006/table">
            <a:tbl>
              <a:tblPr/>
              <a:tblGrid>
                <a:gridCol w="908103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228814"/>
                <a:gridCol w="185911"/>
                <a:gridCol w="228814"/>
                <a:gridCol w="228814"/>
                <a:gridCol w="207362"/>
                <a:gridCol w="228814"/>
                <a:gridCol w="228814"/>
                <a:gridCol w="228814"/>
                <a:gridCol w="228814"/>
                <a:gridCol w="228814"/>
                <a:gridCol w="228814"/>
                <a:gridCol w="171610"/>
                <a:gridCol w="228814"/>
                <a:gridCol w="228814"/>
                <a:gridCol w="185911"/>
                <a:gridCol w="185911"/>
              </a:tblGrid>
              <a:tr h="1015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P1/P3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6403" marR="6403" marT="6403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HungaryGamba_IA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HungaryGamba_BA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HungaryGamba_CA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SwedenSkoglund_NHG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Iceman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HungaryGamba_EN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LaBrana1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MA1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Ust_Ishim</a:t>
                      </a:r>
                    </a:p>
                  </a:txBody>
                  <a:tcPr marL="6403" marR="6403" marT="6403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HungaryGamba_IA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HungaryGamba_BA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2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HungaryGamba_CA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SwedenSkoglund_NHG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Iceman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HungaryGamba_EN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LaBrana1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MA1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Ust_Ishim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-23.8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-23.7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-24.6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-21.5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-23.0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-24.9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-27.0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-22.8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-16.7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-17.1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-18.3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-17.4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-31.9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-24.0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-15.9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403" marR="6403" marT="640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35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08"/>
            <a:ext cx="8229600" cy="1070001"/>
          </a:xfrm>
        </p:spPr>
        <p:txBody>
          <a:bodyPr>
            <a:normAutofit/>
          </a:bodyPr>
          <a:lstStyle/>
          <a:p>
            <a:r>
              <a:rPr lang="en-US" dirty="0" smtClean="0"/>
              <a:t>D(P1, P2; Karelia, Mbuti)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19807"/>
              </p:ext>
            </p:extLst>
          </p:nvPr>
        </p:nvGraphicFramePr>
        <p:xfrm>
          <a:off x="10" y="1321401"/>
          <a:ext cx="9143980" cy="5131176"/>
        </p:xfrm>
        <a:graphic>
          <a:graphicData uri="http://schemas.openxmlformats.org/drawingml/2006/table">
            <a:tbl>
              <a:tblPr/>
              <a:tblGrid>
                <a:gridCol w="1001485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188685"/>
                <a:gridCol w="232228"/>
                <a:gridCol w="210457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232228"/>
                <a:gridCol w="188685"/>
                <a:gridCol w="232228"/>
                <a:gridCol w="232228"/>
                <a:gridCol w="210457"/>
                <a:gridCol w="232228"/>
                <a:gridCol w="232228"/>
                <a:gridCol w="232228"/>
                <a:gridCol w="232228"/>
                <a:gridCol w="232228"/>
                <a:gridCol w="232228"/>
                <a:gridCol w="188685"/>
                <a:gridCol w="232228"/>
                <a:gridCol w="232228"/>
                <a:gridCol w="210457"/>
                <a:gridCol w="210457"/>
              </a:tblGrid>
              <a:tr h="1022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P1/P2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6531" marR="6531" marT="6531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HungaryGamba_IA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HungaryGamba_BA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HungaryGamba_CA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SwedenSkoglund_NHG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Iceman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HungaryGamba_EN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LaBrana1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MA1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Ust_Ishim</a:t>
                      </a:r>
                    </a:p>
                  </a:txBody>
                  <a:tcPr marL="6531" marR="6531" marT="6531" marB="0" vert="vert27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French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Sardinian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-15.5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English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HungaryGamba_IA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Halberstadt_LBA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HungaryGamba_BA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Unetice_EBA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Alberstedt_LN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BenzigerodeHeimburg_LN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Bell_Beaker_LN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Karsdorf_LN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Corded_Ware_LN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HungaryGamba_CA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Yamnaya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SwedenSkoglund_NHG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Iceman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Esperstedt_MN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Baalberge_MN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Spain_MN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Stuttgart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LBKT_EN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LBK_EN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-9.5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-29.1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HungaryGamba_EN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-9.0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Starcevo_EN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-3.6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Spain_EN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-17.1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Loschbour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SwedenSkoglund_MHG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LaBrana1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HungaryGamba_HG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8.4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Motala_HG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16.5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29.1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Karelia_HG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Samara_HG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17.1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14.6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19.0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17.1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24.7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MA1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7.9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7.5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9.6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18.4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Kostenki14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-6.4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</a:tr>
              <a:tr h="11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Ust_Ishim</a:t>
                      </a:r>
                    </a:p>
                  </a:txBody>
                  <a:tcPr marL="6531" marR="6531" marT="65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-18.0</a:t>
                      </a:r>
                    </a:p>
                  </a:txBody>
                  <a:tcPr marL="6531" marR="6531" marT="65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-12.5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-15.7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-23.7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-22.6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-13.8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-16.1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-10.0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-4.1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-11.9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-7.2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-13.5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-20.4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-11.1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-19.3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-18.3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-31.0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-24.7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-18.4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80"/>
                          </a:solidFill>
                          <a:effectLst/>
                          <a:latin typeface="Calibri"/>
                        </a:rPr>
                        <a:t>-8.6</a:t>
                      </a:r>
                    </a:p>
                  </a:txBody>
                  <a:tcPr marL="6531" marR="6531" marT="65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F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nan</a:t>
                      </a:r>
                    </a:p>
                  </a:txBody>
                  <a:tcPr marL="6531" marR="6531" marT="653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whom within Europe do these sets form a clade?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begin, we are going to assume each of these sets designated by </a:t>
            </a:r>
            <a:r>
              <a:rPr lang="en-US" sz="2000" dirty="0" err="1" smtClean="0"/>
              <a:t>Haak</a:t>
            </a:r>
            <a:r>
              <a:rPr lang="en-US" sz="2000" dirty="0" smtClean="0"/>
              <a:t> et al. (2015) in the ‘</a:t>
            </a:r>
            <a:r>
              <a:rPr lang="en-US" sz="2000" dirty="0" err="1" smtClean="0"/>
              <a:t>ind</a:t>
            </a:r>
            <a:r>
              <a:rPr lang="en-US" sz="2000" dirty="0" smtClean="0"/>
              <a:t>’ file form a clade. </a:t>
            </a:r>
          </a:p>
          <a:p>
            <a:r>
              <a:rPr lang="en-US" sz="2800" dirty="0" smtClean="0"/>
              <a:t>EHG: Karelia, Samara</a:t>
            </a:r>
          </a:p>
          <a:p>
            <a:r>
              <a:rPr lang="en-US" sz="2800" dirty="0" smtClean="0"/>
              <a:t>SHG: </a:t>
            </a:r>
            <a:r>
              <a:rPr lang="en-US" sz="2800" dirty="0" err="1" smtClean="0"/>
              <a:t>Motala</a:t>
            </a:r>
            <a:endParaRPr lang="en-US" sz="2800" dirty="0" smtClean="0"/>
          </a:p>
          <a:p>
            <a:r>
              <a:rPr lang="en-US" sz="2800" dirty="0" smtClean="0"/>
              <a:t>EN: </a:t>
            </a:r>
            <a:r>
              <a:rPr lang="en-US" sz="2800" b="1" u="sng" dirty="0" smtClean="0"/>
              <a:t>LBK,</a:t>
            </a:r>
            <a:r>
              <a:rPr lang="en-US" sz="2800" dirty="0" smtClean="0"/>
              <a:t> </a:t>
            </a:r>
            <a:r>
              <a:rPr lang="en-US" sz="2800" dirty="0" smtClean="0"/>
              <a:t>LBKT, </a:t>
            </a:r>
            <a:r>
              <a:rPr lang="en-US" sz="2800" b="1" u="sng" dirty="0" err="1" smtClean="0"/>
              <a:t>Starcevo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Spain_EN</a:t>
            </a:r>
            <a:endParaRPr lang="en-US" sz="2800" b="1" u="sng" dirty="0" smtClean="0"/>
          </a:p>
          <a:p>
            <a:r>
              <a:rPr lang="en-US" sz="2800" dirty="0" smtClean="0"/>
              <a:t>MN/CA: </a:t>
            </a:r>
            <a:r>
              <a:rPr lang="en-US" sz="2800" b="1" u="sng" dirty="0" err="1" smtClean="0"/>
              <a:t>Yamnaya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Esperstedt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Baalberge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Spain_MN</a:t>
            </a:r>
            <a:endParaRPr lang="en-US" sz="2800" b="1" u="sng" dirty="0" smtClean="0"/>
          </a:p>
          <a:p>
            <a:r>
              <a:rPr lang="en-US" sz="2800" dirty="0" smtClean="0"/>
              <a:t>LN: </a:t>
            </a:r>
            <a:r>
              <a:rPr lang="en-US" sz="2800" b="1" u="sng" dirty="0" err="1" smtClean="0"/>
              <a:t>Alberstedt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BenzigerodeHeimburg</a:t>
            </a:r>
            <a:r>
              <a:rPr lang="en-US" sz="2800" b="1" u="sng" dirty="0" smtClean="0"/>
              <a:t>, Bell Beaker, </a:t>
            </a:r>
            <a:r>
              <a:rPr lang="en-US" sz="2800" dirty="0" err="1" smtClean="0"/>
              <a:t>Karsdorf</a:t>
            </a:r>
            <a:r>
              <a:rPr lang="en-US" sz="2800" dirty="0" smtClean="0"/>
              <a:t>, </a:t>
            </a:r>
            <a:r>
              <a:rPr lang="en-US" sz="2800" b="1" u="sng" dirty="0" smtClean="0"/>
              <a:t>Corded </a:t>
            </a:r>
            <a:r>
              <a:rPr lang="en-US" sz="2800" b="1" u="sng" dirty="0" smtClean="0"/>
              <a:t>Ware</a:t>
            </a:r>
            <a:endParaRPr lang="en-US" sz="2800" b="1" u="sng" dirty="0" smtClean="0"/>
          </a:p>
          <a:p>
            <a:r>
              <a:rPr lang="en-US" sz="2800" dirty="0" smtClean="0"/>
              <a:t>BA/IA: </a:t>
            </a:r>
            <a:r>
              <a:rPr lang="en-US" sz="2800" b="1" u="sng" dirty="0" err="1" smtClean="0"/>
              <a:t>Halberstadt</a:t>
            </a:r>
            <a:r>
              <a:rPr lang="en-US" sz="2800" b="1" u="sng" dirty="0" smtClean="0"/>
              <a:t>, </a:t>
            </a:r>
            <a:r>
              <a:rPr lang="en-US" sz="2800" b="1" u="sng" dirty="0" err="1" smtClean="0"/>
              <a:t>Unetice</a:t>
            </a:r>
            <a:endParaRPr lang="en-US" b="1" u="sng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249407" y="2234803"/>
            <a:ext cx="2572860" cy="12699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up the rest, provide Excel tables: Can you find other </a:t>
            </a:r>
            <a:r>
              <a:rPr lang="en-US" dirty="0" err="1" smtClean="0"/>
              <a:t>cladal</a:t>
            </a:r>
            <a:r>
              <a:rPr lang="en-US" dirty="0" smtClean="0"/>
              <a:t> relationships?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5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(Fill in!)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to </a:t>
            </a:r>
            <a:r>
              <a:rPr lang="en-US" dirty="0" err="1" smtClean="0"/>
              <a:t>Haak</a:t>
            </a:r>
            <a:r>
              <a:rPr lang="en-US" dirty="0" smtClean="0"/>
              <a:t> et al. (2015)</a:t>
            </a:r>
            <a:endParaRPr lang="en-US" dirty="0"/>
          </a:p>
        </p:txBody>
      </p:sp>
      <p:pic>
        <p:nvPicPr>
          <p:cNvPr id="6" name="Picture 5" descr="Screen Shot 2018-07-02 at 10.49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" r="50669"/>
          <a:stretch/>
        </p:blipFill>
        <p:spPr>
          <a:xfrm>
            <a:off x="0" y="1417638"/>
            <a:ext cx="7065569" cy="4736407"/>
          </a:xfrm>
          <a:prstGeom prst="rect">
            <a:avLst/>
          </a:prstGeom>
        </p:spPr>
      </p:pic>
      <p:pic>
        <p:nvPicPr>
          <p:cNvPr id="7" name="Picture 6" descr="Screen Shot 2018-07-02 at 10.49.5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9"/>
          <a:stretch/>
        </p:blipFill>
        <p:spPr>
          <a:xfrm>
            <a:off x="4613058" y="4029856"/>
            <a:ext cx="4530942" cy="282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4641" y="4257068"/>
            <a:ext cx="177278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EN: LBK, </a:t>
            </a:r>
            <a:r>
              <a:rPr lang="en-US" sz="1600" dirty="0" err="1" smtClean="0"/>
              <a:t>Starcevo</a:t>
            </a:r>
            <a:r>
              <a:rPr lang="en-US" sz="1600" dirty="0" smtClean="0"/>
              <a:t> like other EN (including Stuttgart) and present-day Sardinian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681520" y="4029856"/>
            <a:ext cx="1043121" cy="41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63634" y="4444621"/>
            <a:ext cx="56100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94" y="1764849"/>
            <a:ext cx="2459002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MN: More </a:t>
            </a:r>
            <a:r>
              <a:rPr lang="en-US" sz="1600" dirty="0" err="1" smtClean="0"/>
              <a:t>Baalberge</a:t>
            </a:r>
            <a:r>
              <a:rPr lang="en-US" sz="1600" dirty="0" smtClean="0"/>
              <a:t> (but also </a:t>
            </a:r>
            <a:r>
              <a:rPr lang="en-US" sz="1600" dirty="0" err="1" smtClean="0"/>
              <a:t>Esperstedt</a:t>
            </a:r>
            <a:r>
              <a:rPr lang="en-US" sz="1600" dirty="0" smtClean="0"/>
              <a:t>) have more connections to WHG than EN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1681521" y="2842067"/>
            <a:ext cx="63974" cy="885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9693" y="1378640"/>
            <a:ext cx="2459002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CA: </a:t>
            </a:r>
            <a:r>
              <a:rPr lang="en-US" sz="1600" dirty="0" err="1" smtClean="0"/>
              <a:t>Yamnaya</a:t>
            </a:r>
            <a:r>
              <a:rPr lang="en-US" sz="1600" dirty="0" smtClean="0"/>
              <a:t> has strong connections to Mal’ta1 and EHG, but also to Corded Ware and others in LN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4832900" y="1917249"/>
            <a:ext cx="1526793" cy="181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00689" y="2629479"/>
            <a:ext cx="1814127" cy="1077218"/>
          </a:xfrm>
          <a:prstGeom prst="rect">
            <a:avLst/>
          </a:prstGeom>
          <a:solidFill>
            <a:srgbClr val="E9EB9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LN: Corded Ware has strong connection to </a:t>
            </a:r>
            <a:r>
              <a:rPr lang="en-US" sz="1600" dirty="0" err="1" smtClean="0"/>
              <a:t>Yamnaya</a:t>
            </a:r>
            <a:r>
              <a:rPr lang="en-US" sz="1600" dirty="0" smtClean="0"/>
              <a:t>, EHG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1951975" y="3168088"/>
            <a:ext cx="1948714" cy="7788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4120" y="1378640"/>
            <a:ext cx="2386526" cy="1077218"/>
          </a:xfrm>
          <a:prstGeom prst="rect">
            <a:avLst/>
          </a:prstGeom>
          <a:solidFill>
            <a:srgbClr val="E9EB9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LN: </a:t>
            </a:r>
            <a:r>
              <a:rPr lang="en-US" sz="1600" dirty="0" err="1" smtClean="0"/>
              <a:t>Alberstedt</a:t>
            </a:r>
            <a:r>
              <a:rPr lang="en-US" sz="1600" dirty="0" smtClean="0"/>
              <a:t>: Corded Ware, </a:t>
            </a:r>
            <a:r>
              <a:rPr lang="en-US" sz="1600" dirty="0" err="1" smtClean="0"/>
              <a:t>Esperstedt</a:t>
            </a:r>
            <a:r>
              <a:rPr lang="en-US" sz="1600" dirty="0" smtClean="0"/>
              <a:t>, </a:t>
            </a:r>
            <a:r>
              <a:rPr lang="en-US" sz="1600" dirty="0" err="1" smtClean="0"/>
              <a:t>Motala</a:t>
            </a:r>
            <a:endParaRPr lang="en-US" sz="1600" dirty="0" smtClean="0"/>
          </a:p>
          <a:p>
            <a:r>
              <a:rPr lang="en-US" sz="1600" dirty="0" err="1" smtClean="0"/>
              <a:t>Benzigerode</a:t>
            </a:r>
            <a:r>
              <a:rPr lang="en-US" sz="1600" dirty="0" smtClean="0"/>
              <a:t> and Bell beaker: </a:t>
            </a:r>
            <a:r>
              <a:rPr lang="en-US" sz="1600" dirty="0" err="1" smtClean="0"/>
              <a:t>addtl</a:t>
            </a:r>
            <a:r>
              <a:rPr lang="en-US" sz="1600" dirty="0" smtClean="0"/>
              <a:t> Loschbour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951974" y="2455858"/>
            <a:ext cx="1599209" cy="127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2514" y="4698591"/>
            <a:ext cx="1476033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BA: </a:t>
            </a:r>
            <a:r>
              <a:rPr lang="en-US" sz="1600" dirty="0" err="1" smtClean="0"/>
              <a:t>Halberstedt</a:t>
            </a:r>
            <a:r>
              <a:rPr lang="en-US" sz="1600" dirty="0" smtClean="0"/>
              <a:t>, </a:t>
            </a:r>
            <a:r>
              <a:rPr lang="en-US" sz="1600" dirty="0" err="1" smtClean="0"/>
              <a:t>Unetice</a:t>
            </a:r>
            <a:r>
              <a:rPr lang="en-US" sz="1600" dirty="0" smtClean="0"/>
              <a:t> similar to LN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458101" y="4029856"/>
            <a:ext cx="0" cy="66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984" y="5929481"/>
            <a:ext cx="2163634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Spain EN and MN very similar patterns to EN and MN in Germany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7200" y="5165488"/>
            <a:ext cx="229351" cy="763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9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admixture?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lesson shows strong connections, but not all clade-like relationships.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admixture play a role?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studying D-statistics and testing for admixture with Hassan in Lesson 8 (Monday). </a:t>
            </a:r>
          </a:p>
          <a:p>
            <a:pPr marL="914400" lvl="1" indent="-514350">
              <a:buFont typeface="Arial"/>
              <a:buChar char="•"/>
            </a:pPr>
            <a:r>
              <a:rPr lang="en-US" sz="2400" dirty="0" smtClean="0"/>
              <a:t>Think about, if assume clade, the symmetric case.</a:t>
            </a:r>
          </a:p>
          <a:p>
            <a:pPr marL="914400" lvl="1" indent="-514350">
              <a:buFont typeface="Arial"/>
              <a:buChar char="•"/>
            </a:pPr>
            <a:r>
              <a:rPr lang="en-US" sz="2400" dirty="0" smtClean="0"/>
              <a:t>Not a sharp division in D-stats, lots of back and forth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452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qpDstat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command is:</a:t>
            </a:r>
          </a:p>
          <a:p>
            <a:pPr lvl="1"/>
            <a:r>
              <a:rPr lang="en-US" dirty="0" err="1" smtClean="0"/>
              <a:t>qpDstat</a:t>
            </a:r>
            <a:r>
              <a:rPr lang="en-US" dirty="0" smtClean="0"/>
              <a:t> –p [</a:t>
            </a:r>
            <a:r>
              <a:rPr lang="en-US" dirty="0" err="1" smtClean="0"/>
              <a:t>parfilename</a:t>
            </a:r>
            <a:r>
              <a:rPr lang="en-US" dirty="0" smtClean="0"/>
              <a:t>]</a:t>
            </a:r>
            <a:r>
              <a:rPr lang="en-US" dirty="0"/>
              <a:t> &gt; [</a:t>
            </a:r>
            <a:r>
              <a:rPr lang="en-US" dirty="0" err="1"/>
              <a:t>logfilename</a:t>
            </a:r>
            <a:r>
              <a:rPr lang="en-US" dirty="0"/>
              <a:t>]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8-07-05 at 11.54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882900"/>
            <a:ext cx="8547100" cy="1092200"/>
          </a:xfrm>
          <a:prstGeom prst="rect">
            <a:avLst/>
          </a:prstGeom>
        </p:spPr>
      </p:pic>
      <p:pic>
        <p:nvPicPr>
          <p:cNvPr id="5" name="Picture 4" descr="Screen Shot 2018-07-05 at 11.56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4370211"/>
            <a:ext cx="83947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8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2104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6-24 at 9.2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44" y="3354277"/>
            <a:ext cx="4474314" cy="280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D-statistics?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/>
          <a:lstStyle/>
          <a:p>
            <a:r>
              <a:rPr lang="en-US" dirty="0" smtClean="0"/>
              <a:t>We mostly use this case, using an African population (e.g., Mbuti) or the chimp as </a:t>
            </a:r>
            <a:r>
              <a:rPr lang="en-US" dirty="0" err="1" smtClean="0"/>
              <a:t>outgroup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Screen Shot 2018-06-24 at 9.1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0749"/>
            <a:ext cx="4156349" cy="30798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571541" y="5660474"/>
            <a:ext cx="968758" cy="495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05909" y="3420084"/>
            <a:ext cx="423993" cy="495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6-24 at 9.20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44" y="3354277"/>
            <a:ext cx="4474314" cy="280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D-statistics?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2034"/>
            <a:ext cx="8229599" cy="4525963"/>
          </a:xfrm>
        </p:spPr>
        <p:txBody>
          <a:bodyPr/>
          <a:lstStyle/>
          <a:p>
            <a:r>
              <a:rPr lang="en-US" dirty="0" smtClean="0"/>
              <a:t>D essentially measures the shared overlap in branch length between two pairs</a:t>
            </a:r>
          </a:p>
          <a:p>
            <a:r>
              <a:rPr lang="en-US" dirty="0" smtClean="0"/>
              <a:t>D(W, X; Y, Z) = E[(w-x)(y-z)]</a:t>
            </a:r>
            <a:endParaRPr lang="en-US" dirty="0"/>
          </a:p>
        </p:txBody>
      </p:sp>
      <p:pic>
        <p:nvPicPr>
          <p:cNvPr id="4" name="Picture 3" descr="Screen Shot 2018-06-24 at 9.1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0749"/>
            <a:ext cx="4156349" cy="30798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05909" y="3420084"/>
            <a:ext cx="423993" cy="495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82656" y="4990228"/>
            <a:ext cx="619932" cy="6002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2481" y="4295964"/>
            <a:ext cx="730107" cy="6791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1826" y="4975110"/>
            <a:ext cx="740896" cy="76773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371826" y="4295964"/>
            <a:ext cx="740896" cy="67914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6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Since </a:t>
            </a:r>
            <a:r>
              <a:rPr lang="en-US" dirty="0" err="1"/>
              <a:t>treeness</a:t>
            </a:r>
            <a:r>
              <a:rPr lang="en-US" dirty="0"/>
              <a:t> implies that all subsets of taxa are also trees, the ingenious idea of Reich </a:t>
            </a:r>
            <a:r>
              <a:rPr lang="en-US" i="1" dirty="0"/>
              <a:t>et al. </a:t>
            </a:r>
            <a:r>
              <a:rPr lang="en-US" dirty="0"/>
              <a:t>(2009) was that rejection of </a:t>
            </a:r>
            <a:r>
              <a:rPr lang="en-US" dirty="0" err="1"/>
              <a:t>treeness</a:t>
            </a:r>
            <a:r>
              <a:rPr lang="en-US" dirty="0"/>
              <a:t> for </a:t>
            </a:r>
            <a:r>
              <a:rPr lang="en-US" dirty="0" err="1"/>
              <a:t>subtrees</a:t>
            </a:r>
            <a:r>
              <a:rPr lang="en-US" dirty="0"/>
              <a:t> of size three (for </a:t>
            </a:r>
            <a:r>
              <a:rPr lang="en-US" i="1" dirty="0"/>
              <a:t>F</a:t>
            </a:r>
            <a:r>
              <a:rPr lang="en-US" dirty="0"/>
              <a:t>3) and four (for </a:t>
            </a:r>
            <a:r>
              <a:rPr lang="en-US" i="1" dirty="0"/>
              <a:t>F</a:t>
            </a:r>
            <a:r>
              <a:rPr lang="en-US" dirty="0"/>
              <a:t>4) is sufficient to reject </a:t>
            </a:r>
            <a:r>
              <a:rPr lang="en-US" dirty="0" err="1"/>
              <a:t>treeness</a:t>
            </a:r>
            <a:r>
              <a:rPr lang="en-US" dirty="0"/>
              <a:t> for the entire tree. Furthermore, tests on these subsets also pinpoint the populations involved in the non-tree-like </a:t>
            </a:r>
            <a:r>
              <a:rPr lang="en-US" dirty="0" smtClean="0"/>
              <a:t>history.” (p. 7)</a:t>
            </a:r>
          </a:p>
          <a:p>
            <a:r>
              <a:rPr lang="en-US" dirty="0" smtClean="0"/>
              <a:t>Good because finding best-fitting tree is difficult problem.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1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/>
              <a:t>D1(W, X; Y, Z) </a:t>
            </a:r>
          </a:p>
          <a:p>
            <a:r>
              <a:rPr lang="en-US" dirty="0" smtClean="0"/>
              <a:t>D2(W, Y; X, Z)</a:t>
            </a:r>
          </a:p>
          <a:p>
            <a:r>
              <a:rPr lang="en-US" dirty="0" smtClean="0"/>
              <a:t>D3(X, Y; W, Z)</a:t>
            </a:r>
          </a:p>
          <a:p>
            <a:r>
              <a:rPr lang="en-US" dirty="0" smtClean="0"/>
              <a:t>One D can be written as the sum of the other two.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5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unique D-statistics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45972"/>
            <a:ext cx="8229599" cy="4525963"/>
          </a:xfrm>
        </p:spPr>
        <p:txBody>
          <a:bodyPr/>
          <a:lstStyle/>
          <a:p>
            <a:r>
              <a:rPr lang="en-US" dirty="0" smtClean="0"/>
              <a:t>D1(W, X; Y, Z) , D2(W, Y; X, Z), D3(X, Y; W, Z)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7200" y="1889787"/>
            <a:ext cx="2808784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5984" y="1889787"/>
            <a:ext cx="2555331" cy="362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1172" y="2706171"/>
            <a:ext cx="1980759" cy="2811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81788" y="4202864"/>
            <a:ext cx="831618" cy="131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994" y="5518159"/>
            <a:ext cx="664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				    X					    Y			  Z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360826" y="2927026"/>
            <a:ext cx="498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</a:t>
            </a:r>
            <a:endParaRPr lang="en-US" sz="2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49102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10765</TotalTime>
  <Words>7143</Words>
  <Application>Microsoft Macintosh PowerPoint</Application>
  <PresentationFormat>On-screen Show (4:3)</PresentationFormat>
  <Paragraphs>3532</Paragraphs>
  <Slides>49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Lesson 5: D-statistics and Tests of Treeness</vt:lpstr>
      <vt:lpstr>What are D-statistics?</vt:lpstr>
      <vt:lpstr>What are D-statistics?</vt:lpstr>
      <vt:lpstr>What are D-statistics?</vt:lpstr>
      <vt:lpstr>What are D-statistics?</vt:lpstr>
      <vt:lpstr>What are D-statistics?</vt:lpstr>
      <vt:lpstr>Peter 2016</vt:lpstr>
      <vt:lpstr>Three unique D-statistics</vt:lpstr>
      <vt:lpstr>Three unique D-statistics</vt:lpstr>
      <vt:lpstr>Three unique D-statistics</vt:lpstr>
      <vt:lpstr>Three unique D-statistics</vt:lpstr>
      <vt:lpstr>Three unique D-statistics</vt:lpstr>
      <vt:lpstr>Three unique D-statistics</vt:lpstr>
      <vt:lpstr>Four point condition</vt:lpstr>
      <vt:lpstr>Three unique D-statistics</vt:lpstr>
      <vt:lpstr>Three unique D-statistics</vt:lpstr>
      <vt:lpstr>Three unique D-statistics</vt:lpstr>
      <vt:lpstr>Three unique D-statistics</vt:lpstr>
      <vt:lpstr>Three unique D-statistics</vt:lpstr>
      <vt:lpstr>Practically speaking…</vt:lpstr>
      <vt:lpstr>Expectations of D</vt:lpstr>
      <vt:lpstr>Expectations of D</vt:lpstr>
      <vt:lpstr>Expectations of D</vt:lpstr>
      <vt:lpstr>qpDstat</vt:lpstr>
      <vt:lpstr>qpDstat</vt:lpstr>
      <vt:lpstr>Major Players in Haak et al.</vt:lpstr>
      <vt:lpstr>With whom do these sets form a clade?</vt:lpstr>
      <vt:lpstr>Are all these sets ‘European’?</vt:lpstr>
      <vt:lpstr>Are all these sets ‘European’?</vt:lpstr>
      <vt:lpstr>Are all these sets ‘European’?</vt:lpstr>
      <vt:lpstr>D-statistic Tables</vt:lpstr>
      <vt:lpstr>D-statistic Tables</vt:lpstr>
      <vt:lpstr>D-statistic Tables</vt:lpstr>
      <vt:lpstr>Python module: xlsxwriter</vt:lpstr>
      <vt:lpstr>Python module: xlsxwriter</vt:lpstr>
      <vt:lpstr>D-statistic Tables</vt:lpstr>
      <vt:lpstr>D-statistic Tables</vt:lpstr>
      <vt:lpstr>With whom within Europe do these sets form a clade?</vt:lpstr>
      <vt:lpstr>With whom within Europe do these sets form a clade?</vt:lpstr>
      <vt:lpstr>Some questions to consider:</vt:lpstr>
      <vt:lpstr>Establishing a panel!</vt:lpstr>
      <vt:lpstr>D(P1, Karelia; P3, Mbuti)</vt:lpstr>
      <vt:lpstr>D(P1, P2; Karelia, Mbuti)</vt:lpstr>
      <vt:lpstr>With whom within Europe do these sets form a clade?</vt:lpstr>
      <vt:lpstr>Conclusions (Fill in!)</vt:lpstr>
      <vt:lpstr>Comparing to Haak et al. (2015)</vt:lpstr>
      <vt:lpstr>What about admixture?</vt:lpstr>
      <vt:lpstr>qpDstat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6: D-statistics and Tests of Treeness</dc:title>
  <dc:creator>Melinda Yang</dc:creator>
  <cp:lastModifiedBy>Melinda Yang</cp:lastModifiedBy>
  <cp:revision>47</cp:revision>
  <dcterms:created xsi:type="dcterms:W3CDTF">2018-06-24T13:08:21Z</dcterms:created>
  <dcterms:modified xsi:type="dcterms:W3CDTF">2018-07-15T16:13:28Z</dcterms:modified>
</cp:coreProperties>
</file>