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8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3" r:id="rId19"/>
    <p:sldId id="272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5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EFBC2-4B91-5C4A-B76E-C23B87F4E50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991F7-883E-E54E-A8CB-A0BAD9E3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class went through and present results, compare to conclusions in </a:t>
            </a:r>
            <a:r>
              <a:rPr lang="en-US" dirty="0" err="1" smtClean="0"/>
              <a:t>Haak</a:t>
            </a:r>
            <a:r>
              <a:rPr lang="en-US" dirty="0" smtClean="0"/>
              <a:t> et al 2015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8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1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A456-54ED-E34F-9432-D52B5373EB1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8F078-9264-2A47-92B5-E643A896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10: </a:t>
            </a:r>
            <a:r>
              <a:rPr lang="en-US" dirty="0" err="1" smtClean="0"/>
              <a:t>qpAdm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 July 27, 2018</a:t>
            </a:r>
          </a:p>
          <a:p>
            <a:r>
              <a:rPr lang="en-US" dirty="0" smtClean="0"/>
              <a:t>9:00 – 11:30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12"/>
            <a:ext cx="8229600" cy="1143000"/>
          </a:xfrm>
        </p:spPr>
        <p:txBody>
          <a:bodyPr/>
          <a:lstStyle/>
          <a:p>
            <a:r>
              <a:rPr lang="en-US" dirty="0" smtClean="0"/>
              <a:t>From the </a:t>
            </a:r>
            <a:r>
              <a:rPr lang="en-US" dirty="0" err="1" smtClean="0"/>
              <a:t>Haak</a:t>
            </a:r>
            <a:r>
              <a:rPr lang="en-US" dirty="0" smtClean="0"/>
              <a:t> et al. paper</a:t>
            </a:r>
            <a:endParaRPr lang="en-US" dirty="0"/>
          </a:p>
        </p:txBody>
      </p:sp>
      <p:pic>
        <p:nvPicPr>
          <p:cNvPr id="4" name="Picture 3" descr="Screen Shot 2018-07-25 at 8.4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70"/>
            <a:ext cx="9144000" cy="56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Spain_EN</a:t>
            </a:r>
            <a:r>
              <a:rPr lang="en-US" dirty="0" smtClean="0"/>
              <a:t>, </a:t>
            </a:r>
            <a:r>
              <a:rPr lang="en-US" dirty="0" err="1" smtClean="0"/>
              <a:t>Yamnaya</a:t>
            </a:r>
            <a:r>
              <a:rPr lang="en-US" dirty="0" smtClean="0"/>
              <a:t>, Corded Ware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32340" y="2004322"/>
            <a:ext cx="5908484" cy="3851803"/>
            <a:chOff x="1352877" y="2471225"/>
            <a:chExt cx="5908484" cy="385180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38061" y="4515548"/>
              <a:ext cx="1786911" cy="180748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2676468" y="4668968"/>
            <a:ext cx="949385" cy="1187157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410" y="5856125"/>
            <a:ext cx="182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Yamnaya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210942" y="5856125"/>
            <a:ext cx="14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CW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6045" y="5856125"/>
            <a:ext cx="160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Spain_EN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713272" y="5856125"/>
            <a:ext cx="14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Mbuti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10942" y="5146394"/>
            <a:ext cx="1127911" cy="92609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3233" y="4500063"/>
            <a:ext cx="62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484" y="1417638"/>
            <a:ext cx="5206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</a:t>
            </a:r>
            <a:r>
              <a:rPr lang="en-US" dirty="0" err="1" smtClean="0"/>
              <a:t>Spain_EN</a:t>
            </a:r>
            <a:r>
              <a:rPr lang="en-US" dirty="0" smtClean="0"/>
              <a:t>, </a:t>
            </a:r>
            <a:r>
              <a:rPr lang="en-US" dirty="0" err="1" smtClean="0"/>
              <a:t>Yamnaya</a:t>
            </a:r>
            <a:r>
              <a:rPr lang="en-US" dirty="0" smtClean="0"/>
              <a:t>; CW, Mbuti)&lt;0 (-6.8)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Spain_EN</a:t>
            </a:r>
            <a:r>
              <a:rPr lang="en-US" dirty="0" smtClean="0"/>
              <a:t>, CW; </a:t>
            </a:r>
            <a:r>
              <a:rPr lang="en-US" dirty="0" err="1" smtClean="0"/>
              <a:t>Yamnaya</a:t>
            </a:r>
            <a:r>
              <a:rPr lang="en-US" dirty="0" smtClean="0"/>
              <a:t>, Mbuti)&lt;0 (-14.3)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Yamnaya</a:t>
            </a:r>
            <a:r>
              <a:rPr lang="en-US" dirty="0" smtClean="0"/>
              <a:t>; CW; </a:t>
            </a:r>
            <a:r>
              <a:rPr lang="en-US" dirty="0" err="1" smtClean="0"/>
              <a:t>Spain_EN</a:t>
            </a:r>
            <a:r>
              <a:rPr lang="en-US" dirty="0" smtClean="0"/>
              <a:t>, Mbuti) &lt;0 (-7.5)</a:t>
            </a:r>
          </a:p>
        </p:txBody>
      </p:sp>
    </p:spTree>
    <p:extLst>
      <p:ext uri="{BB962C8B-B14F-4D97-AF65-F5344CB8AC3E}">
        <p14:creationId xmlns:p14="http://schemas.microsoft.com/office/powerpoint/2010/main" val="333135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qpWave</a:t>
            </a:r>
            <a:endParaRPr lang="en-US" dirty="0"/>
          </a:p>
        </p:txBody>
      </p:sp>
      <p:pic>
        <p:nvPicPr>
          <p:cNvPr id="4" name="Picture 3" descr="Screen Shot 2018-07-25 at 6.58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9144000" cy="3441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67" y="5265462"/>
            <a:ext cx="74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f4(Test, A; B, C) = f4(Ref1, A; B,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1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qpAdm</a:t>
            </a:r>
            <a:endParaRPr lang="en-US" dirty="0"/>
          </a:p>
        </p:txBody>
      </p:sp>
      <p:pic>
        <p:nvPicPr>
          <p:cNvPr id="4" name="Picture 3" descr="Screen Shot 2018-07-25 at 6.5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5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qpAdm</a:t>
            </a:r>
            <a:endParaRPr lang="en-US" dirty="0"/>
          </a:p>
        </p:txBody>
      </p:sp>
      <p:pic>
        <p:nvPicPr>
          <p:cNvPr id="4" name="Picture 3" descr="Screen Shot 2018-07-25 at 6.58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1"/>
          <a:stretch/>
        </p:blipFill>
        <p:spPr>
          <a:xfrm>
            <a:off x="228600" y="17361"/>
            <a:ext cx="8675899" cy="4489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5094255"/>
            <a:ext cx="8793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f4(Test, A; B, C) = α f4(Ref1, A; B, C) + (1-α) f4(Ref1, A; B, C)</a:t>
            </a: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166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qpAdm</a:t>
            </a:r>
            <a:endParaRPr lang="en-US" dirty="0"/>
          </a:p>
        </p:txBody>
      </p:sp>
      <p:pic>
        <p:nvPicPr>
          <p:cNvPr id="4" name="Picture 3" descr="Screen Shot 2018-07-25 at 6.58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1"/>
          <a:stretch/>
        </p:blipFill>
        <p:spPr>
          <a:xfrm>
            <a:off x="228600" y="17361"/>
            <a:ext cx="8675899" cy="4489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67" y="4617202"/>
            <a:ext cx="748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f4(Test, A; B, C) = α f4(Ref1, A; B, C) + (1-α) f4(Ref1, A; B, C)</a:t>
            </a:r>
          </a:p>
          <a:p>
            <a:r>
              <a:rPr lang="en-US" dirty="0" smtClean="0"/>
              <a:t>More generally, </a:t>
            </a:r>
            <a:endParaRPr lang="en-US" dirty="0"/>
          </a:p>
        </p:txBody>
      </p:sp>
      <p:pic>
        <p:nvPicPr>
          <p:cNvPr id="3" name="Picture 2" descr="Screen Shot 2018-07-25 at 7.05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2"/>
          <a:stretch/>
        </p:blipFill>
        <p:spPr>
          <a:xfrm>
            <a:off x="846606" y="5263533"/>
            <a:ext cx="6489700" cy="11416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9151" y="5993102"/>
            <a:ext cx="1600613" cy="6218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0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F4(Test; A, B, 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A, B, and C are all outgroups, with </a:t>
            </a:r>
            <a:r>
              <a:rPr lang="en-US" i="1" dirty="0" smtClean="0"/>
              <a:t>m</a:t>
            </a:r>
            <a:r>
              <a:rPr lang="en-US" dirty="0" smtClean="0"/>
              <a:t> reference sets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outgroups, then </a:t>
            </a:r>
            <a:r>
              <a:rPr lang="en-US" i="1" dirty="0" smtClean="0"/>
              <a:t>n(n-1 choose 2)</a:t>
            </a:r>
            <a:r>
              <a:rPr lang="en-US" dirty="0" smtClean="0"/>
              <a:t> arrangements. </a:t>
            </a:r>
          </a:p>
          <a:p>
            <a:r>
              <a:rPr lang="en-US" dirty="0" smtClean="0"/>
              <a:t>Matrix of </a:t>
            </a:r>
            <a:r>
              <a:rPr lang="en-US" i="1" dirty="0" smtClean="0"/>
              <a:t>n(n-1 choose 2)</a:t>
            </a:r>
            <a:r>
              <a:rPr lang="en-US" dirty="0" smtClean="0"/>
              <a:t> rows and </a:t>
            </a:r>
            <a:r>
              <a:rPr lang="en-US" i="1" dirty="0" smtClean="0"/>
              <a:t>m</a:t>
            </a:r>
            <a:r>
              <a:rPr lang="en-US" dirty="0" smtClean="0"/>
              <a:t>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0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7-25 at 7.05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2"/>
          <a:stretch/>
        </p:blipFill>
        <p:spPr>
          <a:xfrm>
            <a:off x="846606" y="315586"/>
            <a:ext cx="6489700" cy="1141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606" y="1451511"/>
            <a:ext cx="6217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6" name="Left Bracket 5"/>
          <p:cNvSpPr/>
          <p:nvPr/>
        </p:nvSpPr>
        <p:spPr>
          <a:xfrm>
            <a:off x="418663" y="2036287"/>
            <a:ext cx="327729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1697173" y="2047661"/>
            <a:ext cx="344660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9503" y="3257564"/>
            <a:ext cx="7418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 ≈ </a:t>
            </a:r>
            <a:endParaRPr lang="en-US" sz="6000" dirty="0"/>
          </a:p>
        </p:txBody>
      </p:sp>
      <p:sp>
        <p:nvSpPr>
          <p:cNvPr id="9" name="Left Bracket 8"/>
          <p:cNvSpPr/>
          <p:nvPr/>
        </p:nvSpPr>
        <p:spPr>
          <a:xfrm>
            <a:off x="2780174" y="2036287"/>
            <a:ext cx="327729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6885557" y="2024950"/>
            <a:ext cx="344660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8699274" y="2047661"/>
            <a:ext cx="344660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7524390" y="2047661"/>
            <a:ext cx="327729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32301" y="1451511"/>
            <a:ext cx="40748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7995777" y="1468572"/>
            <a:ext cx="55081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α</a:t>
            </a:r>
            <a:r>
              <a:rPr lang="en-US" sz="3200" baseline="30000" dirty="0" smtClean="0"/>
              <a:t>T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1776905" y="1096676"/>
            <a:ext cx="7418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 ≈ </a:t>
            </a:r>
            <a:endParaRPr lang="en-US" sz="6000" dirty="0"/>
          </a:p>
        </p:txBody>
      </p:sp>
      <p:sp>
        <p:nvSpPr>
          <p:cNvPr id="16" name="Rectangle 15"/>
          <p:cNvSpPr/>
          <p:nvPr/>
        </p:nvSpPr>
        <p:spPr>
          <a:xfrm>
            <a:off x="6185189" y="1462885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7939962" y="2118026"/>
            <a:ext cx="509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α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7950315" y="2532036"/>
            <a:ext cx="57962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α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/>
              <a:t>m</a:t>
            </a:r>
            <a:endParaRPr lang="en-US" sz="2800" baseline="-25000" dirty="0" smtClean="0"/>
          </a:p>
          <a:p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42650" y="2188687"/>
            <a:ext cx="1498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F4(Test; A; B, C)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33384" y="2779312"/>
            <a:ext cx="1498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F4(Test; B; A, C)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42650" y="3452368"/>
            <a:ext cx="1498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F4(Test; C; A, B)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806993" y="2202757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; A; B, C)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797727" y="2793382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; B; A, C)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806993" y="3466438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; C; A, B)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139522" y="2201917"/>
            <a:ext cx="1648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; A; B, C)…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130256" y="2792542"/>
            <a:ext cx="1648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; B; A, C)…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139522" y="3465598"/>
            <a:ext cx="1648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; C; A, B)…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37501" y="2216827"/>
            <a:ext cx="1532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</a:t>
            </a:r>
            <a:r>
              <a:rPr lang="en-US" sz="1600" dirty="0" err="1" smtClean="0"/>
              <a:t>Ref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; A; B, C)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728235" y="2807452"/>
            <a:ext cx="1532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</a:t>
            </a:r>
            <a:r>
              <a:rPr lang="en-US" sz="1600" dirty="0" err="1" smtClean="0"/>
              <a:t>Ref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; B; A, C)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37501" y="3480508"/>
            <a:ext cx="1532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</a:t>
            </a:r>
            <a:r>
              <a:rPr lang="en-US" sz="1600" dirty="0" err="1" smtClean="0"/>
              <a:t>Ref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; C; A, 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50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7-25 at 7.05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2"/>
          <a:stretch/>
        </p:blipFill>
        <p:spPr>
          <a:xfrm>
            <a:off x="846606" y="315586"/>
            <a:ext cx="6489700" cy="1141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606" y="1451511"/>
            <a:ext cx="6217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6" name="Left Bracket 5"/>
          <p:cNvSpPr/>
          <p:nvPr/>
        </p:nvSpPr>
        <p:spPr>
          <a:xfrm>
            <a:off x="418663" y="2036287"/>
            <a:ext cx="327729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1697173" y="2047661"/>
            <a:ext cx="344660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9503" y="3257564"/>
            <a:ext cx="7418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 ≈ </a:t>
            </a:r>
            <a:endParaRPr lang="en-US" sz="6000" dirty="0"/>
          </a:p>
        </p:txBody>
      </p:sp>
      <p:sp>
        <p:nvSpPr>
          <p:cNvPr id="9" name="Left Bracket 8"/>
          <p:cNvSpPr/>
          <p:nvPr/>
        </p:nvSpPr>
        <p:spPr>
          <a:xfrm>
            <a:off x="2780174" y="2036287"/>
            <a:ext cx="327729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6885557" y="2024950"/>
            <a:ext cx="344660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8699274" y="2047661"/>
            <a:ext cx="344660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7524390" y="2047661"/>
            <a:ext cx="327729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32301" y="1451511"/>
            <a:ext cx="40748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7995777" y="1468572"/>
            <a:ext cx="55081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α</a:t>
            </a:r>
            <a:r>
              <a:rPr lang="en-US" sz="3200" baseline="30000" dirty="0" smtClean="0"/>
              <a:t>T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1776905" y="1096676"/>
            <a:ext cx="7418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 ≈ </a:t>
            </a:r>
            <a:endParaRPr lang="en-US" sz="6000" dirty="0"/>
          </a:p>
        </p:txBody>
      </p:sp>
      <p:sp>
        <p:nvSpPr>
          <p:cNvPr id="16" name="Rectangle 15"/>
          <p:cNvSpPr/>
          <p:nvPr/>
        </p:nvSpPr>
        <p:spPr>
          <a:xfrm>
            <a:off x="6185189" y="1462885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7939962" y="2118026"/>
            <a:ext cx="509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α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7950315" y="2532036"/>
            <a:ext cx="57962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α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/>
              <a:t>m</a:t>
            </a:r>
            <a:endParaRPr lang="en-US" sz="2800" baseline="-25000" dirty="0" smtClean="0"/>
          </a:p>
          <a:p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42650" y="2188687"/>
            <a:ext cx="1498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F4(Test; A; B, C)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33384" y="2779312"/>
            <a:ext cx="1498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F4(Test; B; A, C)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42650" y="3452368"/>
            <a:ext cx="1498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F4(Test; C; A, B)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806993" y="2202757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; A; B, C)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797727" y="2793382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; B; A, C)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806993" y="3466438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; C; A, B)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139522" y="2201917"/>
            <a:ext cx="1648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; A; B, C)…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130256" y="2792542"/>
            <a:ext cx="1648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; B; A, C)…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139522" y="3465598"/>
            <a:ext cx="1648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F4(Ref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; C; A, B)…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37501" y="2216827"/>
            <a:ext cx="1532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</a:t>
            </a:r>
            <a:r>
              <a:rPr lang="en-US" sz="1600" dirty="0" err="1" smtClean="0"/>
              <a:t>Ref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; A; B, C)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728235" y="2807452"/>
            <a:ext cx="1532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</a:t>
            </a:r>
            <a:r>
              <a:rPr lang="en-US" sz="1600" dirty="0" err="1" smtClean="0"/>
              <a:t>Ref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; B; A, C)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37501" y="3480508"/>
            <a:ext cx="1532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F4(</a:t>
            </a:r>
            <a:r>
              <a:rPr lang="en-US" sz="1600" dirty="0" err="1" smtClean="0"/>
              <a:t>Ref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; C; A, B)</a:t>
            </a:r>
            <a:endParaRPr lang="en-US" sz="1600" dirty="0"/>
          </a:p>
        </p:txBody>
      </p:sp>
      <p:pic>
        <p:nvPicPr>
          <p:cNvPr id="3" name="Picture 2" descr="Screen Shot 2018-07-25 at 7.1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2125"/>
            <a:ext cx="9144000" cy="154200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6299" y="5062125"/>
            <a:ext cx="1600613" cy="3109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qpAdm</a:t>
            </a:r>
            <a:r>
              <a:rPr lang="en-US" dirty="0" smtClean="0"/>
              <a:t>: 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018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Outgroup</a:t>
            </a:r>
            <a:r>
              <a:rPr lang="en-US" dirty="0" smtClean="0"/>
              <a:t> choice – very vital!</a:t>
            </a:r>
          </a:p>
          <a:p>
            <a:pPr lvl="1"/>
            <a:r>
              <a:rPr lang="en-US" dirty="0" smtClean="0"/>
              <a:t>No need to know phylogenetic relationships BUT</a:t>
            </a:r>
          </a:p>
          <a:p>
            <a:pPr lvl="1"/>
            <a:r>
              <a:rPr lang="en-US" dirty="0" smtClean="0"/>
              <a:t>Cannot all be from same population – if identically related to Test and References, then no leverage to find admixture proportion.</a:t>
            </a:r>
          </a:p>
          <a:p>
            <a:pPr lvl="1"/>
            <a:r>
              <a:rPr lang="en-US" dirty="0" smtClean="0"/>
              <a:t>No recent admixture from </a:t>
            </a:r>
            <a:r>
              <a:rPr lang="en-US" dirty="0" err="1" smtClean="0"/>
              <a:t>outgroup</a:t>
            </a:r>
            <a:r>
              <a:rPr lang="en-US" dirty="0" smtClean="0"/>
              <a:t> to Test/Ref</a:t>
            </a:r>
          </a:p>
          <a:p>
            <a:pPr lvl="1"/>
            <a:r>
              <a:rPr lang="en-US" dirty="0" smtClean="0"/>
              <a:t>Don’t make this too big – computationally difficult and poor estimates result.</a:t>
            </a:r>
          </a:p>
          <a:p>
            <a:r>
              <a:rPr lang="en-US" dirty="0" err="1" smtClean="0"/>
              <a:t>qpWave</a:t>
            </a:r>
            <a:r>
              <a:rPr lang="en-US" dirty="0" smtClean="0"/>
              <a:t> important </a:t>
            </a:r>
          </a:p>
          <a:p>
            <a:pPr lvl="1"/>
            <a:r>
              <a:rPr lang="en-US" dirty="0" smtClean="0"/>
              <a:t>Assume T=test, S={Ref1, Ref2,…,</a:t>
            </a:r>
            <a:r>
              <a:rPr lang="en-US" dirty="0" err="1" smtClean="0"/>
              <a:t>Refm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qpWave</a:t>
            </a:r>
            <a:r>
              <a:rPr lang="en-US" dirty="0" smtClean="0"/>
              <a:t>(S) must have n streams of ancestry (r=n-1)</a:t>
            </a:r>
          </a:p>
          <a:p>
            <a:pPr lvl="1"/>
            <a:r>
              <a:rPr lang="en-US" dirty="0" err="1" smtClean="0"/>
              <a:t>qpWave</a:t>
            </a:r>
            <a:r>
              <a:rPr lang="en-US" dirty="0" smtClean="0"/>
              <a:t>(T,S) should not increase rank (n streams of ancestry)</a:t>
            </a:r>
          </a:p>
          <a:p>
            <a:pPr lvl="1"/>
            <a:r>
              <a:rPr lang="en-US" dirty="0" smtClean="0"/>
              <a:t>In practice, we can try </a:t>
            </a:r>
            <a:r>
              <a:rPr lang="en-US" dirty="0" err="1" smtClean="0"/>
              <a:t>qpAdm</a:t>
            </a:r>
            <a:r>
              <a:rPr lang="en-US" dirty="0" smtClean="0"/>
              <a:t> without necessarily knowing </a:t>
            </a:r>
            <a:r>
              <a:rPr lang="en-US" dirty="0" err="1" smtClean="0"/>
              <a:t>qpWave</a:t>
            </a:r>
            <a:r>
              <a:rPr lang="en-US" dirty="0" smtClean="0"/>
              <a:t> </a:t>
            </a:r>
            <a:r>
              <a:rPr lang="en-US" dirty="0" smtClean="0"/>
              <a:t>conditions (but need n-1 streams of ancestry).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9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D-statistic relationships in </a:t>
            </a:r>
            <a:r>
              <a:rPr lang="en-US" dirty="0" err="1" smtClean="0"/>
              <a:t>Haak</a:t>
            </a:r>
            <a:r>
              <a:rPr lang="en-US" dirty="0" smtClean="0"/>
              <a:t> et al. (2015)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6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Spain_EN</a:t>
            </a:r>
            <a:r>
              <a:rPr lang="en-US" dirty="0" smtClean="0"/>
              <a:t>, </a:t>
            </a:r>
            <a:r>
              <a:rPr lang="en-US" dirty="0" err="1" smtClean="0"/>
              <a:t>Yamnaya</a:t>
            </a:r>
            <a:r>
              <a:rPr lang="en-US" dirty="0" smtClean="0"/>
              <a:t>, Corded Ware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32340" y="2004322"/>
            <a:ext cx="5908484" cy="3851803"/>
            <a:chOff x="1352877" y="2471225"/>
            <a:chExt cx="5908484" cy="385180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38061" y="4515548"/>
              <a:ext cx="1786911" cy="180748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2676468" y="4668968"/>
            <a:ext cx="949385" cy="1187157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410" y="5856125"/>
            <a:ext cx="182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Yamnaya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210942" y="5856125"/>
            <a:ext cx="14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CW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6045" y="5856125"/>
            <a:ext cx="160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Spain_EN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713272" y="5856125"/>
            <a:ext cx="14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Mbuti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10942" y="5146394"/>
            <a:ext cx="1127911" cy="92609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3233" y="4500063"/>
            <a:ext cx="62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484" y="1417638"/>
            <a:ext cx="5206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</a:t>
            </a:r>
            <a:r>
              <a:rPr lang="en-US" dirty="0" err="1" smtClean="0"/>
              <a:t>Spain_EN</a:t>
            </a:r>
            <a:r>
              <a:rPr lang="en-US" dirty="0" smtClean="0"/>
              <a:t>, </a:t>
            </a:r>
            <a:r>
              <a:rPr lang="en-US" dirty="0" err="1" smtClean="0"/>
              <a:t>Yamnaya</a:t>
            </a:r>
            <a:r>
              <a:rPr lang="en-US" dirty="0" smtClean="0"/>
              <a:t>; CW, Mbuti)&lt;0 (-6.8)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Spain_EN</a:t>
            </a:r>
            <a:r>
              <a:rPr lang="en-US" dirty="0" smtClean="0"/>
              <a:t>, CW; </a:t>
            </a:r>
            <a:r>
              <a:rPr lang="en-US" dirty="0" err="1" smtClean="0"/>
              <a:t>Yamnaya</a:t>
            </a:r>
            <a:r>
              <a:rPr lang="en-US" dirty="0" smtClean="0"/>
              <a:t>, Mbuti)&lt;0 (-14.3)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Yamnaya</a:t>
            </a:r>
            <a:r>
              <a:rPr lang="en-US" dirty="0" smtClean="0"/>
              <a:t>; CW; </a:t>
            </a:r>
            <a:r>
              <a:rPr lang="en-US" dirty="0" err="1" smtClean="0"/>
              <a:t>Spain_EN</a:t>
            </a:r>
            <a:r>
              <a:rPr lang="en-US" dirty="0" smtClean="0"/>
              <a:t>, Mbuti) &lt;0 (-7.5)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1525" y="1919478"/>
            <a:ext cx="40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Who do we think are sources?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Who do we think is the test?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5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qpAdm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</a:t>
            </a:r>
            <a:r>
              <a:rPr lang="en-US" dirty="0" err="1" smtClean="0"/>
              <a:t>qpWave</a:t>
            </a:r>
            <a:r>
              <a:rPr lang="en-US" dirty="0" smtClean="0"/>
              <a:t>, only ORDER MATTERS in the </a:t>
            </a:r>
            <a:r>
              <a:rPr lang="en-US" dirty="0" err="1" smtClean="0"/>
              <a:t>leftpop</a:t>
            </a:r>
            <a:r>
              <a:rPr lang="en-US" dirty="0" smtClean="0"/>
              <a:t> file. </a:t>
            </a:r>
            <a:endParaRPr lang="en-US" dirty="0"/>
          </a:p>
        </p:txBody>
      </p:sp>
      <p:pic>
        <p:nvPicPr>
          <p:cNvPr id="4" name="Picture 3" descr="Screen Shot 2018-07-25 at 7.5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57" y="3419494"/>
            <a:ext cx="4974230" cy="1607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605" y="2950246"/>
            <a:ext cx="1164083" cy="469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6605" y="3777366"/>
            <a:ext cx="1164083" cy="469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6605" y="4604486"/>
            <a:ext cx="1164083" cy="469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REF2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 flipV="1">
            <a:off x="2010688" y="3184870"/>
            <a:ext cx="449759" cy="234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2010688" y="3968942"/>
            <a:ext cx="449759" cy="43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91634" y="4352606"/>
            <a:ext cx="568813" cy="502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5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qpAdm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</a:t>
            </a:r>
            <a:r>
              <a:rPr lang="en-US" dirty="0" err="1" smtClean="0"/>
              <a:t>qpWave</a:t>
            </a:r>
            <a:r>
              <a:rPr lang="en-US" dirty="0" smtClean="0"/>
              <a:t>, only ORDER MATTERS in the </a:t>
            </a:r>
            <a:r>
              <a:rPr lang="en-US" dirty="0" err="1" smtClean="0"/>
              <a:t>leftpop</a:t>
            </a:r>
            <a:r>
              <a:rPr lang="en-US" dirty="0" smtClean="0"/>
              <a:t> file. </a:t>
            </a:r>
            <a:endParaRPr lang="en-US" dirty="0"/>
          </a:p>
        </p:txBody>
      </p:sp>
      <p:pic>
        <p:nvPicPr>
          <p:cNvPr id="4" name="Picture 3" descr="Screen Shot 2018-07-25 at 7.5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57" y="3419494"/>
            <a:ext cx="4974230" cy="1607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605" y="2950246"/>
            <a:ext cx="1164083" cy="469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6605" y="3777366"/>
            <a:ext cx="1164083" cy="469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6605" y="4604486"/>
            <a:ext cx="1164083" cy="469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REF2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 flipV="1">
            <a:off x="2010688" y="3184870"/>
            <a:ext cx="449759" cy="234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2010688" y="3968942"/>
            <a:ext cx="449759" cy="43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91634" y="4352606"/>
            <a:ext cx="568813" cy="502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1525" y="2353873"/>
            <a:ext cx="408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order do we want?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9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7-25 at 8.0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414"/>
            <a:ext cx="9144000" cy="1790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qpAdm</a:t>
            </a:r>
            <a:r>
              <a:rPr lang="en-US" dirty="0" smtClean="0"/>
              <a:t> –p PARFILE &gt; LOGFILE</a:t>
            </a:r>
            <a:endParaRPr lang="en-US" dirty="0"/>
          </a:p>
        </p:txBody>
      </p:sp>
      <p:pic>
        <p:nvPicPr>
          <p:cNvPr id="4" name="Picture 3" descr="Screen Shot 2018-07-25 at 8.0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44" y="1507414"/>
            <a:ext cx="23114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8" y="4074782"/>
            <a:ext cx="8078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 is the mixture case. </a:t>
            </a:r>
            <a:endParaRPr lang="en-US" dirty="0"/>
          </a:p>
          <a:p>
            <a:r>
              <a:rPr lang="en-US" dirty="0" smtClean="0"/>
              <a:t>01 means all ancestry from Ref1</a:t>
            </a:r>
          </a:p>
          <a:p>
            <a:r>
              <a:rPr lang="en-US" dirty="0" smtClean="0"/>
              <a:t>10 means all ancestry from Ref2</a:t>
            </a:r>
          </a:p>
          <a:p>
            <a:endParaRPr lang="en-US" dirty="0"/>
          </a:p>
          <a:p>
            <a:r>
              <a:rPr lang="en-US" dirty="0" smtClean="0"/>
              <a:t>1. Look at “tail </a:t>
            </a:r>
            <a:r>
              <a:rPr lang="en-US" dirty="0" err="1" smtClean="0"/>
              <a:t>prob</a:t>
            </a:r>
            <a:r>
              <a:rPr lang="en-US" dirty="0" smtClean="0"/>
              <a:t>” – if p&gt;0.05, then that model is possible.</a:t>
            </a:r>
          </a:p>
          <a:p>
            <a:r>
              <a:rPr lang="en-US" dirty="0" smtClean="0"/>
              <a:t>2. If ‘00’ is possible, then look at nested model – is ‘00’ better than ‘01’ or </a:t>
            </a:r>
            <a:r>
              <a:rPr lang="fr-FR" dirty="0" smtClean="0"/>
              <a:t>’</a:t>
            </a:r>
            <a:r>
              <a:rPr lang="en-US" dirty="0" smtClean="0"/>
              <a:t>10’?</a:t>
            </a:r>
          </a:p>
          <a:p>
            <a:r>
              <a:rPr lang="en-US" dirty="0"/>
              <a:t>	</a:t>
            </a:r>
            <a:r>
              <a:rPr lang="en-US" sz="1600" dirty="0" smtClean="0"/>
              <a:t>p-value for nested model (</a:t>
            </a:r>
            <a:r>
              <a:rPr lang="en-US" sz="1600" dirty="0" err="1" smtClean="0"/>
              <a:t>pnest</a:t>
            </a:r>
            <a:r>
              <a:rPr lang="en-US" sz="1600" dirty="0" smtClean="0"/>
              <a:t>) &lt; 0.05, means you reject </a:t>
            </a:r>
            <a:r>
              <a:rPr lang="fr-FR" sz="1600" dirty="0" smtClean="0"/>
              <a:t>’</a:t>
            </a:r>
            <a:r>
              <a:rPr lang="en-US" sz="1600" dirty="0" smtClean="0"/>
              <a:t>10’, so ‘00’ is better than ‘10’. </a:t>
            </a:r>
          </a:p>
          <a:p>
            <a:r>
              <a:rPr lang="en-US" dirty="0" smtClean="0"/>
              <a:t>3. Look at f1, f2 </a:t>
            </a:r>
            <a:r>
              <a:rPr lang="en-US" dirty="0" smtClean="0">
                <a:sym typeface="Wingdings"/>
              </a:rPr>
              <a:t> 0.233 </a:t>
            </a:r>
            <a:r>
              <a:rPr lang="en-US" dirty="0" err="1" smtClean="0">
                <a:sym typeface="Wingdings"/>
              </a:rPr>
              <a:t>Spain_EN</a:t>
            </a:r>
            <a:r>
              <a:rPr lang="en-US" dirty="0" smtClean="0">
                <a:sym typeface="Wingdings"/>
              </a:rPr>
              <a:t> and 0.767 </a:t>
            </a:r>
            <a:r>
              <a:rPr lang="en-US" dirty="0" err="1" smtClean="0">
                <a:sym typeface="Wingdings"/>
              </a:rPr>
              <a:t>Yamnaya</a:t>
            </a:r>
            <a:r>
              <a:rPr lang="en-US" dirty="0" smtClean="0">
                <a:sym typeface="Wingdings"/>
              </a:rPr>
              <a:t> with SE=0.05</a:t>
            </a:r>
          </a:p>
          <a:p>
            <a:r>
              <a:rPr lang="en-US" dirty="0" smtClean="0">
                <a:sym typeface="Wingdings"/>
              </a:rPr>
              <a:t>4. Is min(f1,f2)-SE&gt;0?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1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7-25 at 8.0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414"/>
            <a:ext cx="9144000" cy="1790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qpAdm</a:t>
            </a:r>
            <a:r>
              <a:rPr lang="en-US" dirty="0" smtClean="0"/>
              <a:t> –p PARFILE &gt; LOGFILE</a:t>
            </a:r>
            <a:endParaRPr lang="en-US" dirty="0"/>
          </a:p>
        </p:txBody>
      </p:sp>
      <p:pic>
        <p:nvPicPr>
          <p:cNvPr id="4" name="Picture 3" descr="Screen Shot 2018-07-25 at 8.0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44" y="1507414"/>
            <a:ext cx="23114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8" y="4074782"/>
            <a:ext cx="8078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 is the mixture case. </a:t>
            </a:r>
            <a:endParaRPr lang="en-US" dirty="0"/>
          </a:p>
          <a:p>
            <a:r>
              <a:rPr lang="en-US" dirty="0" smtClean="0"/>
              <a:t>01 means all ancestry from Ref1</a:t>
            </a:r>
          </a:p>
          <a:p>
            <a:r>
              <a:rPr lang="en-US" dirty="0" smtClean="0"/>
              <a:t>10 means all ancestry from Ref2</a:t>
            </a:r>
          </a:p>
          <a:p>
            <a:endParaRPr lang="en-US" dirty="0"/>
          </a:p>
          <a:p>
            <a:r>
              <a:rPr lang="en-US" dirty="0" smtClean="0"/>
              <a:t>1. Look at “tail </a:t>
            </a:r>
            <a:r>
              <a:rPr lang="en-US" dirty="0" err="1" smtClean="0"/>
              <a:t>prob</a:t>
            </a:r>
            <a:r>
              <a:rPr lang="en-US" dirty="0" smtClean="0"/>
              <a:t>” – if p&gt;0.05, then that model is possible.</a:t>
            </a:r>
          </a:p>
          <a:p>
            <a:r>
              <a:rPr lang="en-US" dirty="0" smtClean="0"/>
              <a:t>2. If ‘00’ is possible, then look at nested model – is ‘00’ better than ‘01’ or </a:t>
            </a:r>
            <a:r>
              <a:rPr lang="fr-FR" dirty="0" smtClean="0"/>
              <a:t>’</a:t>
            </a:r>
            <a:r>
              <a:rPr lang="en-US" dirty="0" smtClean="0"/>
              <a:t>10’?</a:t>
            </a:r>
          </a:p>
          <a:p>
            <a:r>
              <a:rPr lang="en-US" dirty="0"/>
              <a:t>	</a:t>
            </a:r>
            <a:r>
              <a:rPr lang="en-US" sz="1600" dirty="0" smtClean="0"/>
              <a:t>p-value for nested model (</a:t>
            </a:r>
            <a:r>
              <a:rPr lang="en-US" sz="1600" dirty="0" err="1" smtClean="0"/>
              <a:t>pnest</a:t>
            </a:r>
            <a:r>
              <a:rPr lang="en-US" sz="1600" dirty="0" smtClean="0"/>
              <a:t>) &lt; 0.05, means you reject </a:t>
            </a:r>
            <a:r>
              <a:rPr lang="fr-FR" sz="1600" dirty="0" smtClean="0"/>
              <a:t>’</a:t>
            </a:r>
            <a:r>
              <a:rPr lang="en-US" sz="1600" dirty="0" smtClean="0"/>
              <a:t>10’, so ‘00’ is better than ‘10’. </a:t>
            </a:r>
          </a:p>
          <a:p>
            <a:r>
              <a:rPr lang="en-US" dirty="0" smtClean="0"/>
              <a:t>3. Look at f1, f2 </a:t>
            </a:r>
            <a:r>
              <a:rPr lang="en-US" dirty="0" smtClean="0">
                <a:sym typeface="Wingdings"/>
              </a:rPr>
              <a:t> 0.233 </a:t>
            </a:r>
            <a:r>
              <a:rPr lang="en-US" dirty="0" err="1" smtClean="0">
                <a:sym typeface="Wingdings"/>
              </a:rPr>
              <a:t>Spain_EN</a:t>
            </a:r>
            <a:r>
              <a:rPr lang="en-US" dirty="0" smtClean="0">
                <a:sym typeface="Wingdings"/>
              </a:rPr>
              <a:t> and 0.767 </a:t>
            </a:r>
            <a:r>
              <a:rPr lang="en-US" dirty="0" err="1" smtClean="0">
                <a:sym typeface="Wingdings"/>
              </a:rPr>
              <a:t>Yamnaya</a:t>
            </a:r>
            <a:r>
              <a:rPr lang="en-US" dirty="0" smtClean="0">
                <a:sym typeface="Wingdings"/>
              </a:rPr>
              <a:t> with SE=0.05</a:t>
            </a:r>
          </a:p>
          <a:p>
            <a:r>
              <a:rPr lang="en-US" dirty="0" smtClean="0">
                <a:sym typeface="Wingdings"/>
              </a:rPr>
              <a:t>4. Is min(f1,f2)-SE&gt;0?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9283" y="3691357"/>
            <a:ext cx="4087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Corded Ware seems to be a mixture of populations related to the </a:t>
            </a:r>
            <a:r>
              <a:rPr lang="en-US" sz="2400" dirty="0" err="1" smtClean="0">
                <a:solidFill>
                  <a:srgbClr val="FF0000"/>
                </a:solidFill>
              </a:rPr>
              <a:t>Spain_EN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Yamnaya</a:t>
            </a:r>
            <a:r>
              <a:rPr lang="en-US" sz="2400" dirty="0" smtClean="0">
                <a:solidFill>
                  <a:srgbClr val="FF0000"/>
                </a:solidFill>
              </a:rPr>
              <a:t> populations.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4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Spain_EN</a:t>
            </a:r>
            <a:r>
              <a:rPr lang="en-US" dirty="0" smtClean="0"/>
              <a:t> or </a:t>
            </a:r>
            <a:r>
              <a:rPr lang="en-US" dirty="0" err="1" smtClean="0"/>
              <a:t>Yamnaya</a:t>
            </a:r>
            <a:r>
              <a:rPr lang="en-US" dirty="0" smtClean="0"/>
              <a:t> as Test?</a:t>
            </a:r>
            <a:endParaRPr lang="en-US" dirty="0"/>
          </a:p>
        </p:txBody>
      </p:sp>
      <p:pic>
        <p:nvPicPr>
          <p:cNvPr id="4" name="Picture 3" descr="Screen Shot 2018-07-25 at 8.1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975483"/>
            <a:ext cx="9144000" cy="1992217"/>
          </a:xfrm>
          <a:prstGeom prst="rect">
            <a:avLst/>
          </a:prstGeom>
        </p:spPr>
      </p:pic>
      <p:pic>
        <p:nvPicPr>
          <p:cNvPr id="5" name="Picture 4" descr="Screen Shot 2018-07-25 at 8.12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7250"/>
            <a:ext cx="9144000" cy="1931963"/>
          </a:xfrm>
          <a:prstGeom prst="rect">
            <a:avLst/>
          </a:prstGeom>
        </p:spPr>
      </p:pic>
      <p:pic>
        <p:nvPicPr>
          <p:cNvPr id="6" name="Picture 5" descr="Screen Shot 2018-07-25 at 8.1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997"/>
            <a:ext cx="2209800" cy="927100"/>
          </a:xfrm>
          <a:prstGeom prst="rect">
            <a:avLst/>
          </a:prstGeom>
        </p:spPr>
      </p:pic>
      <p:pic>
        <p:nvPicPr>
          <p:cNvPr id="7" name="Picture 6" descr="Screen Shot 2018-07-25 at 8.14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967700"/>
            <a:ext cx="2171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reciprocal test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32340" y="2004322"/>
            <a:ext cx="5908484" cy="3851803"/>
            <a:chOff x="1352877" y="2471225"/>
            <a:chExt cx="5908484" cy="385180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38061" y="4515548"/>
              <a:ext cx="1786911" cy="180748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2676468" y="4668968"/>
            <a:ext cx="949385" cy="1187157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410" y="5856125"/>
            <a:ext cx="182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Yamnaya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210942" y="5856125"/>
            <a:ext cx="14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CW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6045" y="5856125"/>
            <a:ext cx="160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Spain_EN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713272" y="5856125"/>
            <a:ext cx="14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Mbuti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10942" y="5146394"/>
            <a:ext cx="1127911" cy="92609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3233" y="4500063"/>
            <a:ext cx="62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484" y="1417638"/>
            <a:ext cx="5206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</a:t>
            </a:r>
            <a:r>
              <a:rPr lang="en-US" dirty="0" err="1" smtClean="0"/>
              <a:t>Spain_EN</a:t>
            </a:r>
            <a:r>
              <a:rPr lang="en-US" dirty="0" smtClean="0"/>
              <a:t>, </a:t>
            </a:r>
            <a:r>
              <a:rPr lang="en-US" dirty="0" err="1" smtClean="0"/>
              <a:t>Yamnaya</a:t>
            </a:r>
            <a:r>
              <a:rPr lang="en-US" dirty="0" smtClean="0"/>
              <a:t>; CW, Mbuti)&lt;0 (-6.8)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Spain_EN</a:t>
            </a:r>
            <a:r>
              <a:rPr lang="en-US" dirty="0" smtClean="0"/>
              <a:t>, CW; </a:t>
            </a:r>
            <a:r>
              <a:rPr lang="en-US" dirty="0" err="1" smtClean="0"/>
              <a:t>Yamnaya</a:t>
            </a:r>
            <a:r>
              <a:rPr lang="en-US" dirty="0" smtClean="0"/>
              <a:t>, Mbuti)&lt;0 (-14.3)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Yamnaya</a:t>
            </a:r>
            <a:r>
              <a:rPr lang="en-US" dirty="0" smtClean="0"/>
              <a:t>; CW; </a:t>
            </a:r>
            <a:r>
              <a:rPr lang="en-US" dirty="0" err="1" smtClean="0"/>
              <a:t>Spain_EN</a:t>
            </a:r>
            <a:r>
              <a:rPr lang="en-US" dirty="0" smtClean="0"/>
              <a:t>, Mbuti) &lt;0 (-7.5)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7350" y="1153894"/>
            <a:ext cx="4087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can find gene flow into CW. What about gene flow into </a:t>
            </a:r>
            <a:r>
              <a:rPr lang="en-US" sz="2400" dirty="0" err="1" smtClean="0">
                <a:solidFill>
                  <a:srgbClr val="FF0000"/>
                </a:solidFill>
              </a:rPr>
              <a:t>Spain_EN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Need (</a:t>
            </a:r>
            <a:r>
              <a:rPr lang="en-US" sz="2400" dirty="0" err="1" smtClean="0">
                <a:solidFill>
                  <a:srgbClr val="FF0000"/>
                </a:solidFill>
              </a:rPr>
              <a:t>Spain_EN</a:t>
            </a:r>
            <a:r>
              <a:rPr lang="en-US" sz="2400" dirty="0" smtClean="0">
                <a:solidFill>
                  <a:srgbClr val="FF0000"/>
                </a:solidFill>
              </a:rPr>
              <a:t>; EN, CW) as (Test; Ref1, Ref2)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49" y="274638"/>
            <a:ext cx="673034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 flow into </a:t>
            </a:r>
            <a:r>
              <a:rPr lang="en-US" dirty="0" err="1" smtClean="0"/>
              <a:t>Spain_EN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6" descr="Screen Shot 2018-07-25 at 8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1775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2414" y="1417638"/>
            <a:ext cx="5926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Test: </a:t>
            </a:r>
            <a:r>
              <a:rPr lang="en-US" dirty="0" err="1" smtClean="0"/>
              <a:t>Spain_EN</a:t>
            </a:r>
            <a:endParaRPr lang="en-US" dirty="0" smtClean="0"/>
          </a:p>
          <a:p>
            <a:r>
              <a:rPr lang="en-US" dirty="0" smtClean="0"/>
              <a:t>Ref1: </a:t>
            </a:r>
            <a:r>
              <a:rPr lang="en-US" dirty="0" err="1" smtClean="0"/>
              <a:t>Corded_Ware</a:t>
            </a:r>
            <a:endParaRPr lang="en-US" dirty="0" smtClean="0"/>
          </a:p>
          <a:p>
            <a:r>
              <a:rPr lang="en-US" dirty="0" smtClean="0"/>
              <a:t>Ref2: </a:t>
            </a:r>
            <a:r>
              <a:rPr lang="en-US" dirty="0" err="1" smtClean="0"/>
              <a:t>Spain_MN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31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49" y="274638"/>
            <a:ext cx="673034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 flow into </a:t>
            </a:r>
            <a:r>
              <a:rPr lang="en-US" dirty="0" err="1" smtClean="0"/>
              <a:t>Spain_EN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6" descr="Screen Shot 2018-07-25 at 8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1775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2414" y="1417638"/>
            <a:ext cx="5926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Test: </a:t>
            </a:r>
            <a:r>
              <a:rPr lang="en-US" dirty="0" err="1" smtClean="0"/>
              <a:t>Spain_EN</a:t>
            </a:r>
            <a:endParaRPr lang="en-US" dirty="0" smtClean="0"/>
          </a:p>
          <a:p>
            <a:r>
              <a:rPr lang="en-US" dirty="0" smtClean="0"/>
              <a:t>Ref1: </a:t>
            </a:r>
            <a:r>
              <a:rPr lang="en-US" dirty="0" err="1" smtClean="0"/>
              <a:t>Corded_Ware</a:t>
            </a:r>
            <a:endParaRPr lang="en-US" dirty="0" smtClean="0"/>
          </a:p>
          <a:p>
            <a:r>
              <a:rPr lang="en-US" dirty="0" smtClean="0"/>
              <a:t>Ref2: </a:t>
            </a:r>
            <a:r>
              <a:rPr lang="en-US" dirty="0" err="1" smtClean="0"/>
              <a:t>Spain_MN</a:t>
            </a:r>
            <a:endParaRPr lang="en-US" dirty="0"/>
          </a:p>
        </p:txBody>
      </p:sp>
      <p:pic>
        <p:nvPicPr>
          <p:cNvPr id="9" name="Picture 8" descr="Screen Shot 2018-07-25 at 8.39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283"/>
            <a:ext cx="9144000" cy="19081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1542" y="4652482"/>
            <a:ext cx="5397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try more than one. </a:t>
            </a:r>
          </a:p>
          <a:p>
            <a:r>
              <a:rPr lang="en-US" dirty="0" smtClean="0"/>
              <a:t>Maybe bad source population?</a:t>
            </a:r>
          </a:p>
          <a:p>
            <a:r>
              <a:rPr lang="en-US" dirty="0" smtClean="0"/>
              <a:t>Either way, do not see gene flow into </a:t>
            </a:r>
            <a:r>
              <a:rPr lang="en-US" dirty="0" err="1" smtClean="0"/>
              <a:t>Spain_EN</a:t>
            </a:r>
            <a:r>
              <a:rPr lang="en-US" dirty="0" smtClean="0"/>
              <a:t>, and with timing, geography, other populations, likely only gene flow into Corded Ware and not other way around.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60"/>
            <a:ext cx="6098205" cy="820247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More intuition, maybe?</a:t>
            </a:r>
            <a:br>
              <a:rPr lang="en-US" sz="2400" dirty="0" smtClean="0"/>
            </a:br>
            <a:r>
              <a:rPr lang="en-US" sz="2400" dirty="0" smtClean="0"/>
              <a:t>F4(Corded Ware, X/Y; Out, Out)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1986"/>
          <a:stretch/>
        </p:blipFill>
        <p:spPr>
          <a:xfrm>
            <a:off x="132282" y="843522"/>
            <a:ext cx="8915400" cy="6035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7053" y="-39690"/>
            <a:ext cx="2791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Tight positive – x and y clade relative to Corded Ware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5576" y="882703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*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5576" y="3773672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*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5121" y="3773672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*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5240" y="5249052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*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9477" y="5249052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*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9477" y="3773672"/>
            <a:ext cx="843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*</a:t>
            </a:r>
            <a:r>
              <a:rPr lang="en-US" sz="3200" b="1" dirty="0" smtClean="0">
                <a:solidFill>
                  <a:srgbClr val="B3A2C7"/>
                </a:solidFill>
              </a:rPr>
              <a:t>*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9601" y="559528"/>
            <a:ext cx="2791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Negative – admixture!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12816" y="901776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*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2816" y="3798588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*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08186" y="882703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*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2816" y="5249052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*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2848" y="35996"/>
            <a:ext cx="279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Loose positive – different relationship between x and y with Corded Ware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5240" y="934078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B3A2C7"/>
                </a:solidFill>
              </a:rPr>
              <a:t>*</a:t>
            </a:r>
            <a:endParaRPr lang="en-US" sz="3200" b="1" dirty="0">
              <a:solidFill>
                <a:srgbClr val="B3A2C7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9477" y="2343309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B3A2C7"/>
                </a:solidFill>
              </a:rPr>
              <a:t>*</a:t>
            </a:r>
            <a:endParaRPr lang="en-US" sz="3200" b="1" dirty="0">
              <a:solidFill>
                <a:srgbClr val="B3A2C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484" y="2407399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B3A2C7"/>
                </a:solidFill>
              </a:rPr>
              <a:t>*</a:t>
            </a:r>
            <a:endParaRPr lang="en-US" sz="3200" b="1" dirty="0">
              <a:solidFill>
                <a:srgbClr val="B3A2C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5576" y="2343309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B3A2C7"/>
                </a:solidFill>
              </a:rPr>
              <a:t>*</a:t>
            </a:r>
            <a:endParaRPr lang="en-US" sz="3200" b="1" dirty="0">
              <a:solidFill>
                <a:srgbClr val="B3A2C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5121" y="2343309"/>
            <a:ext cx="575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B3A2C7"/>
                </a:solidFill>
              </a:rPr>
              <a:t>*</a:t>
            </a:r>
            <a:endParaRPr lang="en-US" sz="3200" b="1" dirty="0">
              <a:solidFill>
                <a:srgbClr val="B3A2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5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D-statistic relationships in </a:t>
            </a:r>
            <a:r>
              <a:rPr lang="en-US" dirty="0" err="1" smtClean="0"/>
              <a:t>Haak</a:t>
            </a:r>
            <a:r>
              <a:rPr lang="en-US" dirty="0" smtClean="0"/>
              <a:t> et al. (2015)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categories we will focus on:</a:t>
            </a:r>
          </a:p>
          <a:p>
            <a:pPr lvl="1"/>
            <a:r>
              <a:rPr lang="en-US" dirty="0" smtClean="0"/>
              <a:t>Early Neolithic</a:t>
            </a:r>
          </a:p>
          <a:p>
            <a:pPr lvl="1"/>
            <a:r>
              <a:rPr lang="en-US" dirty="0" smtClean="0"/>
              <a:t>Middle Neolithic</a:t>
            </a:r>
          </a:p>
          <a:p>
            <a:pPr lvl="1"/>
            <a:r>
              <a:rPr lang="en-US" dirty="0" smtClean="0"/>
              <a:t>Late Neolithic/Bronze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8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Activity – Try a three reference </a:t>
            </a:r>
            <a:r>
              <a:rPr lang="en-US" dirty="0" err="1" smtClean="0"/>
              <a:t>qpAdm</a:t>
            </a:r>
            <a:r>
              <a:rPr lang="en-US" dirty="0" smtClean="0"/>
              <a:t> test.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three sources of European ancestry?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2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Activity – Try a three reference </a:t>
            </a:r>
            <a:r>
              <a:rPr lang="en-US" dirty="0" err="1" smtClean="0"/>
              <a:t>qpAdm</a:t>
            </a:r>
            <a:r>
              <a:rPr lang="en-US" dirty="0" smtClean="0"/>
              <a:t> test.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three sources of European ancestry?</a:t>
            </a:r>
          </a:p>
          <a:p>
            <a:r>
              <a:rPr lang="en-US" dirty="0" smtClean="0"/>
              <a:t>Sources: LBK_EN, Loschbour, </a:t>
            </a:r>
            <a:r>
              <a:rPr lang="en-US" dirty="0" err="1" smtClean="0"/>
              <a:t>Yamnaya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Spain_EN</a:t>
            </a:r>
            <a:r>
              <a:rPr lang="en-US" dirty="0" smtClean="0"/>
              <a:t>, </a:t>
            </a:r>
            <a:r>
              <a:rPr lang="en-US" dirty="0" err="1" smtClean="0"/>
              <a:t>Esperstedt_MN</a:t>
            </a:r>
            <a:r>
              <a:rPr lang="en-US" dirty="0" smtClean="0"/>
              <a:t>, </a:t>
            </a:r>
            <a:r>
              <a:rPr lang="en-US" dirty="0" err="1" smtClean="0"/>
              <a:t>Corded_Ware_LN</a:t>
            </a:r>
            <a:r>
              <a:rPr lang="en-US" dirty="0" smtClean="0"/>
              <a:t>, or </a:t>
            </a:r>
            <a:r>
              <a:rPr lang="en-US" dirty="0" err="1" smtClean="0"/>
              <a:t>Unetice_EBA</a:t>
            </a:r>
            <a:endParaRPr lang="en-US" dirty="0"/>
          </a:p>
          <a:p>
            <a:pPr lvl="1"/>
            <a:r>
              <a:rPr lang="en-US" dirty="0" smtClean="0"/>
              <a:t>Try to see if you can figure out how to read the table in the log file for three populations!</a:t>
            </a:r>
          </a:p>
          <a:p>
            <a:pPr lvl="1"/>
            <a:r>
              <a:rPr lang="en-US" dirty="0" smtClean="0"/>
              <a:t>How much of each type of ancestry do you find?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9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323"/>
          </a:xfrm>
        </p:spPr>
        <p:txBody>
          <a:bodyPr/>
          <a:lstStyle/>
          <a:p>
            <a:r>
              <a:rPr lang="en-US" dirty="0" smtClean="0"/>
              <a:t>Three Source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498" y="4299139"/>
            <a:ext cx="8078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 is the full mixture case. </a:t>
            </a:r>
            <a:endParaRPr lang="en-US" dirty="0"/>
          </a:p>
          <a:p>
            <a:r>
              <a:rPr lang="en-US" dirty="0" smtClean="0"/>
              <a:t>010, 001, 100 means two source mixture model.</a:t>
            </a:r>
          </a:p>
          <a:p>
            <a:r>
              <a:rPr lang="en-US" dirty="0" smtClean="0"/>
              <a:t>110, 011, 101 means all ancestry from one source</a:t>
            </a:r>
          </a:p>
          <a:p>
            <a:endParaRPr lang="en-US" dirty="0"/>
          </a:p>
          <a:p>
            <a:r>
              <a:rPr lang="en-US" dirty="0" smtClean="0"/>
              <a:t>1. Look at “tail </a:t>
            </a:r>
            <a:r>
              <a:rPr lang="en-US" dirty="0" err="1" smtClean="0"/>
              <a:t>prob</a:t>
            </a:r>
            <a:r>
              <a:rPr lang="en-US" dirty="0" smtClean="0"/>
              <a:t>” – if p&gt;0.05, then that model is possible.</a:t>
            </a:r>
          </a:p>
          <a:p>
            <a:r>
              <a:rPr lang="en-US" dirty="0" smtClean="0"/>
              <a:t>2. If 000, 010, 001, 100 are possible, then look at nested model – is ‘000’ better than two source models, better than the one source models??</a:t>
            </a:r>
          </a:p>
          <a:p>
            <a:r>
              <a:rPr lang="en-US" dirty="0"/>
              <a:t>	</a:t>
            </a:r>
            <a:r>
              <a:rPr lang="en-US" sz="1600" dirty="0" smtClean="0"/>
              <a:t>p-value for </a:t>
            </a:r>
            <a:r>
              <a:rPr lang="en-US" sz="1600" dirty="0" err="1" smtClean="0"/>
              <a:t>pnest</a:t>
            </a:r>
            <a:r>
              <a:rPr lang="en-US" sz="1600" dirty="0" smtClean="0"/>
              <a:t> &lt; 0.05, means reject model in same line, preferring model in above line.</a:t>
            </a:r>
          </a:p>
          <a:p>
            <a:r>
              <a:rPr lang="en-US" dirty="0" smtClean="0"/>
              <a:t>3. Look at f1, f2, f3. </a:t>
            </a:r>
            <a:endParaRPr lang="en-US" dirty="0"/>
          </a:p>
        </p:txBody>
      </p:sp>
      <p:pic>
        <p:nvPicPr>
          <p:cNvPr id="10" name="Picture 9" descr="Screen Shot 2018-07-25 at 9.5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1"/>
            <a:ext cx="9144000" cy="29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5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qpAdm</a:t>
            </a:r>
            <a:r>
              <a:rPr lang="en-US" sz="3200" dirty="0" smtClean="0"/>
              <a:t>(</a:t>
            </a:r>
            <a:r>
              <a:rPr lang="en-US" sz="3200" dirty="0" err="1" smtClean="0"/>
              <a:t>Spain_EN</a:t>
            </a:r>
            <a:r>
              <a:rPr lang="en-US" sz="3200" dirty="0" smtClean="0"/>
              <a:t>; LBK_EN, Loschbour, </a:t>
            </a:r>
            <a:r>
              <a:rPr lang="en-US" sz="3200" dirty="0" err="1" smtClean="0"/>
              <a:t>Yamnaya</a:t>
            </a:r>
            <a:r>
              <a:rPr lang="en-US" sz="3200" dirty="0"/>
              <a:t>)</a:t>
            </a:r>
          </a:p>
        </p:txBody>
      </p:sp>
      <p:pic>
        <p:nvPicPr>
          <p:cNvPr id="5" name="Picture 4" descr="Screen Shot 2018-07-25 at 9.4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340"/>
            <a:ext cx="9144000" cy="30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3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qpAdm</a:t>
            </a:r>
            <a:r>
              <a:rPr lang="en-US" sz="2800" dirty="0" smtClean="0"/>
              <a:t>(</a:t>
            </a:r>
            <a:r>
              <a:rPr lang="en-US" sz="2800" dirty="0" err="1" smtClean="0"/>
              <a:t>Esperstedt_MN</a:t>
            </a:r>
            <a:r>
              <a:rPr lang="en-US" sz="2800" dirty="0" smtClean="0"/>
              <a:t>; LBK_EN, Loschbour, </a:t>
            </a:r>
            <a:r>
              <a:rPr lang="en-US" sz="2800" dirty="0" err="1" smtClean="0"/>
              <a:t>Yamnaya</a:t>
            </a:r>
            <a:r>
              <a:rPr lang="en-US" sz="2800" dirty="0"/>
              <a:t>)</a:t>
            </a:r>
          </a:p>
        </p:txBody>
      </p:sp>
      <p:pic>
        <p:nvPicPr>
          <p:cNvPr id="3" name="Picture 2" descr="Screen Shot 2018-07-25 at 9.5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9144000" cy="29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8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qpAdm</a:t>
            </a:r>
            <a:r>
              <a:rPr lang="en-US" sz="2800" dirty="0" smtClean="0"/>
              <a:t>(</a:t>
            </a:r>
            <a:r>
              <a:rPr lang="en-US" sz="2800" dirty="0" err="1" smtClean="0"/>
              <a:t>Corded_Ware_LN</a:t>
            </a:r>
            <a:r>
              <a:rPr lang="en-US" sz="2800" dirty="0" smtClean="0"/>
              <a:t>; LBK_EN, Loschbour, </a:t>
            </a:r>
            <a:r>
              <a:rPr lang="en-US" sz="2800" dirty="0" err="1" smtClean="0"/>
              <a:t>Yamnaya</a:t>
            </a:r>
            <a:r>
              <a:rPr lang="en-US" sz="2800" dirty="0"/>
              <a:t>)</a:t>
            </a:r>
          </a:p>
        </p:txBody>
      </p:sp>
      <p:pic>
        <p:nvPicPr>
          <p:cNvPr id="3" name="Picture 2" descr="Screen Shot 2018-07-25 at 9.5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9144000" cy="30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5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qpAdm</a:t>
            </a:r>
            <a:r>
              <a:rPr lang="en-US" sz="3200" dirty="0" smtClean="0"/>
              <a:t>(</a:t>
            </a:r>
            <a:r>
              <a:rPr lang="en-US" sz="3200" dirty="0" err="1" smtClean="0"/>
              <a:t>Unetice_LBA</a:t>
            </a:r>
            <a:r>
              <a:rPr lang="en-US" sz="3200" dirty="0" smtClean="0"/>
              <a:t>; LBK_EN, Loschbour, </a:t>
            </a:r>
            <a:r>
              <a:rPr lang="en-US" sz="3200" dirty="0" err="1" smtClean="0"/>
              <a:t>Yamnaya</a:t>
            </a:r>
            <a:r>
              <a:rPr lang="en-US" sz="3200" dirty="0"/>
              <a:t>)</a:t>
            </a:r>
          </a:p>
        </p:txBody>
      </p:sp>
      <p:pic>
        <p:nvPicPr>
          <p:cNvPr id="3" name="Picture 2" descr="Screen Shot 2018-07-25 at 9.5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Neolithic (LBK)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D(EUR, </a:t>
            </a:r>
            <a:r>
              <a:rPr lang="en-US" dirty="0" err="1" smtClean="0"/>
              <a:t>Esperstedt</a:t>
            </a:r>
            <a:r>
              <a:rPr lang="en-US" dirty="0" smtClean="0"/>
              <a:t>; LBK, Mbuti)&lt;0 and D(EUR, LBK; </a:t>
            </a:r>
            <a:r>
              <a:rPr lang="en-US" dirty="0" err="1" smtClean="0"/>
              <a:t>Esperstedt</a:t>
            </a:r>
            <a:r>
              <a:rPr lang="en-US" dirty="0" smtClean="0"/>
              <a:t>, Mbuti)&lt;0</a:t>
            </a:r>
          </a:p>
          <a:p>
            <a:pPr lvl="1"/>
            <a:r>
              <a:rPr lang="en-US" dirty="0" smtClean="0"/>
              <a:t>Clade with </a:t>
            </a:r>
            <a:r>
              <a:rPr lang="en-US" dirty="0" err="1" smtClean="0"/>
              <a:t>Esperstedt</a:t>
            </a:r>
            <a:r>
              <a:rPr lang="en-US" dirty="0" smtClean="0"/>
              <a:t> relative to most EUR</a:t>
            </a:r>
          </a:p>
          <a:p>
            <a:r>
              <a:rPr lang="en-US" dirty="0" smtClean="0"/>
              <a:t>Clade with MN/EN relative to LN/HG</a:t>
            </a:r>
          </a:p>
          <a:p>
            <a:pPr lvl="1"/>
            <a:r>
              <a:rPr lang="en-US" dirty="0" smtClean="0"/>
              <a:t>D(EN, LBK; HG, Mbuti)~0</a:t>
            </a:r>
          </a:p>
          <a:p>
            <a:pPr lvl="1"/>
            <a:r>
              <a:rPr lang="en-US" dirty="0" smtClean="0"/>
              <a:t>D(MN, LBK; HG, Mbuti)&gt;0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Neolithic (</a:t>
            </a:r>
            <a:r>
              <a:rPr lang="en-US" dirty="0" err="1" smtClean="0"/>
              <a:t>Yamnaya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D(EUR, CW/Mot/</a:t>
            </a:r>
            <a:r>
              <a:rPr lang="en-US" dirty="0" err="1" smtClean="0"/>
              <a:t>Kar</a:t>
            </a:r>
            <a:r>
              <a:rPr lang="en-US" dirty="0" smtClean="0"/>
              <a:t>/Sam; </a:t>
            </a:r>
            <a:r>
              <a:rPr lang="en-US" dirty="0" err="1" smtClean="0"/>
              <a:t>Yamnaya</a:t>
            </a:r>
            <a:r>
              <a:rPr lang="en-US" dirty="0" smtClean="0"/>
              <a:t>, Mbuti)&lt;0 and D(EUR no HG, </a:t>
            </a:r>
            <a:r>
              <a:rPr lang="en-US" dirty="0" err="1" smtClean="0"/>
              <a:t>Yamnaya</a:t>
            </a:r>
            <a:r>
              <a:rPr lang="en-US" dirty="0" smtClean="0"/>
              <a:t>; CW/Mot/</a:t>
            </a:r>
            <a:r>
              <a:rPr lang="en-US" dirty="0" err="1" smtClean="0"/>
              <a:t>Kar</a:t>
            </a:r>
            <a:r>
              <a:rPr lang="en-US" dirty="0" smtClean="0"/>
              <a:t>/Sam, Mbuti)&lt;0</a:t>
            </a:r>
          </a:p>
          <a:p>
            <a:pPr lvl="1"/>
            <a:r>
              <a:rPr lang="en-US" dirty="0" err="1" smtClean="0"/>
              <a:t>Yamnaya</a:t>
            </a:r>
            <a:r>
              <a:rPr lang="en-US" dirty="0" smtClean="0"/>
              <a:t> mostly clade with EHG and </a:t>
            </a:r>
            <a:r>
              <a:rPr lang="en-US" dirty="0" err="1" smtClean="0"/>
              <a:t>Corded_Ware</a:t>
            </a:r>
            <a:endParaRPr lang="en-US" dirty="0" smtClean="0"/>
          </a:p>
          <a:p>
            <a:r>
              <a:rPr lang="en-US" dirty="0" smtClean="0"/>
              <a:t>D(EN/MN, LN; </a:t>
            </a:r>
            <a:r>
              <a:rPr lang="en-US" dirty="0" err="1" smtClean="0"/>
              <a:t>Yamnaya</a:t>
            </a:r>
            <a:r>
              <a:rPr lang="en-US" dirty="0" smtClean="0"/>
              <a:t>, Mbuti)&lt;0 but most D(EN/MN, </a:t>
            </a:r>
            <a:r>
              <a:rPr lang="en-US" dirty="0" err="1" smtClean="0"/>
              <a:t>Yamnaya</a:t>
            </a:r>
            <a:r>
              <a:rPr lang="en-US" dirty="0" smtClean="0"/>
              <a:t>; LN, Mbuti)~0 (but </a:t>
            </a:r>
            <a:r>
              <a:rPr lang="en-US" dirty="0" err="1" smtClean="0"/>
              <a:t>Karsdorf</a:t>
            </a:r>
            <a:r>
              <a:rPr lang="en-US" dirty="0" smtClean="0"/>
              <a:t> &lt;0 and some others)</a:t>
            </a:r>
          </a:p>
          <a:p>
            <a:pPr lvl="1"/>
            <a:r>
              <a:rPr lang="en-US" dirty="0" smtClean="0"/>
              <a:t>D(LN, </a:t>
            </a:r>
            <a:r>
              <a:rPr lang="en-US" dirty="0" err="1" smtClean="0"/>
              <a:t>Yamnaya</a:t>
            </a:r>
            <a:r>
              <a:rPr lang="en-US" dirty="0" smtClean="0"/>
              <a:t>; EN/MN, Mbuti)&gt;0</a:t>
            </a:r>
          </a:p>
          <a:p>
            <a:pPr lvl="1"/>
            <a:r>
              <a:rPr lang="en-US" dirty="0" smtClean="0"/>
              <a:t>What is going on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Neolithic (</a:t>
            </a:r>
            <a:r>
              <a:rPr lang="en-US" dirty="0" err="1" smtClean="0"/>
              <a:t>Esperstedt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D(EUR, </a:t>
            </a:r>
            <a:r>
              <a:rPr lang="en-US" dirty="0" err="1" smtClean="0"/>
              <a:t>SpainMN</a:t>
            </a:r>
            <a:r>
              <a:rPr lang="en-US" dirty="0" smtClean="0"/>
              <a:t>/EN/LBK; </a:t>
            </a:r>
            <a:r>
              <a:rPr lang="en-US" dirty="0" err="1" smtClean="0"/>
              <a:t>Esperstedt</a:t>
            </a:r>
            <a:r>
              <a:rPr lang="en-US" dirty="0" smtClean="0"/>
              <a:t>, Mbuti)&lt;0 and D(EUR, </a:t>
            </a:r>
            <a:r>
              <a:rPr lang="en-US" dirty="0" err="1" smtClean="0"/>
              <a:t>Esperstedt</a:t>
            </a:r>
            <a:r>
              <a:rPr lang="en-US" dirty="0" smtClean="0"/>
              <a:t>; </a:t>
            </a:r>
            <a:r>
              <a:rPr lang="en-US" dirty="0" err="1" smtClean="0"/>
              <a:t>SpainMN</a:t>
            </a:r>
            <a:r>
              <a:rPr lang="en-US" dirty="0" smtClean="0"/>
              <a:t>/EN/LBK, Mbuti)&lt;0</a:t>
            </a:r>
          </a:p>
          <a:p>
            <a:pPr lvl="1"/>
            <a:r>
              <a:rPr lang="en-US" dirty="0" err="1" smtClean="0"/>
              <a:t>Esperstedt</a:t>
            </a:r>
            <a:r>
              <a:rPr lang="en-US" dirty="0" smtClean="0"/>
              <a:t> mostly groups with other MN and EN in Europe</a:t>
            </a:r>
          </a:p>
        </p:txBody>
      </p:sp>
    </p:spTree>
    <p:extLst>
      <p:ext uri="{BB962C8B-B14F-4D97-AF65-F5344CB8AC3E}">
        <p14:creationId xmlns:p14="http://schemas.microsoft.com/office/powerpoint/2010/main" val="18236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Neolithic/Bronze Age (Corded 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D(EUR, Yam/Mot/</a:t>
            </a:r>
            <a:r>
              <a:rPr lang="en-US" dirty="0" err="1" smtClean="0"/>
              <a:t>Kar</a:t>
            </a:r>
            <a:r>
              <a:rPr lang="en-US" dirty="0" smtClean="0"/>
              <a:t>/Sam; </a:t>
            </a:r>
            <a:r>
              <a:rPr lang="en-US" dirty="0" err="1" smtClean="0"/>
              <a:t>Corded_Ware</a:t>
            </a:r>
            <a:r>
              <a:rPr lang="en-US" dirty="0" smtClean="0"/>
              <a:t>, Mbuti)&lt;0 and D(EUR no HG, </a:t>
            </a:r>
            <a:r>
              <a:rPr lang="en-US" dirty="0" err="1" smtClean="0"/>
              <a:t>Corded_Ware</a:t>
            </a:r>
            <a:r>
              <a:rPr lang="en-US" dirty="0" smtClean="0"/>
              <a:t>; Yam/Mot/</a:t>
            </a:r>
            <a:r>
              <a:rPr lang="en-US" dirty="0" err="1" smtClean="0"/>
              <a:t>Kar</a:t>
            </a:r>
            <a:r>
              <a:rPr lang="en-US" dirty="0" smtClean="0"/>
              <a:t>/Sam, Mbuti)&lt;0</a:t>
            </a:r>
          </a:p>
          <a:p>
            <a:pPr lvl="1"/>
            <a:r>
              <a:rPr lang="en-US" dirty="0" err="1" smtClean="0"/>
              <a:t>Corded_Ware</a:t>
            </a:r>
            <a:r>
              <a:rPr lang="en-US" dirty="0" smtClean="0"/>
              <a:t> mostly clade with EHG and </a:t>
            </a:r>
            <a:r>
              <a:rPr lang="en-US" dirty="0" err="1" smtClean="0"/>
              <a:t>Yamnaya</a:t>
            </a:r>
            <a:endParaRPr lang="en-US" dirty="0" smtClean="0"/>
          </a:p>
          <a:p>
            <a:r>
              <a:rPr lang="en-US" dirty="0" smtClean="0"/>
              <a:t>See D(EUR, </a:t>
            </a:r>
            <a:r>
              <a:rPr lang="en-US" dirty="0" err="1" smtClean="0"/>
              <a:t>Esperstedt</a:t>
            </a:r>
            <a:r>
              <a:rPr lang="en-US" dirty="0" smtClean="0"/>
              <a:t>; Corded Ware, Mbuti)&lt;0 but D(EUR, Corded Ware; </a:t>
            </a:r>
            <a:r>
              <a:rPr lang="en-US" dirty="0" err="1" smtClean="0"/>
              <a:t>Esperstedt</a:t>
            </a:r>
            <a:r>
              <a:rPr lang="en-US" dirty="0" smtClean="0"/>
              <a:t>, Mbuti) mostly &gt;=0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Neolithic/Bronze Age (</a:t>
            </a:r>
            <a:r>
              <a:rPr lang="en-US" dirty="0" err="1" smtClean="0"/>
              <a:t>Alberstedt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D(EUR, CW/</a:t>
            </a:r>
            <a:r>
              <a:rPr lang="en-US" dirty="0" err="1" smtClean="0"/>
              <a:t>Esper</a:t>
            </a:r>
            <a:r>
              <a:rPr lang="en-US" dirty="0" smtClean="0"/>
              <a:t>/Mot; </a:t>
            </a:r>
            <a:r>
              <a:rPr lang="en-US" dirty="0" err="1" smtClean="0"/>
              <a:t>Alberstedt</a:t>
            </a:r>
            <a:r>
              <a:rPr lang="en-US" dirty="0" smtClean="0"/>
              <a:t>, Mbuti)&lt;0 but D(EN/MN, </a:t>
            </a:r>
            <a:r>
              <a:rPr lang="en-US" dirty="0" err="1" smtClean="0"/>
              <a:t>Alberstedt</a:t>
            </a:r>
            <a:r>
              <a:rPr lang="en-US" dirty="0" smtClean="0"/>
              <a:t>; CW/Yam/Mot/</a:t>
            </a:r>
            <a:r>
              <a:rPr lang="en-US" dirty="0" err="1" smtClean="0"/>
              <a:t>Kar</a:t>
            </a:r>
            <a:r>
              <a:rPr lang="en-US" dirty="0" smtClean="0"/>
              <a:t>/Sam, Mbuti)&lt;0</a:t>
            </a:r>
          </a:p>
          <a:p>
            <a:r>
              <a:rPr lang="en-US" dirty="0" smtClean="0"/>
              <a:t>CW connections (and thus, </a:t>
            </a:r>
            <a:r>
              <a:rPr lang="en-US" dirty="0" err="1" smtClean="0"/>
              <a:t>Yamnaya</a:t>
            </a:r>
            <a:r>
              <a:rPr lang="en-US" dirty="0" smtClean="0"/>
              <a:t> connections), but also MN connections</a:t>
            </a:r>
          </a:p>
        </p:txBody>
      </p:sp>
    </p:spTree>
    <p:extLst>
      <p:ext uri="{BB962C8B-B14F-4D97-AF65-F5344CB8AC3E}">
        <p14:creationId xmlns:p14="http://schemas.microsoft.com/office/powerpoint/2010/main" val="348979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to </a:t>
            </a:r>
            <a:r>
              <a:rPr lang="en-US" dirty="0" err="1" smtClean="0"/>
              <a:t>Haak</a:t>
            </a:r>
            <a:r>
              <a:rPr lang="en-US" dirty="0" smtClean="0"/>
              <a:t> et al. (2015)</a:t>
            </a:r>
            <a:endParaRPr lang="en-US" dirty="0"/>
          </a:p>
        </p:txBody>
      </p:sp>
      <p:pic>
        <p:nvPicPr>
          <p:cNvPr id="6" name="Picture 5" descr="Screen Shot 2018-07-02 at 10.49.5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" r="50669"/>
          <a:stretch/>
        </p:blipFill>
        <p:spPr>
          <a:xfrm>
            <a:off x="0" y="1417638"/>
            <a:ext cx="7065569" cy="4736407"/>
          </a:xfrm>
          <a:prstGeom prst="rect">
            <a:avLst/>
          </a:prstGeom>
        </p:spPr>
      </p:pic>
      <p:pic>
        <p:nvPicPr>
          <p:cNvPr id="7" name="Picture 6" descr="Screen Shot 2018-07-02 at 10.49.5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9"/>
          <a:stretch/>
        </p:blipFill>
        <p:spPr>
          <a:xfrm>
            <a:off x="4613058" y="4029856"/>
            <a:ext cx="4530942" cy="282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4641" y="4257068"/>
            <a:ext cx="177278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EN: LBK, </a:t>
            </a:r>
            <a:r>
              <a:rPr lang="en-US" sz="1600" dirty="0" err="1" smtClean="0"/>
              <a:t>Starcevo</a:t>
            </a:r>
            <a:r>
              <a:rPr lang="en-US" sz="1600" dirty="0" smtClean="0"/>
              <a:t> like other EN (including Stuttgart) and present-day Sardinian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81520" y="4029856"/>
            <a:ext cx="1043121" cy="414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63634" y="4444621"/>
            <a:ext cx="56100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5994" y="1764849"/>
            <a:ext cx="2459002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MN: More </a:t>
            </a:r>
            <a:r>
              <a:rPr lang="en-US" sz="1600" dirty="0" err="1" smtClean="0"/>
              <a:t>Baalberge</a:t>
            </a:r>
            <a:r>
              <a:rPr lang="en-US" sz="1600" dirty="0" smtClean="0"/>
              <a:t> (but also </a:t>
            </a:r>
            <a:r>
              <a:rPr lang="en-US" sz="1600" dirty="0" err="1" smtClean="0"/>
              <a:t>Esperstedt</a:t>
            </a:r>
            <a:r>
              <a:rPr lang="en-US" sz="1600" dirty="0" smtClean="0"/>
              <a:t>) have more connections to WHG than EN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681521" y="2842067"/>
            <a:ext cx="63974" cy="885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9693" y="1378640"/>
            <a:ext cx="2459002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CA: </a:t>
            </a:r>
            <a:r>
              <a:rPr lang="en-US" sz="1600" dirty="0" err="1" smtClean="0"/>
              <a:t>Yamnaya</a:t>
            </a:r>
            <a:r>
              <a:rPr lang="en-US" sz="1600" dirty="0" smtClean="0"/>
              <a:t> has strong connections to Mal’ta1 and EHG, but also to Corded Ware and others in LN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4832900" y="1917249"/>
            <a:ext cx="1526793" cy="1810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0689" y="2629479"/>
            <a:ext cx="1814127" cy="1077218"/>
          </a:xfrm>
          <a:prstGeom prst="rect">
            <a:avLst/>
          </a:prstGeom>
          <a:solidFill>
            <a:srgbClr val="E9EB9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LN: Corded Ware has strong connection to </a:t>
            </a:r>
            <a:r>
              <a:rPr lang="en-US" sz="1600" dirty="0" err="1" smtClean="0"/>
              <a:t>Yamnaya</a:t>
            </a:r>
            <a:r>
              <a:rPr lang="en-US" sz="1600" dirty="0" smtClean="0"/>
              <a:t>, EHG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1951975" y="3168088"/>
            <a:ext cx="1948714" cy="7788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34120" y="1378640"/>
            <a:ext cx="2386526" cy="1077218"/>
          </a:xfrm>
          <a:prstGeom prst="rect">
            <a:avLst/>
          </a:prstGeom>
          <a:solidFill>
            <a:srgbClr val="E9EB9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LN: </a:t>
            </a:r>
            <a:r>
              <a:rPr lang="en-US" sz="1600" dirty="0" err="1" smtClean="0"/>
              <a:t>Alberstedt</a:t>
            </a:r>
            <a:r>
              <a:rPr lang="en-US" sz="1600" dirty="0" smtClean="0"/>
              <a:t>: Corded Ware, </a:t>
            </a:r>
            <a:r>
              <a:rPr lang="en-US" sz="1600" dirty="0" err="1" smtClean="0"/>
              <a:t>Esperstedt</a:t>
            </a:r>
            <a:r>
              <a:rPr lang="en-US" sz="1600" dirty="0" smtClean="0"/>
              <a:t>, </a:t>
            </a:r>
            <a:r>
              <a:rPr lang="en-US" sz="1600" dirty="0" err="1" smtClean="0"/>
              <a:t>Motala</a:t>
            </a:r>
            <a:endParaRPr lang="en-US" sz="1600" dirty="0" smtClean="0"/>
          </a:p>
          <a:p>
            <a:r>
              <a:rPr lang="en-US" sz="1600" dirty="0" err="1" smtClean="0"/>
              <a:t>Benzigerode</a:t>
            </a:r>
            <a:r>
              <a:rPr lang="en-US" sz="1600" dirty="0" smtClean="0"/>
              <a:t> and Bell beaker: </a:t>
            </a:r>
            <a:r>
              <a:rPr lang="en-US" sz="1600" dirty="0" err="1" smtClean="0"/>
              <a:t>addtl</a:t>
            </a:r>
            <a:r>
              <a:rPr lang="en-US" sz="1600" dirty="0" smtClean="0"/>
              <a:t> Loschbour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951974" y="2455858"/>
            <a:ext cx="1599209" cy="1271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2514" y="4698591"/>
            <a:ext cx="1476033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BA: </a:t>
            </a:r>
            <a:r>
              <a:rPr lang="en-US" sz="1600" dirty="0" err="1" smtClean="0"/>
              <a:t>Halberstedt</a:t>
            </a:r>
            <a:r>
              <a:rPr lang="en-US" sz="1600" dirty="0" smtClean="0"/>
              <a:t>, </a:t>
            </a:r>
            <a:r>
              <a:rPr lang="en-US" sz="1600" dirty="0" err="1" smtClean="0"/>
              <a:t>Unetice</a:t>
            </a:r>
            <a:r>
              <a:rPr lang="en-US" sz="1600" dirty="0" smtClean="0"/>
              <a:t> similar to LN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458101" y="4029856"/>
            <a:ext cx="0" cy="66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984" y="5929481"/>
            <a:ext cx="2163634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Spain EN and MN very similar patterns to EN and MN in Germany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7200" y="5165488"/>
            <a:ext cx="229351" cy="763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2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1906</Words>
  <Application>Microsoft Macintosh PowerPoint</Application>
  <PresentationFormat>On-screen Show (4:3)</PresentationFormat>
  <Paragraphs>232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Lesson 10: qpAdm</vt:lpstr>
      <vt:lpstr>Important D-statistic relationships in Haak et al. (2015)</vt:lpstr>
      <vt:lpstr>Important D-statistic relationships in Haak et al. (2015)</vt:lpstr>
      <vt:lpstr>Early Neolithic (LBK)</vt:lpstr>
      <vt:lpstr>Middle Neolithic (Yamnaya)</vt:lpstr>
      <vt:lpstr>Middle Neolithic (Esperstedt)</vt:lpstr>
      <vt:lpstr>Late Neolithic/Bronze Age (Corded Ware)</vt:lpstr>
      <vt:lpstr>Late Neolithic/Bronze Age (Alberstedt)</vt:lpstr>
      <vt:lpstr>Comparing to Haak et al. (2015)</vt:lpstr>
      <vt:lpstr>From the Haak et al. paper</vt:lpstr>
      <vt:lpstr>Spain_EN, Yamnaya, Corded Ware</vt:lpstr>
      <vt:lpstr>qpWave</vt:lpstr>
      <vt:lpstr>qpAdm</vt:lpstr>
      <vt:lpstr>qpAdm</vt:lpstr>
      <vt:lpstr>qpAdm</vt:lpstr>
      <vt:lpstr>F4(Test; A, B, C)</vt:lpstr>
      <vt:lpstr>PowerPoint Presentation</vt:lpstr>
      <vt:lpstr>PowerPoint Presentation</vt:lpstr>
      <vt:lpstr>qpAdm: Some Thoughts</vt:lpstr>
      <vt:lpstr>Spain_EN, Yamnaya, Corded Ware</vt:lpstr>
      <vt:lpstr>qpAdm software</vt:lpstr>
      <vt:lpstr>qpAdm software</vt:lpstr>
      <vt:lpstr>Results</vt:lpstr>
      <vt:lpstr>Results</vt:lpstr>
      <vt:lpstr>Spain_EN or Yamnaya as Test?</vt:lpstr>
      <vt:lpstr>True reciprocal test</vt:lpstr>
      <vt:lpstr>Gene flow into Spain_EN?</vt:lpstr>
      <vt:lpstr>Gene flow into Spain_EN?</vt:lpstr>
      <vt:lpstr>More intuition, maybe? F4(Corded Ware, X/Y; Out, Out)</vt:lpstr>
      <vt:lpstr>Class Activity – Try a three reference qpAdm test.</vt:lpstr>
      <vt:lpstr>Class Activity – Try a three reference qpAdm test.</vt:lpstr>
      <vt:lpstr>Three Source Case</vt:lpstr>
      <vt:lpstr>qpAdm(Spain_EN; LBK_EN, Loschbour, Yamnaya)</vt:lpstr>
      <vt:lpstr>qpAdm(Esperstedt_MN; LBK_EN, Loschbour, Yamnaya)</vt:lpstr>
      <vt:lpstr>qpAdm(Corded_Ware_LN; LBK_EN, Loschbour, Yamnaya)</vt:lpstr>
      <vt:lpstr>qpAdm(Unetice_LBA; LBK_EN, Loschbour, Yamnaya)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10: qpAdm</dc:title>
  <dc:creator>Melinda Yang</dc:creator>
  <cp:lastModifiedBy>Melinda Yang</cp:lastModifiedBy>
  <cp:revision>19</cp:revision>
  <dcterms:created xsi:type="dcterms:W3CDTF">2018-07-25T10:06:23Z</dcterms:created>
  <dcterms:modified xsi:type="dcterms:W3CDTF">2018-07-26T11:34:09Z</dcterms:modified>
</cp:coreProperties>
</file>