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03" r:id="rId3"/>
    <p:sldId id="30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9" r:id="rId16"/>
    <p:sldId id="297" r:id="rId17"/>
    <p:sldId id="296" r:id="rId18"/>
    <p:sldId id="294" r:id="rId19"/>
    <p:sldId id="301" r:id="rId20"/>
    <p:sldId id="300" r:id="rId21"/>
    <p:sldId id="302" r:id="rId22"/>
    <p:sldId id="257" r:id="rId23"/>
    <p:sldId id="305" r:id="rId24"/>
    <p:sldId id="259" r:id="rId25"/>
    <p:sldId id="260" r:id="rId26"/>
    <p:sldId id="261" r:id="rId27"/>
    <p:sldId id="264" r:id="rId28"/>
    <p:sldId id="262" r:id="rId29"/>
    <p:sldId id="263" r:id="rId30"/>
    <p:sldId id="265" r:id="rId31"/>
    <p:sldId id="306" r:id="rId32"/>
    <p:sldId id="272" r:id="rId33"/>
    <p:sldId id="273" r:id="rId34"/>
    <p:sldId id="307" r:id="rId35"/>
    <p:sldId id="269" r:id="rId36"/>
    <p:sldId id="275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1" autoAdjust="0"/>
  </p:normalViewPr>
  <p:slideViewPr>
    <p:cSldViewPr snapToGrid="0" snapToObjects="1">
      <p:cViewPr varScale="1">
        <p:scale>
          <a:sx n="90" d="100"/>
          <a:sy n="90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3063-A634-1B49-9631-74C926D4A3A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2BD-E97D-9041-890A-3462F76C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Papers before </a:t>
            </a:r>
            <a:r>
              <a:rPr lang="en-US" dirty="0" err="1" smtClean="0"/>
              <a:t>Haak</a:t>
            </a:r>
            <a:r>
              <a:rPr lang="en-US" baseline="0" dirty="0" smtClean="0"/>
              <a:t> – What do we know?</a:t>
            </a:r>
          </a:p>
          <a:p>
            <a:r>
              <a:rPr lang="en-US" baseline="0" dirty="0" smtClean="0"/>
              <a:t>Individuals in </a:t>
            </a:r>
            <a:r>
              <a:rPr lang="en-US" baseline="0" dirty="0" err="1" smtClean="0"/>
              <a:t>Haak</a:t>
            </a:r>
            <a:r>
              <a:rPr lang="en-US" baseline="0" dirty="0" smtClean="0"/>
              <a:t> paper</a:t>
            </a:r>
          </a:p>
          <a:p>
            <a:r>
              <a:rPr lang="en-US" baseline="0" dirty="0" smtClean="0"/>
              <a:t>Computer check</a:t>
            </a:r>
          </a:p>
          <a:p>
            <a:r>
              <a:rPr lang="en-US" baseline="0" dirty="0" smtClean="0"/>
              <a:t>Quick lessons in accessing and using server </a:t>
            </a:r>
          </a:p>
          <a:p>
            <a:r>
              <a:rPr lang="en-US" baseline="0" dirty="0" smtClean="0"/>
              <a:t>Pick individuals per person</a:t>
            </a:r>
          </a:p>
          <a:p>
            <a:r>
              <a:rPr lang="en-US" baseline="0" dirty="0" smtClean="0"/>
              <a:t>EIGENSTRAT and other data file formats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E2BD-E97D-9041-890A-3462F76C8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Country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Associated archaeological culture</a:t>
            </a:r>
          </a:p>
          <a:p>
            <a:r>
              <a:rPr lang="en-US" dirty="0" smtClean="0"/>
              <a:t>Other regional groupings?</a:t>
            </a:r>
          </a:p>
          <a:p>
            <a:r>
              <a:rPr lang="en-US" dirty="0" smtClean="0"/>
              <a:t>Time period (what categories? BA, CA,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samples available</a:t>
            </a:r>
          </a:p>
          <a:p>
            <a:r>
              <a:rPr lang="en-US" dirty="0" smtClean="0"/>
              <a:t>Amount of missing</a:t>
            </a:r>
            <a:r>
              <a:rPr lang="en-US" baseline="0" dirty="0" smtClean="0"/>
              <a:t>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E2BD-E97D-9041-890A-3462F76C84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C0AB-BF05-FD45-A170-19D6C30218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8850-CF09-9643-A089-DA48B562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tudent@192.168.1.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ich.hms.harvard.edu/datasets" TargetMode="External"/><Relationship Id="rId3" Type="http://schemas.openxmlformats.org/officeDocument/2006/relationships/hyperlink" Target="https://github.com/DReichLab/AdmixTool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ich.hms.harvard.edu/datasets" TargetMode="External"/><Relationship Id="rId3" Type="http://schemas.openxmlformats.org/officeDocument/2006/relationships/hyperlink" Target="https://github.com/DReichLab/AdmixTool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ich.hms.harvard.edu/datasets" TargetMode="External"/><Relationship Id="rId3" Type="http://schemas.openxmlformats.org/officeDocument/2006/relationships/hyperlink" Target="https://github.com/DReichLab/AdmixTool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2: Introducing the Course (and </a:t>
            </a:r>
            <a:r>
              <a:rPr lang="en-US" dirty="0" err="1" smtClean="0"/>
              <a:t>Haak</a:t>
            </a:r>
            <a:r>
              <a:rPr lang="en-US" dirty="0" smtClean="0"/>
              <a:t> et al. 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 July 11: 9:00 – 11:30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MWF 9-11:30 am, with one W 2-4:30 pm class</a:t>
            </a:r>
          </a:p>
          <a:p>
            <a:r>
              <a:rPr lang="en-US" dirty="0" smtClean="0"/>
              <a:t>Class is a mixture of lecture and discussions</a:t>
            </a:r>
          </a:p>
          <a:p>
            <a:r>
              <a:rPr lang="en-US" dirty="0" smtClean="0"/>
              <a:t>Speaking in class</a:t>
            </a:r>
          </a:p>
          <a:p>
            <a:pPr lvl="1"/>
            <a:r>
              <a:rPr lang="en-US" dirty="0" smtClean="0"/>
              <a:t>Be ready to </a:t>
            </a:r>
            <a:r>
              <a:rPr lang="en-US" b="1" u="sng" dirty="0" smtClean="0"/>
              <a:t>TALK</a:t>
            </a:r>
            <a:r>
              <a:rPr lang="en-US" dirty="0" smtClean="0"/>
              <a:t> and discuss previous material</a:t>
            </a:r>
          </a:p>
          <a:p>
            <a:pPr lvl="1"/>
            <a:r>
              <a:rPr lang="en-US" dirty="0" smtClean="0"/>
              <a:t>Always </a:t>
            </a:r>
            <a:r>
              <a:rPr lang="en-US" b="1" u="sng" dirty="0" smtClean="0"/>
              <a:t>ASK</a:t>
            </a:r>
            <a:r>
              <a:rPr lang="en-US" dirty="0" smtClean="0"/>
              <a:t> when you are confused</a:t>
            </a:r>
          </a:p>
          <a:p>
            <a:pPr lvl="1"/>
            <a:r>
              <a:rPr lang="en-US" dirty="0" smtClean="0"/>
              <a:t>Don’t be afraid to speak English – practice makes perfect!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40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/>
          <a:lstStyle/>
          <a:p>
            <a:r>
              <a:rPr lang="en-US" dirty="0" smtClean="0"/>
              <a:t>Meet MWF 9-11:30 am, with one W 2-4:30 pm class</a:t>
            </a:r>
          </a:p>
          <a:p>
            <a:r>
              <a:rPr lang="en-US" dirty="0" smtClean="0"/>
              <a:t>Class is a mixture of lecture and discussions</a:t>
            </a:r>
          </a:p>
          <a:p>
            <a:r>
              <a:rPr lang="en-US" dirty="0" smtClean="0"/>
              <a:t>Speaking in class – invited and encouraged!</a:t>
            </a:r>
          </a:p>
          <a:p>
            <a:r>
              <a:rPr lang="en-US" dirty="0" smtClean="0"/>
              <a:t>Lecturers want you to learn and have fun</a:t>
            </a:r>
          </a:p>
          <a:p>
            <a:r>
              <a:rPr lang="en-US" dirty="0" smtClean="0"/>
              <a:t>Do the homework!</a:t>
            </a:r>
          </a:p>
          <a:p>
            <a:pPr lvl="1"/>
            <a:r>
              <a:rPr lang="en-US" dirty="0" smtClean="0"/>
              <a:t>The best learning is here </a:t>
            </a:r>
          </a:p>
          <a:p>
            <a:pPr lvl="1"/>
            <a:r>
              <a:rPr lang="en-US" dirty="0" smtClean="0"/>
              <a:t>Ask questions of each other and the lecturers</a:t>
            </a:r>
          </a:p>
          <a:p>
            <a:pPr lvl="1"/>
            <a:r>
              <a:rPr lang="en-US" dirty="0" smtClean="0"/>
              <a:t>It will take time, but be patient</a:t>
            </a:r>
          </a:p>
        </p:txBody>
      </p:sp>
    </p:spTree>
    <p:extLst>
      <p:ext uri="{BB962C8B-B14F-4D97-AF65-F5344CB8AC3E}">
        <p14:creationId xmlns:p14="http://schemas.microsoft.com/office/powerpoint/2010/main" val="854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/>
          <a:lstStyle/>
          <a:p>
            <a:r>
              <a:rPr lang="en-US" dirty="0" smtClean="0"/>
              <a:t>Meet MWF 9-11:30 am, with one W 2-4:30 pm class</a:t>
            </a:r>
          </a:p>
          <a:p>
            <a:r>
              <a:rPr lang="en-US" dirty="0" smtClean="0"/>
              <a:t>Class is a mixture of lecture and discussions</a:t>
            </a:r>
          </a:p>
          <a:p>
            <a:r>
              <a:rPr lang="en-US" dirty="0" smtClean="0"/>
              <a:t>Speaking in class – invited and encouraged!</a:t>
            </a:r>
          </a:p>
          <a:p>
            <a:r>
              <a:rPr lang="en-US" dirty="0" smtClean="0"/>
              <a:t>Lecturers want you to learn and have fun</a:t>
            </a:r>
          </a:p>
          <a:p>
            <a:r>
              <a:rPr lang="en-US" dirty="0" smtClean="0"/>
              <a:t>Do the homework!</a:t>
            </a:r>
          </a:p>
          <a:p>
            <a:r>
              <a:rPr lang="en-US" dirty="0" smtClean="0"/>
              <a:t>Try your best – that’s all we ask for</a:t>
            </a:r>
          </a:p>
        </p:txBody>
      </p:sp>
    </p:spTree>
    <p:extLst>
      <p:ext uri="{BB962C8B-B14F-4D97-AF65-F5344CB8AC3E}">
        <p14:creationId xmlns:p14="http://schemas.microsoft.com/office/powerpoint/2010/main" val="8549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57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Trying to design homework to take at least 7-8 hours.</a:t>
            </a:r>
          </a:p>
          <a:p>
            <a:r>
              <a:rPr lang="en-US" dirty="0" smtClean="0"/>
              <a:t>Mix of questions</a:t>
            </a:r>
          </a:p>
          <a:p>
            <a:pPr lvl="1"/>
            <a:r>
              <a:rPr lang="en-US" dirty="0" smtClean="0"/>
              <a:t>Short answer/searching primary literature</a:t>
            </a:r>
          </a:p>
          <a:p>
            <a:pPr lvl="1"/>
            <a:r>
              <a:rPr lang="en-US" dirty="0" smtClean="0"/>
              <a:t>Running introduced software</a:t>
            </a:r>
          </a:p>
          <a:p>
            <a:pPr lvl="1"/>
            <a:r>
              <a:rPr lang="en-US" dirty="0" smtClean="0"/>
              <a:t>Writing short scripts to retrieve information, prepare data for analysis</a:t>
            </a:r>
          </a:p>
          <a:p>
            <a:pPr lvl="1"/>
            <a:r>
              <a:rPr lang="en-US" dirty="0" smtClean="0"/>
              <a:t>More advanced scripts and/or thinking creatively.</a:t>
            </a:r>
          </a:p>
          <a:p>
            <a:pPr lvl="1"/>
            <a:r>
              <a:rPr lang="en-US" dirty="0" smtClean="0"/>
              <a:t>You will upload homework onto the server – more later!</a:t>
            </a:r>
          </a:p>
          <a:p>
            <a:r>
              <a:rPr lang="en-US" dirty="0" smtClean="0"/>
              <a:t>Be prepared to present some homework in future classes!</a:t>
            </a:r>
          </a:p>
        </p:txBody>
      </p:sp>
    </p:spTree>
    <p:extLst>
      <p:ext uri="{BB962C8B-B14F-4D97-AF65-F5344CB8AC3E}">
        <p14:creationId xmlns:p14="http://schemas.microsoft.com/office/powerpoint/2010/main" val="86427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53198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Does everyone have internet access?</a:t>
            </a:r>
          </a:p>
          <a:p>
            <a:r>
              <a:rPr lang="en-US" dirty="0" smtClean="0"/>
              <a:t>Could everyone install </a:t>
            </a:r>
            <a:r>
              <a:rPr lang="en-US" dirty="0" err="1" smtClean="0"/>
              <a:t>jupyter</a:t>
            </a:r>
            <a:r>
              <a:rPr lang="en-US" dirty="0" smtClean="0"/>
              <a:t> notebook and the VPN?</a:t>
            </a:r>
          </a:p>
          <a:p>
            <a:r>
              <a:rPr lang="en-US" dirty="0" smtClean="0"/>
              <a:t>Can everyone connect to the VPN?</a:t>
            </a:r>
          </a:p>
          <a:p>
            <a:pPr lvl="1"/>
            <a:r>
              <a:rPr lang="en-US" dirty="0" smtClean="0"/>
              <a:t>In a Terminal, try ‘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student@</a:t>
            </a:r>
            <a:r>
              <a:rPr lang="en-US" dirty="0" smtClean="0">
                <a:hlinkClick r:id="rId2"/>
              </a:rPr>
              <a:t>192.168.1.2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It will prompt you for a password (Ask me!). </a:t>
            </a:r>
          </a:p>
          <a:p>
            <a:pPr lvl="1"/>
            <a:r>
              <a:rPr lang="en-US" dirty="0" smtClean="0"/>
              <a:t>This brings you to the ADMIN node, where you should work as little as possible. 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ssh</a:t>
            </a:r>
            <a:r>
              <a:rPr lang="en-US" dirty="0" smtClean="0"/>
              <a:t> comput12</a:t>
            </a:r>
          </a:p>
          <a:p>
            <a:pPr lvl="1"/>
            <a:r>
              <a:rPr lang="en-US" dirty="0" smtClean="0"/>
              <a:t>This brings you to computing node 12. </a:t>
            </a:r>
          </a:p>
          <a:p>
            <a:pPr lvl="1"/>
            <a:r>
              <a:rPr lang="en-US" dirty="0" smtClean="0"/>
              <a:t>Type ‘</a:t>
            </a:r>
            <a:r>
              <a:rPr lang="en-US" dirty="0" err="1" smtClean="0"/>
              <a:t>htop</a:t>
            </a:r>
            <a:r>
              <a:rPr lang="en-US" dirty="0" smtClean="0"/>
              <a:t>’ and press enter.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Don’ts of Server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top</a:t>
            </a:r>
            <a:r>
              <a:rPr lang="en-US" dirty="0" smtClean="0"/>
              <a:t> – way to check CPU and memory usage</a:t>
            </a:r>
          </a:p>
          <a:p>
            <a:pPr lvl="1"/>
            <a:r>
              <a:rPr lang="en-US" dirty="0" smtClean="0"/>
              <a:t>DON’T use too many CPUs (for class, use one/run)</a:t>
            </a:r>
          </a:p>
          <a:p>
            <a:pPr lvl="1"/>
            <a:r>
              <a:rPr lang="en-US" dirty="0" smtClean="0"/>
              <a:t>DON’T use too much RAM (We will warn you about memory intense runs, but check in </a:t>
            </a:r>
            <a:r>
              <a:rPr lang="en-US" dirty="0" err="1" smtClean="0"/>
              <a:t>htop</a:t>
            </a:r>
            <a:r>
              <a:rPr lang="en-US" dirty="0" smtClean="0"/>
              <a:t> to be sure!)</a:t>
            </a:r>
          </a:p>
          <a:p>
            <a:pPr marL="514350" indent="-457200"/>
            <a:r>
              <a:rPr lang="en-US" dirty="0" smtClean="0"/>
              <a:t>Hard Disk Storage – limited space, make sure to only write new files into the folder you make for yourself at /public/</a:t>
            </a:r>
            <a:r>
              <a:rPr lang="en-US" dirty="0" err="1" smtClean="0"/>
              <a:t>adna</a:t>
            </a:r>
            <a:r>
              <a:rPr lang="en-US" dirty="0" smtClean="0"/>
              <a:t>/summer2018/</a:t>
            </a:r>
          </a:p>
          <a:p>
            <a:pPr marL="914400" lvl="1" indent="-457200"/>
            <a:r>
              <a:rPr lang="en-US" dirty="0" smtClean="0"/>
              <a:t>DON’T copy large data files into the home directory!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0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Unix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40" y="1264423"/>
            <a:ext cx="2593841" cy="5272399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ess</a:t>
            </a:r>
          </a:p>
          <a:p>
            <a:r>
              <a:rPr lang="en-US" dirty="0"/>
              <a:t>c</a:t>
            </a:r>
            <a:r>
              <a:rPr lang="en-US" dirty="0" smtClean="0"/>
              <a:t>at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paste</a:t>
            </a:r>
          </a:p>
          <a:p>
            <a:r>
              <a:rPr lang="en-US" dirty="0" smtClean="0"/>
              <a:t>cut</a:t>
            </a:r>
          </a:p>
          <a:p>
            <a:r>
              <a:rPr lang="en-US" dirty="0" smtClean="0"/>
              <a:t>sort </a:t>
            </a:r>
          </a:p>
          <a:p>
            <a:r>
              <a:rPr lang="en-US" dirty="0" smtClean="0"/>
              <a:t>screen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0340" y="1264422"/>
            <a:ext cx="2412245" cy="5593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vim</a:t>
            </a:r>
          </a:p>
          <a:p>
            <a:r>
              <a:rPr lang="en-US" dirty="0" smtClean="0"/>
              <a:t>mv</a:t>
            </a:r>
          </a:p>
          <a:p>
            <a:r>
              <a:rPr lang="en-US" dirty="0" err="1" smtClean="0"/>
              <a:t>cp</a:t>
            </a:r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mkdir</a:t>
            </a:r>
            <a:endParaRPr lang="en-US" dirty="0" smtClean="0"/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man 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get</a:t>
            </a:r>
            <a:endParaRPr lang="en-US" dirty="0" smtClean="0"/>
          </a:p>
          <a:p>
            <a:r>
              <a:rPr lang="en-US" dirty="0" smtClean="0"/>
              <a:t>|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f</a:t>
            </a:r>
            <a:r>
              <a:rPr lang="en-US" dirty="0" smtClean="0"/>
              <a:t> -h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4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 folder for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directory we will work in is: </a:t>
            </a:r>
          </a:p>
          <a:p>
            <a:pPr lvl="1"/>
            <a:r>
              <a:rPr lang="en-US" dirty="0" smtClean="0"/>
              <a:t>/public/</a:t>
            </a:r>
            <a:r>
              <a:rPr lang="en-US" dirty="0" err="1" smtClean="0"/>
              <a:t>adna</a:t>
            </a:r>
            <a:r>
              <a:rPr lang="en-US" dirty="0" smtClean="0"/>
              <a:t>/student/</a:t>
            </a:r>
          </a:p>
          <a:p>
            <a:pPr lvl="1"/>
            <a:r>
              <a:rPr lang="en-US" dirty="0" smtClean="0"/>
              <a:t>In 2018class/, make a folder for yourself titled “</a:t>
            </a:r>
            <a:r>
              <a:rPr lang="en-US" dirty="0" err="1" smtClean="0"/>
              <a:t>lastname_firstname</a:t>
            </a:r>
            <a:r>
              <a:rPr lang="en-US" dirty="0" smtClean="0"/>
              <a:t>/”</a:t>
            </a:r>
          </a:p>
          <a:p>
            <a:pPr lvl="1"/>
            <a:r>
              <a:rPr lang="en-US" dirty="0" smtClean="0"/>
              <a:t>This is where you will make new folders and files for the course on the server. </a:t>
            </a:r>
          </a:p>
          <a:p>
            <a:pPr lvl="1"/>
            <a:r>
              <a:rPr lang="en-US" dirty="0" smtClean="0"/>
              <a:t>Make a folder for your homework exercises. You will upload your home problems to this folder.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0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Tunneling to the </a:t>
            </a:r>
            <a:r>
              <a:rPr lang="en-US" dirty="0" err="1" smtClean="0"/>
              <a:t>comput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0" y="1600200"/>
            <a:ext cx="8932333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/>
              <a:t>vim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 onto a Terminal or Cygwin window on your computer.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text file, press '</a:t>
            </a:r>
            <a:r>
              <a:rPr lang="en-US" dirty="0" err="1"/>
              <a:t>i</a:t>
            </a:r>
            <a:r>
              <a:rPr lang="en-US" dirty="0"/>
              <a:t>' and then copy the 'Host...' and lower lines.</a:t>
            </a:r>
          </a:p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dirty="0"/>
              <a:t>'esc' and then ':', and then 'w' to save. </a:t>
            </a:r>
          </a:p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dirty="0"/>
              <a:t>':' and then 'q' to quit.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err="1" smtClean="0"/>
              <a:t>ssh</a:t>
            </a:r>
            <a:r>
              <a:rPr lang="en-US" dirty="0" smtClean="0"/>
              <a:t> student12 in your Terminal window – you should have to input the password twice, but then end up directly in the comput12 node!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Host student12</a:t>
            </a:r>
          </a:p>
          <a:p>
            <a:pPr marL="0" indent="0">
              <a:buNone/>
            </a:pPr>
            <a:r>
              <a:rPr lang="en-US" sz="3800" dirty="0"/>
              <a:t>        User            student</a:t>
            </a:r>
          </a:p>
          <a:p>
            <a:pPr marL="0" indent="0">
              <a:buNone/>
            </a:pPr>
            <a:r>
              <a:rPr lang="de-DE" sz="3800" dirty="0"/>
              <a:t>        </a:t>
            </a:r>
            <a:r>
              <a:rPr lang="de-DE" sz="3800" dirty="0" err="1"/>
              <a:t>HostName</a:t>
            </a:r>
            <a:r>
              <a:rPr lang="de-DE" sz="3800" dirty="0"/>
              <a:t>        comput12</a:t>
            </a:r>
          </a:p>
          <a:p>
            <a:pPr marL="0" indent="0">
              <a:buNone/>
            </a:pPr>
            <a:r>
              <a:rPr lang="en-US" sz="3800" dirty="0"/>
              <a:t>        </a:t>
            </a:r>
            <a:r>
              <a:rPr lang="en-US" sz="3800" dirty="0" err="1"/>
              <a:t>ProxyCommand</a:t>
            </a:r>
            <a:r>
              <a:rPr lang="en-US" sz="3800" dirty="0"/>
              <a:t> </a:t>
            </a:r>
            <a:r>
              <a:rPr lang="en-US" sz="3800" dirty="0" err="1"/>
              <a:t>ssh</a:t>
            </a:r>
            <a:r>
              <a:rPr lang="en-US" sz="3800" dirty="0"/>
              <a:t> student@192.168.1.2 </a:t>
            </a:r>
            <a:r>
              <a:rPr lang="en-US" sz="3800" dirty="0" err="1"/>
              <a:t>nc</a:t>
            </a:r>
            <a:r>
              <a:rPr lang="en-US" sz="3800" dirty="0"/>
              <a:t> %h %p 2&gt; /</a:t>
            </a:r>
            <a:r>
              <a:rPr lang="en-US" sz="3800" dirty="0" err="1"/>
              <a:t>dev</a:t>
            </a:r>
            <a:r>
              <a:rPr lang="en-US" sz="3800" dirty="0"/>
              <a:t>/null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6684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saving the new </a:t>
            </a:r>
            <a:r>
              <a:rPr lang="en-US" dirty="0" err="1"/>
              <a:t>config</a:t>
            </a:r>
            <a:r>
              <a:rPr lang="en-US" dirty="0"/>
              <a:t> file, type 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NfL</a:t>
            </a:r>
            <a:r>
              <a:rPr lang="en-US" dirty="0"/>
              <a:t> localhost:8880:localhost:8880 student@student12' in your Terminal window. </a:t>
            </a:r>
          </a:p>
          <a:p>
            <a:pPr marL="0" indent="0">
              <a:buNone/>
            </a:pPr>
            <a:r>
              <a:rPr lang="en-US" dirty="0"/>
              <a:t>If no error happens, open a web browser and type 'localhost:</a:t>
            </a:r>
            <a:r>
              <a:rPr lang="en-US" dirty="0" smtClean="0"/>
              <a:t>8880’</a:t>
            </a:r>
          </a:p>
          <a:p>
            <a:pPr marL="0" indent="0">
              <a:buNone/>
            </a:pPr>
            <a:r>
              <a:rPr lang="en-US" dirty="0" smtClean="0"/>
              <a:t>If they request a password, ask me!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749"/>
            <a:ext cx="8229600" cy="4861806"/>
          </a:xfrm>
        </p:spPr>
        <p:txBody>
          <a:bodyPr>
            <a:normAutofit/>
          </a:bodyPr>
          <a:lstStyle/>
          <a:p>
            <a:r>
              <a:rPr lang="en-US" dirty="0" smtClean="0"/>
              <a:t>What did you learn from Professor Fu’s lecture?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– need Terminal/Cygwin to login to server</a:t>
            </a:r>
          </a:p>
          <a:p>
            <a:r>
              <a:rPr lang="en-US" dirty="0" err="1"/>
              <a:t>jupyter</a:t>
            </a:r>
            <a:r>
              <a:rPr lang="en-US" dirty="0"/>
              <a:t> notebook (and accessing remotely) – easy way of accessing server when writing scripts</a:t>
            </a:r>
          </a:p>
          <a:p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 smtClean="0"/>
              <a:t>– how to transfer files to and from </a:t>
            </a:r>
            <a:r>
              <a:rPr lang="en-US" dirty="0" smtClean="0"/>
              <a:t>server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scp</a:t>
            </a:r>
            <a:r>
              <a:rPr lang="en-US" dirty="0" smtClean="0"/>
              <a:t> -r student12:/public/</a:t>
            </a:r>
            <a:r>
              <a:rPr lang="en-US" dirty="0" err="1" smtClean="0"/>
              <a:t>adna</a:t>
            </a:r>
            <a:r>
              <a:rPr lang="en-US" dirty="0" smtClean="0"/>
              <a:t>/student/</a:t>
            </a:r>
            <a:r>
              <a:rPr lang="en-US" dirty="0" err="1" smtClean="0"/>
              <a:t>usefulfiles</a:t>
            </a:r>
            <a:r>
              <a:rPr lang="en-US" dirty="0" smtClean="0"/>
              <a:t>/</a:t>
            </a:r>
            <a:r>
              <a:rPr lang="en-US" dirty="0" err="1" smtClean="0"/>
              <a:t>ssh_config_file.txt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sz="2600" dirty="0" smtClean="0"/>
              <a:t>-</a:t>
            </a:r>
            <a:r>
              <a:rPr lang="en-US" sz="2600" dirty="0" smtClean="0"/>
              <a:t>This transfers the text file from the server onto your computer. </a:t>
            </a:r>
          </a:p>
          <a:p>
            <a:pPr marL="0" indent="0">
              <a:buNone/>
            </a:pPr>
            <a:r>
              <a:rPr lang="en-US" dirty="0" err="1" smtClean="0"/>
              <a:t>scp</a:t>
            </a:r>
            <a:r>
              <a:rPr lang="en-US" dirty="0" smtClean="0"/>
              <a:t> –r </a:t>
            </a:r>
            <a:r>
              <a:rPr lang="en-US" dirty="0" err="1" smtClean="0"/>
              <a:t>ssh_config_file.txt</a:t>
            </a:r>
            <a:r>
              <a:rPr lang="en-US" dirty="0" smtClean="0"/>
              <a:t> student12:</a:t>
            </a:r>
            <a:r>
              <a:rPr lang="en-US" dirty="0"/>
              <a:t>/public/</a:t>
            </a:r>
            <a:r>
              <a:rPr lang="en-US" dirty="0" err="1"/>
              <a:t>adna</a:t>
            </a:r>
            <a:r>
              <a:rPr lang="en-US" dirty="0"/>
              <a:t>/student</a:t>
            </a:r>
            <a:r>
              <a:rPr lang="en-US" dirty="0" smtClean="0"/>
              <a:t>/2018class/</a:t>
            </a:r>
            <a:r>
              <a:rPr lang="en-US" dirty="0" err="1" smtClean="0"/>
              <a:t>lastname_firstname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sz="2600" dirty="0"/>
              <a:t>-This transfers the text file from </a:t>
            </a:r>
            <a:r>
              <a:rPr lang="en-US" sz="2600" dirty="0" smtClean="0"/>
              <a:t>your computer onto the server.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8668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4749"/>
            <a:ext cx="8229600" cy="1143000"/>
          </a:xfrm>
        </p:spPr>
        <p:txBody>
          <a:bodyPr/>
          <a:lstStyle/>
          <a:p>
            <a:r>
              <a:rPr lang="en-US" dirty="0" smtClean="0"/>
              <a:t>Let’s begin!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6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  <a:endParaRPr lang="en-US" dirty="0"/>
          </a:p>
        </p:txBody>
      </p:sp>
      <p:pic>
        <p:nvPicPr>
          <p:cNvPr id="4" name="Picture 3" descr="Screen Shot 2018-07-02 at 4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35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  <a:endParaRPr lang="en-US" dirty="0"/>
          </a:p>
        </p:txBody>
      </p:sp>
      <p:pic>
        <p:nvPicPr>
          <p:cNvPr id="4" name="Picture 3" descr="Screen Shot 2018-07-02 at 4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35667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22" y="5205049"/>
            <a:ext cx="840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can you tell me about this study?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451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2676822" cy="7461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5" name="Picture 4" descr="Screen Shot 2018-07-02 at 4.2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2" y="746124"/>
            <a:ext cx="6653168" cy="56356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444625" y="746124"/>
            <a:ext cx="1046207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1263" y="1122111"/>
            <a:ext cx="2009569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81263" y="1993566"/>
            <a:ext cx="2009569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44625" y="1544390"/>
            <a:ext cx="1046207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444625" y="2369553"/>
            <a:ext cx="1046207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1263" y="2763924"/>
            <a:ext cx="2009569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444625" y="3171662"/>
            <a:ext cx="1046207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444625" y="3566032"/>
            <a:ext cx="1046207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444625" y="4420268"/>
            <a:ext cx="1046207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8-07-02 at 4.33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/>
          <a:stretch/>
        </p:blipFill>
        <p:spPr>
          <a:xfrm>
            <a:off x="4955601" y="1916542"/>
            <a:ext cx="4188399" cy="4912556"/>
          </a:xfrm>
          <a:prstGeom prst="rect">
            <a:avLst/>
          </a:prstGeom>
        </p:spPr>
      </p:pic>
      <p:pic>
        <p:nvPicPr>
          <p:cNvPr id="11" name="Picture 10" descr="Screen Shot 2018-07-02 at 4.34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321"/>
            <a:ext cx="5080000" cy="2362200"/>
          </a:xfrm>
          <a:prstGeom prst="rect">
            <a:avLst/>
          </a:prstGeom>
        </p:spPr>
      </p:pic>
      <p:pic>
        <p:nvPicPr>
          <p:cNvPr id="5" name="Picture 4" descr="Screen Shot 2018-07-02 at 4.32.0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6"/>
          <a:stretch/>
        </p:blipFill>
        <p:spPr>
          <a:xfrm>
            <a:off x="0" y="138364"/>
            <a:ext cx="9144000" cy="14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8-07-02 at 4.2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074"/>
            <a:ext cx="5626100" cy="2844800"/>
          </a:xfrm>
          <a:prstGeom prst="rect">
            <a:avLst/>
          </a:prstGeom>
        </p:spPr>
      </p:pic>
      <p:pic>
        <p:nvPicPr>
          <p:cNvPr id="9" name="Picture 8" descr="Screen Shot 2018-07-02 at 4.30.0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>
          <a:xfrm>
            <a:off x="4491783" y="1978526"/>
            <a:ext cx="4652211" cy="4850572"/>
          </a:xfrm>
          <a:prstGeom prst="rect">
            <a:avLst/>
          </a:prstGeom>
        </p:spPr>
      </p:pic>
      <p:pic>
        <p:nvPicPr>
          <p:cNvPr id="5" name="Picture 4" descr="Screen Shot 2018-07-02 at 4.28.5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0"/>
          <a:stretch/>
        </p:blipFill>
        <p:spPr>
          <a:xfrm>
            <a:off x="0" y="0"/>
            <a:ext cx="9144000" cy="19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7-02 at 4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86830"/>
          </a:xfrm>
          <a:prstGeom prst="rect">
            <a:avLst/>
          </a:prstGeom>
        </p:spPr>
      </p:pic>
      <p:pic>
        <p:nvPicPr>
          <p:cNvPr id="4" name="Picture 3" descr="Screen Shot 2018-07-02 at 4.47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4" y="2186830"/>
            <a:ext cx="7779395" cy="46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</a:t>
            </a:r>
            <a:r>
              <a:rPr lang="en-US" dirty="0" err="1" smtClean="0"/>
              <a:t>Haak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Western European H-G (WHG)</a:t>
            </a:r>
          </a:p>
          <a:p>
            <a:r>
              <a:rPr lang="en-US" dirty="0" smtClean="0"/>
              <a:t>Eastern European H-G (EHG)*</a:t>
            </a:r>
          </a:p>
          <a:p>
            <a:r>
              <a:rPr lang="en-US" dirty="0" smtClean="0"/>
              <a:t>Scandinavian H-G (SHG)</a:t>
            </a:r>
          </a:p>
          <a:p>
            <a:r>
              <a:rPr lang="en-US" dirty="0" smtClean="0"/>
              <a:t>Early Neolithic (EN)*</a:t>
            </a:r>
          </a:p>
          <a:p>
            <a:r>
              <a:rPr lang="en-US" dirty="0" smtClean="0"/>
              <a:t>Middle Neolithic (MN)*</a:t>
            </a:r>
          </a:p>
          <a:p>
            <a:r>
              <a:rPr lang="en-US" dirty="0" smtClean="0"/>
              <a:t>Late Neolithic (LN)*</a:t>
            </a:r>
          </a:p>
          <a:p>
            <a:r>
              <a:rPr lang="en-US" dirty="0" smtClean="0"/>
              <a:t>Bronze Age (BA)*</a:t>
            </a:r>
          </a:p>
          <a:p>
            <a:r>
              <a:rPr lang="en-US" dirty="0" smtClean="0"/>
              <a:t>Present-day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1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Ancient individuals available</a:t>
            </a:r>
            <a:endParaRPr lang="en-US" dirty="0"/>
          </a:p>
        </p:txBody>
      </p:sp>
      <p:pic>
        <p:nvPicPr>
          <p:cNvPr id="4" name="Picture 3" descr="Screen Shot 2018-07-02 at 4.41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800"/>
            <a:ext cx="9144000" cy="292920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9542868">
            <a:off x="1462809" y="3248602"/>
            <a:ext cx="496216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7327762">
            <a:off x="2297000" y="2411738"/>
            <a:ext cx="496216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527844">
            <a:off x="3037611" y="3616226"/>
            <a:ext cx="496216" cy="3492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>
            <a:spLocks noChangeAspect="1"/>
          </p:cNvSpPr>
          <p:nvPr/>
        </p:nvSpPr>
        <p:spPr>
          <a:xfrm>
            <a:off x="5574632" y="2748305"/>
            <a:ext cx="283464" cy="282081"/>
          </a:xfrm>
          <a:prstGeom prst="star5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>
            <a:spLocks noChangeAspect="1"/>
          </p:cNvSpPr>
          <p:nvPr/>
        </p:nvSpPr>
        <p:spPr>
          <a:xfrm>
            <a:off x="5574632" y="3445539"/>
            <a:ext cx="283464" cy="282081"/>
          </a:xfrm>
          <a:prstGeom prst="star5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749"/>
            <a:ext cx="8229600" cy="4861806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hoping to learn from this course?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48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4305"/>
            <a:ext cx="8229600" cy="1143000"/>
          </a:xfrm>
        </p:spPr>
        <p:txBody>
          <a:bodyPr/>
          <a:lstStyle/>
          <a:p>
            <a:r>
              <a:rPr lang="en-US" dirty="0" smtClean="0"/>
              <a:t>What questions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6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4116"/>
          </a:xfrm>
        </p:spPr>
        <p:txBody>
          <a:bodyPr>
            <a:normAutofit/>
          </a:bodyPr>
          <a:lstStyle/>
          <a:p>
            <a:r>
              <a:rPr lang="en-US" dirty="0" smtClean="0"/>
              <a:t>If Europeans consist of three types of ancestry, when and how did each ancestry enter the European pool?</a:t>
            </a:r>
          </a:p>
          <a:p>
            <a:r>
              <a:rPr lang="en-US" dirty="0" smtClean="0"/>
              <a:t>What are differences between western and eastern Europeans? At different time periods?</a:t>
            </a:r>
          </a:p>
          <a:p>
            <a:r>
              <a:rPr lang="en-US" dirty="0" smtClean="0"/>
              <a:t>With many individuals from a small region (central Germany), what are local changes through time, and how does that compare to other regions?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https://reich.hms.harvard.edu/</a:t>
            </a:r>
            <a:r>
              <a:rPr lang="en-US" dirty="0" smtClean="0">
                <a:hlinkClick r:id="rId2"/>
              </a:rPr>
              <a:t>datasets</a:t>
            </a:r>
            <a:endParaRPr lang="en-US" dirty="0" smtClean="0"/>
          </a:p>
          <a:p>
            <a:r>
              <a:rPr lang="en-US" dirty="0" err="1" smtClean="0"/>
              <a:t>AdmixTools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https://github.com/DReichLab/</a:t>
            </a:r>
            <a:r>
              <a:rPr lang="en-US" dirty="0" smtClean="0">
                <a:hlinkClick r:id="rId3"/>
              </a:rPr>
              <a:t>AdmixTools</a:t>
            </a:r>
            <a:endParaRPr lang="en-US" dirty="0" smtClean="0"/>
          </a:p>
          <a:p>
            <a:pPr lvl="1"/>
            <a:r>
              <a:rPr lang="en-US" dirty="0" smtClean="0"/>
              <a:t>PACKEDANCESTRYMAP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1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https://reich.hms.harvard.edu/</a:t>
            </a:r>
            <a:r>
              <a:rPr lang="en-US" dirty="0" smtClean="0">
                <a:hlinkClick r:id="rId2"/>
              </a:rPr>
              <a:t>datasets</a:t>
            </a:r>
            <a:endParaRPr lang="en-US" dirty="0" smtClean="0"/>
          </a:p>
          <a:p>
            <a:r>
              <a:rPr lang="en-US" dirty="0" err="1" smtClean="0"/>
              <a:t>AdmixTools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https://github.com/DReichLab/</a:t>
            </a:r>
            <a:r>
              <a:rPr lang="en-US" dirty="0" smtClean="0">
                <a:hlinkClick r:id="rId3"/>
              </a:rPr>
              <a:t>AdmixTools</a:t>
            </a:r>
            <a:endParaRPr lang="en-US" dirty="0" smtClean="0"/>
          </a:p>
          <a:p>
            <a:pPr lvl="1"/>
            <a:r>
              <a:rPr lang="en-US" dirty="0" smtClean="0"/>
              <a:t>PACKEDANCESTRYMAP format</a:t>
            </a:r>
          </a:p>
          <a:p>
            <a:pPr lvl="1"/>
            <a:r>
              <a:rPr lang="en-US" dirty="0" smtClean="0"/>
              <a:t>CONVERTF helps us to convert to something readable – EIGENSTRAT format.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https://reich.hms.harvard.edu/</a:t>
            </a:r>
            <a:r>
              <a:rPr lang="en-US" dirty="0" smtClean="0">
                <a:hlinkClick r:id="rId2"/>
              </a:rPr>
              <a:t>datasets</a:t>
            </a:r>
            <a:endParaRPr lang="en-US" dirty="0" smtClean="0"/>
          </a:p>
          <a:p>
            <a:r>
              <a:rPr lang="en-US" dirty="0" err="1" smtClean="0"/>
              <a:t>AdmixTools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https://github.com/DReichLab/</a:t>
            </a:r>
            <a:r>
              <a:rPr lang="en-US" dirty="0" smtClean="0">
                <a:hlinkClick r:id="rId3"/>
              </a:rPr>
              <a:t>AdmixTools</a:t>
            </a:r>
            <a:endParaRPr lang="en-US" dirty="0" smtClean="0"/>
          </a:p>
          <a:p>
            <a:pPr lvl="1"/>
            <a:r>
              <a:rPr lang="en-US" dirty="0" smtClean="0"/>
              <a:t>PACKEDANCESTRYMAP format</a:t>
            </a:r>
          </a:p>
          <a:p>
            <a:pPr lvl="1"/>
            <a:r>
              <a:rPr lang="en-US" dirty="0" smtClean="0"/>
              <a:t>CONVERTF helps us to convert to something readable – EIGENSTRAT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can be found at /public/</a:t>
            </a:r>
            <a:r>
              <a:rPr lang="en-US" dirty="0" err="1" smtClean="0"/>
              <a:t>adna</a:t>
            </a:r>
            <a:r>
              <a:rPr lang="en-US" dirty="0" smtClean="0"/>
              <a:t>/student/data/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Let’s go to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9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identify the ancient individuals in the dataset, and develop a text file containing extra information? </a:t>
            </a:r>
          </a:p>
          <a:p>
            <a:pPr lvl="1"/>
            <a:r>
              <a:rPr lang="en-US" dirty="0" smtClean="0"/>
              <a:t>What information do we want?</a:t>
            </a:r>
          </a:p>
          <a:p>
            <a:pPr lvl="1"/>
            <a:r>
              <a:rPr lang="en-US" dirty="0" smtClean="0"/>
              <a:t>Where do we look for this information?</a:t>
            </a:r>
          </a:p>
          <a:p>
            <a:pPr lvl="1"/>
            <a:endParaRPr lang="en-US" dirty="0"/>
          </a:p>
          <a:p>
            <a:r>
              <a:rPr lang="en-US" dirty="0" smtClean="0"/>
              <a:t>As a class, we will fill out an Excel with this information, standardizing nomenclature.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01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Gathering info on our individuals.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will divide into four groups, and each group will be responsible retrieving information for one of the four groups. I’ll do </a:t>
            </a:r>
            <a:r>
              <a:rPr lang="en-US" sz="2800" dirty="0" err="1" smtClean="0"/>
              <a:t>Motala</a:t>
            </a:r>
            <a:r>
              <a:rPr lang="en-US" sz="2800" dirty="0" smtClean="0"/>
              <a:t>.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EHG: Karelia, Samara</a:t>
            </a:r>
          </a:p>
          <a:p>
            <a:r>
              <a:rPr lang="en-US" sz="2800" dirty="0" smtClean="0"/>
              <a:t>SHG: </a:t>
            </a:r>
            <a:r>
              <a:rPr lang="en-US" sz="2800" dirty="0" err="1" smtClean="0"/>
              <a:t>Motala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EN: LBK, LBKT,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Starcevo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Spain_EN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MN/CA: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Yamnaya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Esperstedt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Baalberge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Spain_MN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LN: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Alberstedt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BenzigerodeHeimburg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Bell Beaker,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Karsdorf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Corded Ware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BA/IA: </a:t>
            </a:r>
            <a:r>
              <a:rPr lang="en-US" sz="2800" dirty="0" err="1" smtClean="0">
                <a:solidFill>
                  <a:srgbClr val="FF0000"/>
                </a:solidFill>
              </a:rPr>
              <a:t>Halberstadt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Unetice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86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Ancient </a:t>
            </a:r>
            <a:r>
              <a:rPr lang="en-US" dirty="0" smtClean="0"/>
              <a:t>Individuals/Populations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0983"/>
              </p:ext>
            </p:extLst>
          </p:nvPr>
        </p:nvGraphicFramePr>
        <p:xfrm>
          <a:off x="398809" y="1442745"/>
          <a:ext cx="8465039" cy="3505200"/>
        </p:xfrm>
        <a:graphic>
          <a:graphicData uri="http://schemas.openxmlformats.org/drawingml/2006/table">
            <a:tbl>
              <a:tblPr/>
              <a:tblGrid>
                <a:gridCol w="3104531"/>
                <a:gridCol w="319584"/>
                <a:gridCol w="2321222"/>
                <a:gridCol w="441330"/>
                <a:gridCol w="1958788"/>
                <a:gridCol w="319584"/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HungaryGamba_BA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HungaryGamba_CA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SwedenSkoglund_MHG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LaBrana1*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HungaryGamba_IA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SwedenSkoglund_NHG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HungaryGamba_HG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SwedenSkoglund_MN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HungaryGamba_EN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Iceman*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MA1*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Ust_Ishim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(La Mina)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Els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Trocs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2842" y="4947945"/>
            <a:ext cx="704515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student will be responsible for one of the starred individuals. </a:t>
            </a:r>
          </a:p>
          <a:p>
            <a:r>
              <a:rPr lang="en-US" dirty="0"/>
              <a:t>	</a:t>
            </a:r>
            <a:r>
              <a:rPr lang="en-US" dirty="0" smtClean="0"/>
              <a:t>Two students together responsible for Sweden data.</a:t>
            </a:r>
          </a:p>
          <a:p>
            <a:r>
              <a:rPr lang="en-US" dirty="0"/>
              <a:t>	</a:t>
            </a:r>
            <a:r>
              <a:rPr lang="en-US" dirty="0" smtClean="0"/>
              <a:t>Two students together responsible for </a:t>
            </a:r>
            <a:r>
              <a:rPr lang="en-US" dirty="0" err="1" smtClean="0"/>
              <a:t>HungaryGamba</a:t>
            </a:r>
            <a:r>
              <a:rPr lang="en-US" dirty="0" smtClean="0"/>
              <a:t> data. </a:t>
            </a:r>
          </a:p>
          <a:p>
            <a:r>
              <a:rPr lang="en-US" dirty="0" smtClean="0"/>
              <a:t>	Eleven all together. </a:t>
            </a:r>
          </a:p>
          <a:p>
            <a:r>
              <a:rPr lang="en-US" b="1" dirty="0" smtClean="0"/>
              <a:t>Bolded</a:t>
            </a:r>
            <a:r>
              <a:rPr lang="en-US" dirty="0" smtClean="0"/>
              <a:t>=</a:t>
            </a:r>
            <a:r>
              <a:rPr lang="en-US" dirty="0" err="1" smtClean="0"/>
              <a:t>Haak</a:t>
            </a:r>
            <a:r>
              <a:rPr lang="en-US" dirty="0" smtClean="0"/>
              <a:t> et al. data</a:t>
            </a:r>
          </a:p>
          <a:p>
            <a:r>
              <a:rPr lang="en-US" dirty="0" smtClean="0"/>
              <a:t>*=Previously published data used in </a:t>
            </a:r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37608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_2018_FINAL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0552" r="5097" b="8695"/>
          <a:stretch/>
        </p:blipFill>
        <p:spPr>
          <a:xfrm>
            <a:off x="0" y="103378"/>
            <a:ext cx="9208706" cy="65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_2018_FINAL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0552" r="5097" b="8695"/>
          <a:stretch/>
        </p:blipFill>
        <p:spPr>
          <a:xfrm>
            <a:off x="0" y="103378"/>
            <a:ext cx="9208706" cy="651279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215445" y="3951111"/>
            <a:ext cx="832555" cy="57855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Journal Clubs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46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papers per week (Monday 2-4 pm)</a:t>
            </a:r>
          </a:p>
          <a:p>
            <a:r>
              <a:rPr lang="en-US" sz="2800" dirty="0" smtClean="0"/>
              <a:t>Short presentation in English within 15 minutes</a:t>
            </a:r>
          </a:p>
          <a:p>
            <a:pPr lvl="1"/>
            <a:r>
              <a:rPr lang="en-US" sz="2400" dirty="0" smtClean="0"/>
              <a:t>Share background, main argument, opinion or questions</a:t>
            </a:r>
          </a:p>
          <a:p>
            <a:r>
              <a:rPr lang="en-US" sz="2800" dirty="0" smtClean="0"/>
              <a:t>Every student prepares ≥2 questions per paper.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94852"/>
              </p:ext>
            </p:extLst>
          </p:nvPr>
        </p:nvGraphicFramePr>
        <p:xfrm>
          <a:off x="1511300" y="3287887"/>
          <a:ext cx="5854700" cy="3175002"/>
        </p:xfrm>
        <a:graphic>
          <a:graphicData uri="http://schemas.openxmlformats.org/drawingml/2006/table">
            <a:tbl>
              <a:tblPr/>
              <a:tblGrid>
                <a:gridCol w="1320800"/>
                <a:gridCol w="1041400"/>
                <a:gridCol w="2222500"/>
                <a:gridCol w="1270000"/>
              </a:tblGrid>
              <a:tr h="35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Guide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Paper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Student Leader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2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2018.07.09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QF+MY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Lipson,2017,Nature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白帆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Skoglund,2016,Nature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郎曼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2018.07.16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Lazaridis,2017,Nature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王恬怡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Damgaard,2018,Nature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刘俊岑，苗波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2018.07.23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Kivisild,2017,Human Genetic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王文君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2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Rierux,2014,Mol Bio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郑泽权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2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2018.07.30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Damgaard,2018,Science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张明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2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Ilardo,2018,Cell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丁曼雨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_2018_FINAL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0552" r="5097" b="8695"/>
          <a:stretch/>
        </p:blipFill>
        <p:spPr>
          <a:xfrm>
            <a:off x="0" y="103378"/>
            <a:ext cx="9208706" cy="651279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461001" y="3922889"/>
            <a:ext cx="1157111" cy="57855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27111" y="5432778"/>
            <a:ext cx="705556" cy="97366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5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/>
          <a:lstStyle/>
          <a:p>
            <a:r>
              <a:rPr lang="en-US" dirty="0" smtClean="0"/>
              <a:t>Meet MWF 9-11:30 am, with one W 2-4:30 pm class</a:t>
            </a:r>
          </a:p>
          <a:p>
            <a:r>
              <a:rPr lang="en-US" dirty="0" smtClean="0"/>
              <a:t>Class is a mixture of lecture and discussions</a:t>
            </a:r>
          </a:p>
          <a:p>
            <a:r>
              <a:rPr lang="en-US" dirty="0" smtClean="0"/>
              <a:t>Speaking in class – invited and encouraged!</a:t>
            </a:r>
          </a:p>
          <a:p>
            <a:r>
              <a:rPr lang="en-US" dirty="0" smtClean="0"/>
              <a:t>Lecturers want you to learn and have fun</a:t>
            </a:r>
          </a:p>
          <a:p>
            <a:r>
              <a:rPr lang="en-US" dirty="0" smtClean="0"/>
              <a:t>Do the homework!</a:t>
            </a:r>
          </a:p>
          <a:p>
            <a:r>
              <a:rPr lang="en-US" dirty="0" smtClean="0"/>
              <a:t>Try your best – that’s all we ask for</a:t>
            </a:r>
          </a:p>
        </p:txBody>
      </p:sp>
    </p:spTree>
    <p:extLst>
      <p:ext uri="{BB962C8B-B14F-4D97-AF65-F5344CB8AC3E}">
        <p14:creationId xmlns:p14="http://schemas.microsoft.com/office/powerpoint/2010/main" val="28176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MWF 9-11:30 am, with one W 2-4:30 pm class</a:t>
            </a:r>
          </a:p>
          <a:p>
            <a:r>
              <a:rPr lang="en-US" dirty="0" smtClean="0"/>
              <a:t>Class is a mixture of lecture and discussions</a:t>
            </a:r>
          </a:p>
          <a:p>
            <a:pPr lvl="1"/>
            <a:r>
              <a:rPr lang="en-US" dirty="0" smtClean="0"/>
              <a:t>Homework Presentation</a:t>
            </a:r>
          </a:p>
          <a:p>
            <a:pPr lvl="1"/>
            <a:r>
              <a:rPr lang="en-US" dirty="0" smtClean="0"/>
              <a:t>New material</a:t>
            </a:r>
          </a:p>
          <a:p>
            <a:pPr lvl="2"/>
            <a:r>
              <a:rPr lang="en-US" dirty="0" smtClean="0"/>
              <a:t>Lecture</a:t>
            </a:r>
          </a:p>
          <a:p>
            <a:pPr lvl="2"/>
            <a:r>
              <a:rPr lang="en-US" dirty="0" smtClean="0"/>
              <a:t>Discussion</a:t>
            </a:r>
          </a:p>
          <a:p>
            <a:pPr lvl="2"/>
            <a:r>
              <a:rPr lang="en-US" dirty="0" smtClean="0"/>
              <a:t>Class Activities (often in small groups)</a:t>
            </a:r>
          </a:p>
          <a:p>
            <a:pPr lvl="1"/>
            <a:r>
              <a:rPr lang="en-US" dirty="0" smtClean="0"/>
              <a:t>Review/Questions</a:t>
            </a:r>
          </a:p>
        </p:txBody>
      </p:sp>
    </p:spTree>
    <p:extLst>
      <p:ext uri="{BB962C8B-B14F-4D97-AF65-F5344CB8AC3E}">
        <p14:creationId xmlns:p14="http://schemas.microsoft.com/office/powerpoint/2010/main" val="355363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1658</Words>
  <Application>Microsoft Macintosh PowerPoint</Application>
  <PresentationFormat>On-screen Show (4:3)</PresentationFormat>
  <Paragraphs>302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Lesson 2: Introducing the Course (and Haak et al. 2015)</vt:lpstr>
      <vt:lpstr>What did you learn from Professor Fu’s lecture?</vt:lpstr>
      <vt:lpstr>What are you hoping to learn from this course?</vt:lpstr>
      <vt:lpstr>PowerPoint Presentation</vt:lpstr>
      <vt:lpstr>PowerPoint Presentation</vt:lpstr>
      <vt:lpstr>Journal Clubs</vt:lpstr>
      <vt:lpstr>PowerPoint Presentation</vt:lpstr>
      <vt:lpstr>Expectations</vt:lpstr>
      <vt:lpstr>Expectations</vt:lpstr>
      <vt:lpstr>Expectations</vt:lpstr>
      <vt:lpstr>Expectations</vt:lpstr>
      <vt:lpstr>Expectations</vt:lpstr>
      <vt:lpstr>Homework</vt:lpstr>
      <vt:lpstr>Preparing for the course</vt:lpstr>
      <vt:lpstr>Do’s and Don’ts of Server Access</vt:lpstr>
      <vt:lpstr>Useful Unix commands</vt:lpstr>
      <vt:lpstr>Make  folder for your files</vt:lpstr>
      <vt:lpstr>Tunneling to the comput node</vt:lpstr>
      <vt:lpstr>Accessing jupyter notebook</vt:lpstr>
      <vt:lpstr>Transferring files</vt:lpstr>
      <vt:lpstr>Let’s begin!</vt:lpstr>
      <vt:lpstr>Haak et al. (2015)</vt:lpstr>
      <vt:lpstr>Haak et al. (2015)</vt:lpstr>
      <vt:lpstr>References</vt:lpstr>
      <vt:lpstr>PowerPoint Presentation</vt:lpstr>
      <vt:lpstr>PowerPoint Presentation</vt:lpstr>
      <vt:lpstr>PowerPoint Presentation</vt:lpstr>
      <vt:lpstr>Major Players in Haak et al.</vt:lpstr>
      <vt:lpstr>Ancient individuals available</vt:lpstr>
      <vt:lpstr>What questions are there?</vt:lpstr>
      <vt:lpstr>What questions are there?</vt:lpstr>
      <vt:lpstr>Accessing the dataset</vt:lpstr>
      <vt:lpstr>Accessing the dataset</vt:lpstr>
      <vt:lpstr>Accessing the dataset</vt:lpstr>
      <vt:lpstr>Class Activity</vt:lpstr>
      <vt:lpstr>Gathering info on our individuals.</vt:lpstr>
      <vt:lpstr>Assigning Ancient Individuals/Populations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Introducing the Course (and Haak et al. 2015)</dc:title>
  <dc:creator>Melinda Yang</dc:creator>
  <cp:lastModifiedBy>Melinda Yang</cp:lastModifiedBy>
  <cp:revision>36</cp:revision>
  <dcterms:created xsi:type="dcterms:W3CDTF">2018-07-02T07:08:49Z</dcterms:created>
  <dcterms:modified xsi:type="dcterms:W3CDTF">2018-07-10T10:26:51Z</dcterms:modified>
</cp:coreProperties>
</file>