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3" r:id="rId3"/>
    <p:sldId id="284" r:id="rId4"/>
    <p:sldId id="257" r:id="rId5"/>
    <p:sldId id="258" r:id="rId6"/>
    <p:sldId id="262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82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04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B5DA2-9734-4A44-B95F-9766EF54B968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78CD1-BA71-5841-91FB-BA67A489A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5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Qpwave</a:t>
            </a:r>
            <a:r>
              <a:rPr lang="en-US" dirty="0" smtClean="0"/>
              <a:t> – three streams of European ancestry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78CD1-BA71-5841-91FB-BA67A489A68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8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071-B297-2040-A122-D19E109BCEF4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6761-F0E5-0A44-A415-D8CBC2F6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071-B297-2040-A122-D19E109BCEF4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6761-F0E5-0A44-A415-D8CBC2F6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071-B297-2040-A122-D19E109BCEF4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6761-F0E5-0A44-A415-D8CBC2F6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1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071-B297-2040-A122-D19E109BCEF4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6761-F0E5-0A44-A415-D8CBC2F6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7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071-B297-2040-A122-D19E109BCEF4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6761-F0E5-0A44-A415-D8CBC2F6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5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071-B297-2040-A122-D19E109BCEF4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6761-F0E5-0A44-A415-D8CBC2F6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8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071-B297-2040-A122-D19E109BCEF4}" type="datetimeFigureOut">
              <a:rPr lang="en-US" smtClean="0"/>
              <a:t>7/23/18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6761-F0E5-0A44-A415-D8CBC2F6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2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071-B297-2040-A122-D19E109BCEF4}" type="datetimeFigureOut">
              <a:rPr lang="en-US" smtClean="0"/>
              <a:t>7/23/18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6761-F0E5-0A44-A415-D8CBC2F6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9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071-B297-2040-A122-D19E109BCEF4}" type="datetimeFigureOut">
              <a:rPr lang="en-US" smtClean="0"/>
              <a:t>7/23/18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6761-F0E5-0A44-A415-D8CBC2F6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071-B297-2040-A122-D19E109BCEF4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6761-F0E5-0A44-A415-D8CBC2F6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6E071-B297-2040-A122-D19E109BCEF4}" type="datetimeFigureOut">
              <a:rPr lang="en-US" smtClean="0"/>
              <a:t>7/23/18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6761-F0E5-0A44-A415-D8CBC2F6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4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6E071-B297-2040-A122-D19E109BCEF4}" type="datetimeFigureOut">
              <a:rPr lang="en-US" smtClean="0"/>
              <a:t>7/23/18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C6761-F0E5-0A44-A415-D8CBC2F60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9: </a:t>
            </a:r>
            <a:r>
              <a:rPr lang="en-US" dirty="0" err="1" smtClean="0"/>
              <a:t>qpWave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Wednesday July 25, 2018</a:t>
            </a:r>
          </a:p>
          <a:p>
            <a:r>
              <a:rPr lang="en-US" dirty="0" smtClean="0"/>
              <a:t>9:00 – 11:30 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94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4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do we know about Native Americans?</a:t>
            </a:r>
            <a:endParaRPr lang="en-US" dirty="0"/>
          </a:p>
        </p:txBody>
      </p:sp>
      <p:pic>
        <p:nvPicPr>
          <p:cNvPr id="5" name="Picture 4" descr="Screen Shot 2018-07-23 at 12.59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308402"/>
            <a:ext cx="6273800" cy="5346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95979" y="3864239"/>
            <a:ext cx="1790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Southern Native Americans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87154" y="2016577"/>
            <a:ext cx="179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Northern Native Americans, Eskimo-Aleut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6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4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do we know about Native Americans?</a:t>
            </a:r>
            <a:endParaRPr lang="en-US" dirty="0"/>
          </a:p>
        </p:txBody>
      </p:sp>
      <p:pic>
        <p:nvPicPr>
          <p:cNvPr id="5" name="Picture 4" descr="Screen Shot 2018-07-23 at 12.59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308402"/>
            <a:ext cx="6273800" cy="5346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2941" y="2881111"/>
            <a:ext cx="2444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many streams of ancestries make up Native Americans?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5979" y="3864239"/>
            <a:ext cx="1790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Southern Native Americans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87154" y="2016577"/>
            <a:ext cx="179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Northern Native Americans, Eskimo-Aleut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45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Outgroups and Related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97583"/>
            <a:ext cx="76814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populations A, B, and C as </a:t>
            </a:r>
            <a:r>
              <a:rPr lang="en-US" dirty="0" err="1" smtClean="0"/>
              <a:t>outgroup</a:t>
            </a:r>
            <a:r>
              <a:rPr lang="en-US" dirty="0" smtClean="0"/>
              <a:t> to populations E and F, such that Out={A, B, C} and Main={E, F}. Then, if we focus on E and A,</a:t>
            </a:r>
          </a:p>
          <a:p>
            <a:r>
              <a:rPr lang="en-US" dirty="0" smtClean="0"/>
              <a:t>We would expect f4(E, F; A, B)=f4(E, F; A, C)=0. </a:t>
            </a:r>
          </a:p>
          <a:p>
            <a:endParaRPr lang="en-US" dirty="0"/>
          </a:p>
          <a:p>
            <a:r>
              <a:rPr lang="en-US" dirty="0" smtClean="0"/>
              <a:t>Note:</a:t>
            </a:r>
          </a:p>
          <a:p>
            <a:pPr marL="342900" indent="-342900">
              <a:buAutoNum type="arabicPeriod"/>
            </a:pPr>
            <a:r>
              <a:rPr lang="en-US" dirty="0" smtClean="0"/>
              <a:t>We are no longer considering treating one position as an </a:t>
            </a:r>
            <a:r>
              <a:rPr lang="en-US" dirty="0" err="1" smtClean="0"/>
              <a:t>outgroup</a:t>
            </a:r>
            <a:r>
              <a:rPr lang="en-US" dirty="0" smtClean="0"/>
              <a:t>. </a:t>
            </a:r>
          </a:p>
          <a:p>
            <a:pPr marL="342900" indent="-342900">
              <a:buAutoNum type="arabicPeriod"/>
            </a:pPr>
            <a:r>
              <a:rPr lang="en-US" dirty="0" smtClean="0"/>
              <a:t>Because E and F both show no special relationship to A or B, still expect symmetry.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54821" y="4055403"/>
            <a:ext cx="5472881" cy="2547307"/>
            <a:chOff x="1352878" y="3775721"/>
            <a:chExt cx="5472881" cy="2547307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56868" y="5059249"/>
              <a:ext cx="1693270" cy="1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352878" y="5059249"/>
              <a:ext cx="1703990" cy="1263779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750138" y="5059249"/>
              <a:ext cx="2075621" cy="1263779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352878" y="3775721"/>
              <a:ext cx="1703990" cy="1283528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 flipH="1">
            <a:off x="4752082" y="4055403"/>
            <a:ext cx="1980032" cy="128353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963" y="3793793"/>
            <a:ext cx="91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743963" y="6301402"/>
            <a:ext cx="91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803673" y="5202413"/>
            <a:ext cx="551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827702" y="6308054"/>
            <a:ext cx="551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</a:t>
            </a:r>
            <a:endParaRPr lang="en-US" sz="2800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1242642" y="4683511"/>
            <a:ext cx="914912" cy="780512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32114" y="3793793"/>
            <a:ext cx="551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endParaRPr lang="en-US" sz="2800" dirty="0"/>
          </a:p>
        </p:txBody>
      </p:sp>
      <p:sp>
        <p:nvSpPr>
          <p:cNvPr id="30" name="Freeform 29"/>
          <p:cNvSpPr/>
          <p:nvPr/>
        </p:nvSpPr>
        <p:spPr>
          <a:xfrm>
            <a:off x="2348730" y="4628894"/>
            <a:ext cx="2335074" cy="573491"/>
          </a:xfrm>
          <a:custGeom>
            <a:avLst/>
            <a:gdLst>
              <a:gd name="connsiteX0" fmla="*/ 2335074 w 2335074"/>
              <a:gd name="connsiteY0" fmla="*/ 546182 h 573491"/>
              <a:gd name="connsiteX1" fmla="*/ 751047 w 2335074"/>
              <a:gd name="connsiteY1" fmla="*/ 573491 h 573491"/>
              <a:gd name="connsiteX2" fmla="*/ 0 w 2335074"/>
              <a:gd name="connsiteY2" fmla="*/ 0 h 57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5074" h="573491">
                <a:moveTo>
                  <a:pt x="2335074" y="546182"/>
                </a:moveTo>
                <a:lnTo>
                  <a:pt x="751047" y="573491"/>
                </a:lnTo>
                <a:lnTo>
                  <a:pt x="0" y="0"/>
                </a:ln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058812" y="5040731"/>
            <a:ext cx="1624992" cy="2"/>
          </a:xfrm>
          <a:prstGeom prst="line">
            <a:avLst/>
          </a:prstGeom>
          <a:ln w="762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12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Outgroups and Related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97583"/>
            <a:ext cx="76814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populations A, B, and C as </a:t>
            </a:r>
            <a:r>
              <a:rPr lang="en-US" dirty="0" err="1" smtClean="0"/>
              <a:t>outgroup</a:t>
            </a:r>
            <a:r>
              <a:rPr lang="en-US" dirty="0" smtClean="0"/>
              <a:t> to populations E and F, such that Out={A, B, C} and Main={E, F}. Then, if we focus on E and A,</a:t>
            </a:r>
          </a:p>
          <a:p>
            <a:r>
              <a:rPr lang="en-US" dirty="0" smtClean="0"/>
              <a:t>We would expect f4(E, F; A, B)=f4(E, F; A, C)=0. </a:t>
            </a:r>
          </a:p>
          <a:p>
            <a:endParaRPr lang="en-US" dirty="0"/>
          </a:p>
          <a:p>
            <a:r>
              <a:rPr lang="en-US" dirty="0" smtClean="0"/>
              <a:t>Note:</a:t>
            </a:r>
          </a:p>
          <a:p>
            <a:pPr marL="342900" indent="-342900">
              <a:buAutoNum type="arabicPeriod"/>
            </a:pPr>
            <a:r>
              <a:rPr lang="en-US" dirty="0" smtClean="0"/>
              <a:t>We are no longer considering treating one position as an </a:t>
            </a:r>
            <a:r>
              <a:rPr lang="en-US" dirty="0" err="1" smtClean="0"/>
              <a:t>outgroup</a:t>
            </a:r>
            <a:r>
              <a:rPr lang="en-US" dirty="0" smtClean="0"/>
              <a:t>. </a:t>
            </a:r>
          </a:p>
          <a:p>
            <a:pPr marL="342900" indent="-342900">
              <a:buAutoNum type="arabicPeriod"/>
            </a:pPr>
            <a:r>
              <a:rPr lang="en-US" dirty="0" smtClean="0"/>
              <a:t>Because E and F both show no special relationship to A or B, still expect symmetry.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54821" y="4055403"/>
            <a:ext cx="5472881" cy="2547307"/>
            <a:chOff x="1352878" y="3775721"/>
            <a:chExt cx="5472881" cy="2547307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56868" y="5059249"/>
              <a:ext cx="1693270" cy="1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352878" y="5059249"/>
              <a:ext cx="1703990" cy="1263779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750138" y="5059249"/>
              <a:ext cx="2075621" cy="1263779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352878" y="3775721"/>
              <a:ext cx="1703990" cy="1283528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 flipH="1">
            <a:off x="4752082" y="4055403"/>
            <a:ext cx="1980032" cy="128353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963" y="3793793"/>
            <a:ext cx="91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743963" y="6301402"/>
            <a:ext cx="91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803673" y="5202413"/>
            <a:ext cx="551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6827702" y="6308054"/>
            <a:ext cx="2316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Eskimo-Aleut</a:t>
            </a:r>
            <a:endParaRPr lang="en-US" sz="2800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1242642" y="4683511"/>
            <a:ext cx="914912" cy="780512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32114" y="3793793"/>
            <a:ext cx="2411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Southern Native Americans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-716413" y="5029062"/>
            <a:ext cx="2316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Different Asian populations</a:t>
            </a:r>
            <a:endParaRPr lang="en-US" sz="2400" dirty="0"/>
          </a:p>
        </p:txBody>
      </p:sp>
      <p:sp>
        <p:nvSpPr>
          <p:cNvPr id="11" name="Freeform 10"/>
          <p:cNvSpPr/>
          <p:nvPr/>
        </p:nvSpPr>
        <p:spPr>
          <a:xfrm>
            <a:off x="2348730" y="4628894"/>
            <a:ext cx="2335074" cy="573491"/>
          </a:xfrm>
          <a:custGeom>
            <a:avLst/>
            <a:gdLst>
              <a:gd name="connsiteX0" fmla="*/ 2335074 w 2335074"/>
              <a:gd name="connsiteY0" fmla="*/ 546182 h 573491"/>
              <a:gd name="connsiteX1" fmla="*/ 751047 w 2335074"/>
              <a:gd name="connsiteY1" fmla="*/ 573491 h 573491"/>
              <a:gd name="connsiteX2" fmla="*/ 0 w 2335074"/>
              <a:gd name="connsiteY2" fmla="*/ 0 h 57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5074" h="573491">
                <a:moveTo>
                  <a:pt x="2335074" y="546182"/>
                </a:moveTo>
                <a:lnTo>
                  <a:pt x="751047" y="573491"/>
                </a:lnTo>
                <a:lnTo>
                  <a:pt x="0" y="0"/>
                </a:ln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058812" y="5040731"/>
            <a:ext cx="1624992" cy="2"/>
          </a:xfrm>
          <a:prstGeom prst="line">
            <a:avLst/>
          </a:prstGeom>
          <a:ln w="762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113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F4(AMER1, AMER2; Out1, Out2)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each Native American in AMER, and each </a:t>
            </a:r>
            <a:r>
              <a:rPr lang="en-US" dirty="0" err="1" smtClean="0"/>
              <a:t>outgroup</a:t>
            </a:r>
            <a:r>
              <a:rPr lang="en-US" dirty="0" smtClean="0"/>
              <a:t> in OUT</a:t>
            </a:r>
          </a:p>
          <a:p>
            <a:pPr lvl="1"/>
            <a:r>
              <a:rPr lang="en-US" dirty="0" smtClean="0"/>
              <a:t>F4(</a:t>
            </a:r>
            <a:r>
              <a:rPr lang="en-US" dirty="0" smtClean="0"/>
              <a:t>Southern, </a:t>
            </a:r>
            <a:r>
              <a:rPr lang="en-US" dirty="0" smtClean="0"/>
              <a:t>Northern; Asian, Asian) – deviations from zero indicate different streams of ancestry.</a:t>
            </a:r>
          </a:p>
          <a:p>
            <a:pPr lvl="1"/>
            <a:r>
              <a:rPr lang="en-US" dirty="0" smtClean="0"/>
              <a:t>Contrast different </a:t>
            </a:r>
            <a:r>
              <a:rPr lang="en-US" dirty="0" err="1" smtClean="0"/>
              <a:t>northerns</a:t>
            </a:r>
            <a:r>
              <a:rPr lang="en-US" dirty="0" smtClean="0"/>
              <a:t> to each other:</a:t>
            </a:r>
          </a:p>
          <a:p>
            <a:pPr lvl="2"/>
            <a:r>
              <a:rPr lang="en-US" dirty="0" smtClean="0"/>
              <a:t>F4(</a:t>
            </a:r>
            <a:r>
              <a:rPr lang="en-US" dirty="0" smtClean="0"/>
              <a:t>Southern, </a:t>
            </a:r>
            <a:r>
              <a:rPr lang="en-US" dirty="0" smtClean="0"/>
              <a:t>Northern1; Asian, Asian)</a:t>
            </a:r>
          </a:p>
          <a:p>
            <a:pPr lvl="2"/>
            <a:r>
              <a:rPr lang="en-US" dirty="0" smtClean="0"/>
              <a:t>F4(</a:t>
            </a:r>
            <a:r>
              <a:rPr lang="en-US" dirty="0" smtClean="0"/>
              <a:t>Southern, Northern2</a:t>
            </a:r>
            <a:r>
              <a:rPr lang="en-US" dirty="0" smtClean="0"/>
              <a:t>; Asian, Asian)</a:t>
            </a:r>
          </a:p>
        </p:txBody>
      </p:sp>
    </p:spTree>
    <p:extLst>
      <p:ext uri="{BB962C8B-B14F-4D97-AF65-F5344CB8AC3E}">
        <p14:creationId xmlns:p14="http://schemas.microsoft.com/office/powerpoint/2010/main" val="87885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See three different patterns – two depicted below.</a:t>
            </a:r>
            <a:endParaRPr lang="en-US" sz="3600" dirty="0"/>
          </a:p>
        </p:txBody>
      </p:sp>
      <p:pic>
        <p:nvPicPr>
          <p:cNvPr id="4" name="Picture 3" descr="Screen Shot 2018-07-23 at 1.30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417638"/>
            <a:ext cx="75057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30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“If two Native American populations derive all their non-First American ancestry from the same ancestral stream of Asian gene flow, </a:t>
            </a:r>
            <a:r>
              <a:rPr lang="en-US" b="1" u="sng" dirty="0" smtClean="0"/>
              <a:t>their vectors of f4-statistics are expected to be scalar multiples of each other</a:t>
            </a:r>
            <a:r>
              <a:rPr lang="en-US" dirty="0" smtClean="0"/>
              <a:t>, and [Reich et al. 2012] developed a formal statistical test for whether this is the case.” (p. 21, Note S6)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9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183"/>
            <a:ext cx="8229600" cy="1143000"/>
          </a:xfrm>
        </p:spPr>
        <p:txBody>
          <a:bodyPr/>
          <a:lstStyle/>
          <a:p>
            <a:r>
              <a:rPr lang="en-US" dirty="0" smtClean="0"/>
              <a:t>X(Q, S) </a:t>
            </a:r>
            <a:r>
              <a:rPr lang="en-US" dirty="0" smtClean="0"/>
              <a:t>= F4(Karitiana, Q; Han, S)</a:t>
            </a:r>
            <a:endParaRPr lang="en-US" dirty="0"/>
          </a:p>
        </p:txBody>
      </p:sp>
      <p:sp>
        <p:nvSpPr>
          <p:cNvPr id="4" name="Left Bracket 3"/>
          <p:cNvSpPr/>
          <p:nvPr/>
        </p:nvSpPr>
        <p:spPr>
          <a:xfrm>
            <a:off x="1543061" y="1884328"/>
            <a:ext cx="327729" cy="472447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ket 4"/>
          <p:cNvSpPr/>
          <p:nvPr/>
        </p:nvSpPr>
        <p:spPr>
          <a:xfrm flipH="1">
            <a:off x="6923290" y="1884328"/>
            <a:ext cx="398198" cy="472447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4373" y="3319376"/>
            <a:ext cx="13964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Q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3958691" y="1063695"/>
            <a:ext cx="13964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S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1719871" y="2083697"/>
            <a:ext cx="971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X(Q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1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33526" y="2605429"/>
            <a:ext cx="971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X(Q</a:t>
            </a:r>
            <a:r>
              <a:rPr lang="en-US" baseline="-25000" dirty="0"/>
              <a:t>2</a:t>
            </a:r>
            <a:r>
              <a:rPr lang="en-US" dirty="0" smtClean="0"/>
              <a:t>, S</a:t>
            </a:r>
            <a:r>
              <a:rPr lang="en-US" baseline="-25000" dirty="0" smtClean="0"/>
              <a:t>1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33526" y="5952995"/>
            <a:ext cx="101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m</a:t>
            </a:r>
            <a:r>
              <a:rPr lang="en-US" dirty="0" smtClean="0"/>
              <a:t>, S</a:t>
            </a:r>
            <a:r>
              <a:rPr lang="en-US" baseline="-25000" dirty="0" smtClean="0"/>
              <a:t>1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87076" y="2083697"/>
            <a:ext cx="971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X(Q</a:t>
            </a:r>
            <a:r>
              <a:rPr lang="en-US" baseline="-25000" dirty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30009" y="2094761"/>
            <a:ext cx="97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X(Q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30009" y="5952995"/>
            <a:ext cx="1019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X(</a:t>
            </a:r>
            <a:r>
              <a:rPr lang="en-US" dirty="0" err="1" smtClean="0"/>
              <a:t>Q</a:t>
            </a:r>
            <a:r>
              <a:rPr lang="en-US" baseline="-25000" dirty="0" err="1" smtClean="0"/>
              <a:t>m</a:t>
            </a:r>
            <a:r>
              <a:rPr lang="en-US" dirty="0" smtClean="0"/>
              <a:t>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1914832" y="3026989"/>
            <a:ext cx="46799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… 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 flipV="1">
            <a:off x="2691486" y="2641827"/>
            <a:ext cx="84459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… 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 rot="5400000">
            <a:off x="6448428" y="2455783"/>
            <a:ext cx="46799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… 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 flipV="1">
            <a:off x="3742428" y="2134245"/>
            <a:ext cx="84459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… 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 flipV="1">
            <a:off x="3114099" y="6048580"/>
            <a:ext cx="844592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…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878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X(Q, 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S6.4 (p. 21): Let r be the rank of X, and n the number of independent gene flows into the Americas. Then,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sz="4000" dirty="0" smtClean="0"/>
              <a:t>r+1≤n</a:t>
            </a:r>
          </a:p>
          <a:p>
            <a:r>
              <a:rPr lang="en-US" dirty="0" smtClean="0"/>
              <a:t>Thus, the number of streams of ancestry at minimum must be greater than one plus the rank of the matrix. </a:t>
            </a:r>
            <a:endParaRPr lang="en-US" dirty="0"/>
          </a:p>
          <a:p>
            <a:r>
              <a:rPr lang="en-US" dirty="0" smtClean="0"/>
              <a:t>A likelihood ratio test can be used to compare rank r=k to rank r=k+1</a:t>
            </a:r>
          </a:p>
        </p:txBody>
      </p:sp>
    </p:spTree>
    <p:extLst>
      <p:ext uri="{BB962C8B-B14F-4D97-AF65-F5344CB8AC3E}">
        <p14:creationId xmlns:p14="http://schemas.microsoft.com/office/powerpoint/2010/main" val="84202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1 in Reich et al. (2012)</a:t>
            </a:r>
            <a:endParaRPr lang="en-US" dirty="0"/>
          </a:p>
        </p:txBody>
      </p:sp>
      <p:pic>
        <p:nvPicPr>
          <p:cNvPr id="4" name="Picture 3" descr="Screen Shot 2018-07-23 at 2.28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4200"/>
            <a:ext cx="9144000" cy="314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endar_2018_FINAL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1" t="10552" r="5097" b="8695"/>
          <a:stretch/>
        </p:blipFill>
        <p:spPr>
          <a:xfrm>
            <a:off x="0" y="103378"/>
            <a:ext cx="9208706" cy="6512792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6308797" y="4765440"/>
            <a:ext cx="1624993" cy="1310837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595560" y="5393550"/>
            <a:ext cx="1106088" cy="314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49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set of populations and a set of ‘</a:t>
            </a:r>
            <a:r>
              <a:rPr lang="en-US" dirty="0" err="1" smtClean="0"/>
              <a:t>outgroup</a:t>
            </a:r>
            <a:r>
              <a:rPr lang="en-US" dirty="0" smtClean="0"/>
              <a:t>’ populations, </a:t>
            </a:r>
            <a:r>
              <a:rPr lang="en-US" dirty="0" err="1" smtClean="0"/>
              <a:t>qpWave</a:t>
            </a:r>
            <a:r>
              <a:rPr lang="en-US" dirty="0" smtClean="0"/>
              <a:t> asks the minimum streams of ancestry required to explain the included populations. </a:t>
            </a:r>
          </a:p>
          <a:p>
            <a:r>
              <a:rPr lang="en-US" dirty="0" smtClean="0"/>
              <a:t>If you expect three populations to have three distinct ancestries, but you find less than that, then perhaps finding admixture (stay tuned for </a:t>
            </a:r>
            <a:r>
              <a:rPr lang="en-US" dirty="0" err="1" smtClean="0"/>
              <a:t>qpAdm</a:t>
            </a:r>
            <a:r>
              <a:rPr lang="en-US" dirty="0" smtClean="0"/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5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calculate </a:t>
            </a:r>
            <a:r>
              <a:rPr lang="en-US" dirty="0" err="1" smtClean="0"/>
              <a:t>qpWave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Requires:</a:t>
            </a:r>
          </a:p>
          <a:p>
            <a:pPr lvl="1"/>
            <a:r>
              <a:rPr lang="en-US" dirty="0" smtClean="0"/>
              <a:t>PAR file</a:t>
            </a:r>
          </a:p>
          <a:p>
            <a:pPr lvl="1"/>
            <a:r>
              <a:rPr lang="en-US" dirty="0" err="1" smtClean="0"/>
              <a:t>Leftpop</a:t>
            </a:r>
            <a:r>
              <a:rPr lang="en-US" dirty="0" smtClean="0"/>
              <a:t> file (Main populations of interest)</a:t>
            </a:r>
          </a:p>
          <a:p>
            <a:pPr lvl="1"/>
            <a:r>
              <a:rPr lang="en-US" dirty="0" err="1" smtClean="0"/>
              <a:t>Rightpop</a:t>
            </a:r>
            <a:r>
              <a:rPr lang="en-US" dirty="0" smtClean="0"/>
              <a:t> file (</a:t>
            </a:r>
            <a:r>
              <a:rPr lang="en-US" dirty="0" err="1" smtClean="0"/>
              <a:t>Outgroup</a:t>
            </a:r>
            <a:r>
              <a:rPr lang="en-US" dirty="0" smtClean="0"/>
              <a:t> populations)</a:t>
            </a:r>
          </a:p>
          <a:p>
            <a:pPr lvl="1"/>
            <a:r>
              <a:rPr lang="en-US" dirty="0" err="1" smtClean="0"/>
              <a:t>Geno</a:t>
            </a:r>
            <a:r>
              <a:rPr lang="en-US" dirty="0" smtClean="0"/>
              <a:t>/</a:t>
            </a:r>
            <a:r>
              <a:rPr lang="en-US" dirty="0" err="1" smtClean="0"/>
              <a:t>snp</a:t>
            </a:r>
            <a:r>
              <a:rPr lang="en-US" dirty="0" smtClean="0"/>
              <a:t>/</a:t>
            </a:r>
            <a:r>
              <a:rPr lang="en-US" dirty="0" err="1" smtClean="0"/>
              <a:t>ind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2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Leftpop</a:t>
            </a:r>
            <a:endParaRPr lang="en-US" dirty="0" smtClean="0"/>
          </a:p>
          <a:p>
            <a:pPr lvl="1"/>
            <a:r>
              <a:rPr lang="en-US" dirty="0" smtClean="0"/>
              <a:t>Loschbour, LBK_EN, </a:t>
            </a:r>
            <a:r>
              <a:rPr lang="en-US" dirty="0" err="1" smtClean="0"/>
              <a:t>Yamnaya</a:t>
            </a:r>
            <a:endParaRPr lang="en-US" dirty="0" smtClean="0"/>
          </a:p>
          <a:p>
            <a:r>
              <a:rPr lang="en-US" dirty="0" err="1" smtClean="0"/>
              <a:t>Rightpop</a:t>
            </a:r>
            <a:endParaRPr lang="en-US" dirty="0" smtClean="0"/>
          </a:p>
          <a:p>
            <a:pPr lvl="1"/>
            <a:r>
              <a:rPr lang="en-US" dirty="0" smtClean="0"/>
              <a:t>Han, Eskimo, Mbuti, Karitiana, </a:t>
            </a:r>
            <a:r>
              <a:rPr lang="en-US" dirty="0" err="1" smtClean="0"/>
              <a:t>Kharia</a:t>
            </a:r>
            <a:r>
              <a:rPr lang="en-US" dirty="0" smtClean="0"/>
              <a:t>, Onge, </a:t>
            </a:r>
            <a:r>
              <a:rPr lang="en-US" dirty="0" err="1" smtClean="0"/>
              <a:t>Ulchi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4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</a:t>
            </a:r>
            <a:r>
              <a:rPr lang="en-US" dirty="0" err="1" smtClean="0"/>
              <a:t>qpWave</a:t>
            </a:r>
            <a:endParaRPr lang="en-US" dirty="0"/>
          </a:p>
        </p:txBody>
      </p:sp>
      <p:pic>
        <p:nvPicPr>
          <p:cNvPr id="4" name="Picture 3" descr="Screen Shot 2018-07-23 at 4.28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1313"/>
            <a:ext cx="9144000" cy="566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4074" y="1404982"/>
            <a:ext cx="800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How many waves of ancestry are needed for these three European populations?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Which column do we look at below?</a:t>
            </a:r>
          </a:p>
        </p:txBody>
      </p:sp>
    </p:spTree>
    <p:extLst>
      <p:ext uri="{BB962C8B-B14F-4D97-AF65-F5344CB8AC3E}">
        <p14:creationId xmlns:p14="http://schemas.microsoft.com/office/powerpoint/2010/main" val="82098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</a:t>
            </a:r>
            <a:r>
              <a:rPr lang="en-US" dirty="0" err="1" smtClean="0"/>
              <a:t>qpWave</a:t>
            </a:r>
            <a:endParaRPr lang="en-US" dirty="0"/>
          </a:p>
        </p:txBody>
      </p:sp>
      <p:pic>
        <p:nvPicPr>
          <p:cNvPr id="4" name="Picture 3" descr="Screen Shot 2018-07-23 at 4.28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1313"/>
            <a:ext cx="9144000" cy="566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4074" y="1404982"/>
            <a:ext cx="800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How many waves of ancestry are needed for these three European populations?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Which column do we look at below?</a:t>
            </a:r>
          </a:p>
        </p:txBody>
      </p:sp>
      <p:sp>
        <p:nvSpPr>
          <p:cNvPr id="6" name="Rectangle 5"/>
          <p:cNvSpPr/>
          <p:nvPr/>
        </p:nvSpPr>
        <p:spPr>
          <a:xfrm>
            <a:off x="2692322" y="2147647"/>
            <a:ext cx="1813961" cy="49376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10500" y="3085929"/>
            <a:ext cx="6718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r=2, so n≥3 – therefore, at least three streams of ancestry to describe Loschbour, LBK_EN, and </a:t>
            </a:r>
            <a:r>
              <a:rPr lang="en-US" dirty="0" err="1" smtClean="0"/>
              <a:t>Yamnaya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8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Leftpop</a:t>
            </a:r>
            <a:endParaRPr lang="en-US" dirty="0" smtClean="0"/>
          </a:p>
          <a:p>
            <a:pPr lvl="1"/>
            <a:r>
              <a:rPr lang="en-US" dirty="0" err="1" smtClean="0"/>
              <a:t>Spain_EN</a:t>
            </a:r>
            <a:r>
              <a:rPr lang="en-US" dirty="0" smtClean="0"/>
              <a:t>, </a:t>
            </a:r>
            <a:r>
              <a:rPr lang="en-US" dirty="0" err="1" smtClean="0"/>
              <a:t>Corded_Ware_LN</a:t>
            </a:r>
            <a:r>
              <a:rPr lang="en-US" dirty="0" smtClean="0"/>
              <a:t>, </a:t>
            </a:r>
            <a:r>
              <a:rPr lang="en-US" dirty="0" err="1" smtClean="0"/>
              <a:t>Yamnaya</a:t>
            </a:r>
            <a:endParaRPr lang="en-US" dirty="0" smtClean="0"/>
          </a:p>
          <a:p>
            <a:r>
              <a:rPr lang="en-US" dirty="0" err="1" smtClean="0"/>
              <a:t>Rightpop</a:t>
            </a:r>
            <a:r>
              <a:rPr lang="en-US" dirty="0" smtClean="0"/>
              <a:t> (SI 9 of </a:t>
            </a:r>
            <a:r>
              <a:rPr lang="en-US" dirty="0" err="1" smtClean="0"/>
              <a:t>Haak</a:t>
            </a:r>
            <a:r>
              <a:rPr lang="en-US" dirty="0" smtClean="0"/>
              <a:t> et al. 2015, p. 94)</a:t>
            </a:r>
          </a:p>
        </p:txBody>
      </p:sp>
      <p:pic>
        <p:nvPicPr>
          <p:cNvPr id="4" name="Picture 3" descr="Screen Shot 2018-07-23 at 6.07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3258795"/>
            <a:ext cx="7658100" cy="34163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731081" y="6485913"/>
            <a:ext cx="600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80326" y="6488113"/>
            <a:ext cx="4211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46607" y="5721258"/>
            <a:ext cx="155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Why do I kick some out?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938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</a:t>
            </a:r>
            <a:r>
              <a:rPr lang="en-US" dirty="0" err="1" smtClean="0"/>
              <a:t>leftpop</a:t>
            </a:r>
            <a:r>
              <a:rPr lang="en-US" dirty="0" smtClean="0"/>
              <a:t> and </a:t>
            </a:r>
            <a:r>
              <a:rPr lang="en-US" dirty="0" err="1" smtClean="0"/>
              <a:t>rightpop</a:t>
            </a:r>
            <a:r>
              <a:rPr lang="en-US" dirty="0" smtClean="0"/>
              <a:t> files, as well as the par file.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qpWave</a:t>
            </a:r>
            <a:endParaRPr lang="en-US" dirty="0" smtClean="0"/>
          </a:p>
          <a:p>
            <a:r>
              <a:rPr lang="en-US" dirty="0" smtClean="0"/>
              <a:t>What is the minimum streams of ancestry that you find? </a:t>
            </a:r>
          </a:p>
          <a:p>
            <a:pPr lvl="1"/>
            <a:r>
              <a:rPr lang="en-US" dirty="0" smtClean="0"/>
              <a:t>What are the p-values for each rank?</a:t>
            </a:r>
          </a:p>
          <a:p>
            <a:pPr lvl="1"/>
            <a:r>
              <a:rPr lang="en-US" dirty="0" smtClean="0"/>
              <a:t>Does this make sense to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4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Test: Friday August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lecture and exercises</a:t>
            </a:r>
          </a:p>
          <a:p>
            <a:r>
              <a:rPr lang="en-US" dirty="0" smtClean="0"/>
              <a:t>No computer scripting</a:t>
            </a:r>
          </a:p>
          <a:p>
            <a:r>
              <a:rPr lang="en-US" dirty="0" smtClean="0"/>
              <a:t>Focus on how to interpret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far, what can each of these tell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</a:t>
            </a:r>
          </a:p>
          <a:p>
            <a:r>
              <a:rPr lang="en-US" dirty="0" smtClean="0"/>
              <a:t>f-statistics</a:t>
            </a:r>
          </a:p>
          <a:p>
            <a:pPr lvl="1"/>
            <a:r>
              <a:rPr lang="en-US" dirty="0" smtClean="0"/>
              <a:t>F3</a:t>
            </a:r>
          </a:p>
          <a:p>
            <a:pPr lvl="2"/>
            <a:r>
              <a:rPr lang="en-US" dirty="0" err="1" smtClean="0"/>
              <a:t>Outgroup</a:t>
            </a:r>
            <a:endParaRPr lang="en-US" dirty="0" smtClean="0"/>
          </a:p>
          <a:p>
            <a:pPr lvl="2"/>
            <a:r>
              <a:rPr lang="en-US" dirty="0" smtClean="0"/>
              <a:t>Admixture</a:t>
            </a:r>
          </a:p>
          <a:p>
            <a:pPr lvl="1"/>
            <a:r>
              <a:rPr lang="en-US" dirty="0" smtClean="0"/>
              <a:t>F4/D</a:t>
            </a:r>
          </a:p>
          <a:p>
            <a:pPr lvl="2"/>
            <a:r>
              <a:rPr lang="en-US" dirty="0" err="1" smtClean="0"/>
              <a:t>Treeness</a:t>
            </a:r>
            <a:endParaRPr lang="en-US" dirty="0" smtClean="0"/>
          </a:p>
          <a:p>
            <a:pPr lvl="2"/>
            <a:r>
              <a:rPr lang="en-US" dirty="0" smtClean="0"/>
              <a:t>Admixture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8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D-statistics show a connection, but not easy to argue direction of gene flow.</a:t>
            </a:r>
          </a:p>
          <a:p>
            <a:r>
              <a:rPr lang="en-US" dirty="0" smtClean="0"/>
              <a:t>F3-statistics can show an admixed population, but does not always show when true, and it doesn’t show how much.</a:t>
            </a:r>
          </a:p>
          <a:p>
            <a:pPr lvl="1"/>
            <a:r>
              <a:rPr lang="en-US" dirty="0" smtClean="0"/>
              <a:t>Can only consider two source populations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know the direction of gene flow?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32340" y="2004322"/>
            <a:ext cx="5908484" cy="3851803"/>
            <a:chOff x="1352877" y="2471225"/>
            <a:chExt cx="5908484" cy="385180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4486582" y="2471225"/>
              <a:ext cx="0" cy="786927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352877" y="3217810"/>
              <a:ext cx="3133705" cy="3105218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486582" y="3217810"/>
              <a:ext cx="2774779" cy="3105218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38061" y="4515548"/>
              <a:ext cx="1786911" cy="1807480"/>
            </a:xfrm>
            <a:prstGeom prst="line">
              <a:avLst/>
            </a:prstGeom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2362385" y="5052179"/>
            <a:ext cx="669115" cy="840392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6779" y="5892571"/>
            <a:ext cx="91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EA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871772" y="5892571"/>
            <a:ext cx="91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EUR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870678" y="5856125"/>
            <a:ext cx="10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AMER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119699" y="5856125"/>
            <a:ext cx="109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AFR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31081" y="5325276"/>
            <a:ext cx="1829824" cy="0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54398" y="4678945"/>
            <a:ext cx="600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?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9872" y="1829710"/>
            <a:ext cx="285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D(EA, EUR; AMER, AFR)&gt;0</a:t>
            </a:r>
          </a:p>
          <a:p>
            <a:r>
              <a:rPr lang="en-US" dirty="0" smtClean="0"/>
              <a:t>D(AMER, EUR; EA, AFR)&gt;0</a:t>
            </a:r>
          </a:p>
          <a:p>
            <a:r>
              <a:rPr lang="en-US" dirty="0" smtClean="0"/>
              <a:t>D(EA, AMER; EUR, AFR)&lt;0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44094" y="1706819"/>
            <a:ext cx="304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Logical arguments in D</a:t>
            </a:r>
          </a:p>
          <a:p>
            <a:pPr marL="342900" indent="-342900">
              <a:buAutoNum type="arabicPeriod"/>
            </a:pPr>
            <a:r>
              <a:rPr lang="en-US" dirty="0" smtClean="0"/>
              <a:t>Negative f3-statistic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qpWave</a:t>
            </a:r>
            <a:r>
              <a:rPr lang="en-US" dirty="0" smtClean="0"/>
              <a:t>/</a:t>
            </a:r>
            <a:r>
              <a:rPr lang="en-US" dirty="0" err="1" smtClean="0"/>
              <a:t>qpAdm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8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qpWave</a:t>
            </a:r>
            <a:r>
              <a:rPr lang="en-US" dirty="0" smtClean="0"/>
              <a:t> and </a:t>
            </a:r>
            <a:r>
              <a:rPr lang="en-US" dirty="0" err="1" smtClean="0"/>
              <a:t>qpAdm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Expansion on f-statistics, allowing study of direction of gene flow from N potential sources, even estimating the amount of admixture.</a:t>
            </a:r>
          </a:p>
          <a:p>
            <a:pPr lvl="1"/>
            <a:r>
              <a:rPr lang="en-US" dirty="0" err="1" smtClean="0"/>
              <a:t>qpWave</a:t>
            </a:r>
            <a:r>
              <a:rPr lang="en-US" dirty="0" smtClean="0"/>
              <a:t>: number of sources</a:t>
            </a:r>
          </a:p>
          <a:p>
            <a:pPr lvl="1"/>
            <a:r>
              <a:rPr lang="en-US" dirty="0" err="1" smtClean="0"/>
              <a:t>qpAdm</a:t>
            </a:r>
            <a:r>
              <a:rPr lang="en-US" dirty="0" smtClean="0"/>
              <a:t>: estimate amount of admixture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0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qpWave</a:t>
            </a:r>
            <a:r>
              <a:rPr lang="en-US" dirty="0" smtClean="0"/>
              <a:t> and </a:t>
            </a:r>
            <a:r>
              <a:rPr lang="en-US" dirty="0" err="1" smtClean="0"/>
              <a:t>qpAdm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Expansion on f4-statistics, allowing study of direction of gene flow from N potential sources, even estimating the amount of admixture.</a:t>
            </a:r>
          </a:p>
          <a:p>
            <a:pPr lvl="1"/>
            <a:r>
              <a:rPr lang="en-US" b="1" u="sng" dirty="0" err="1" smtClean="0"/>
              <a:t>qpWave</a:t>
            </a:r>
            <a:r>
              <a:rPr lang="en-US" b="1" u="sng" dirty="0" smtClean="0"/>
              <a:t>: number of sources (Today)</a:t>
            </a:r>
          </a:p>
          <a:p>
            <a:pPr lvl="1"/>
            <a:r>
              <a:rPr lang="en-US" dirty="0" err="1" smtClean="0"/>
              <a:t>qpAdm</a:t>
            </a:r>
            <a:r>
              <a:rPr lang="en-US" dirty="0" smtClean="0"/>
              <a:t>: estimate amount of admixture (Friday)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30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01"/>
            <a:ext cx="8229600" cy="1143000"/>
          </a:xfrm>
        </p:spPr>
        <p:txBody>
          <a:bodyPr/>
          <a:lstStyle/>
          <a:p>
            <a:r>
              <a:rPr lang="en-US" dirty="0" err="1" smtClean="0"/>
              <a:t>qpWave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6709"/>
            <a:ext cx="8229600" cy="4525963"/>
          </a:xfrm>
        </p:spPr>
        <p:txBody>
          <a:bodyPr/>
          <a:lstStyle/>
          <a:p>
            <a:r>
              <a:rPr lang="en-US" dirty="0" smtClean="0"/>
              <a:t>Use Reich et al. (2012), where first introduced, to explore how </a:t>
            </a:r>
            <a:r>
              <a:rPr lang="en-US" dirty="0" err="1" smtClean="0"/>
              <a:t>qpWave</a:t>
            </a:r>
            <a:r>
              <a:rPr lang="en-US" dirty="0" smtClean="0"/>
              <a:t> works (Note S6)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reich.hms.harvard.edu</a:t>
            </a:r>
            <a:r>
              <a:rPr lang="en-US" dirty="0" smtClean="0"/>
              <a:t>/publications</a:t>
            </a:r>
          </a:p>
          <a:p>
            <a:endParaRPr lang="en-US" dirty="0"/>
          </a:p>
        </p:txBody>
      </p:sp>
      <p:pic>
        <p:nvPicPr>
          <p:cNvPr id="4" name="Picture 3" descr="Screen Shot 2018-07-23 at 12.57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173"/>
            <a:ext cx="9144000" cy="382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3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1080</Words>
  <Application>Microsoft Macintosh PowerPoint</Application>
  <PresentationFormat>On-screen Show (4:3)</PresentationFormat>
  <Paragraphs>139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Lesson 9: qpWave</vt:lpstr>
      <vt:lpstr>PowerPoint Presentation</vt:lpstr>
      <vt:lpstr>Test: Friday August 3</vt:lpstr>
      <vt:lpstr>So far, what can each of these tell us?</vt:lpstr>
      <vt:lpstr>Admixture</vt:lpstr>
      <vt:lpstr>How do we know the direction of gene flow?</vt:lpstr>
      <vt:lpstr>qpWave and qpAdm</vt:lpstr>
      <vt:lpstr>qpWave and qpAdm</vt:lpstr>
      <vt:lpstr>qpWave</vt:lpstr>
      <vt:lpstr>What do we know about Native Americans?</vt:lpstr>
      <vt:lpstr>What do we know about Native Americans?</vt:lpstr>
      <vt:lpstr>Outgroups and Related</vt:lpstr>
      <vt:lpstr>Outgroups and Related</vt:lpstr>
      <vt:lpstr>F4(AMER1, AMER2; Out1, Out2)</vt:lpstr>
      <vt:lpstr>See three different patterns – two depicted below.</vt:lpstr>
      <vt:lpstr>Statistically…</vt:lpstr>
      <vt:lpstr>X(Q, S) = F4(Karitiana, Q; Han, S)</vt:lpstr>
      <vt:lpstr>X(Q, S)</vt:lpstr>
      <vt:lpstr>Table 1 in Reich et al. (2012)</vt:lpstr>
      <vt:lpstr>Summary</vt:lpstr>
      <vt:lpstr>How to calculate qpWave?</vt:lpstr>
      <vt:lpstr>Populations</vt:lpstr>
      <vt:lpstr>Results of qpWave</vt:lpstr>
      <vt:lpstr>Results of qpWave</vt:lpstr>
      <vt:lpstr>Populations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9: qpWave</dc:title>
  <dc:creator>Melinda Yang</dc:creator>
  <cp:lastModifiedBy>Melinda Yang</cp:lastModifiedBy>
  <cp:revision>22</cp:revision>
  <dcterms:created xsi:type="dcterms:W3CDTF">2018-07-23T04:14:10Z</dcterms:created>
  <dcterms:modified xsi:type="dcterms:W3CDTF">2018-07-24T11:09:52Z</dcterms:modified>
</cp:coreProperties>
</file>