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73" r:id="rId16"/>
    <p:sldId id="283" r:id="rId17"/>
    <p:sldId id="274" r:id="rId18"/>
    <p:sldId id="281" r:id="rId19"/>
    <p:sldId id="275" r:id="rId20"/>
    <p:sldId id="280" r:id="rId21"/>
    <p:sldId id="277" r:id="rId22"/>
    <p:sldId id="276" r:id="rId23"/>
    <p:sldId id="278" r:id="rId24"/>
    <p:sldId id="279" r:id="rId25"/>
    <p:sldId id="284" r:id="rId26"/>
    <p:sldId id="285" r:id="rId27"/>
    <p:sldId id="287" r:id="rId28"/>
    <p:sldId id="286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04A6-3F18-0B45-BA62-C50D45DC271F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86D5-8AFE-AD4E-B870-F557BB3A9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ich.hms.harvard.edu/datase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7: </a:t>
            </a:r>
            <a:r>
              <a:rPr lang="en-US" dirty="0" err="1" smtClean="0"/>
              <a:t>Outgroup</a:t>
            </a:r>
            <a:r>
              <a:rPr lang="en-US" dirty="0" smtClean="0"/>
              <a:t> f3-statistics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 July 21, 2018: 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781"/>
          </a:xfrm>
        </p:spPr>
        <p:txBody>
          <a:bodyPr/>
          <a:lstStyle/>
          <a:p>
            <a:r>
              <a:rPr lang="en-US" dirty="0" smtClean="0"/>
              <a:t>F3(Karelia, X; Mbuti)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81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should we find those populations that share the most genetic similarity to Karelia?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4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781"/>
          </a:xfrm>
        </p:spPr>
        <p:txBody>
          <a:bodyPr/>
          <a:lstStyle/>
          <a:p>
            <a:r>
              <a:rPr lang="en-US" dirty="0" smtClean="0"/>
              <a:t>F3(Karelia, X; Mbuti)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81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should we find those populations that share the most genetic similarity to Karelia?</a:t>
            </a:r>
            <a:endParaRPr lang="en-US" dirty="0"/>
          </a:p>
        </p:txBody>
      </p:sp>
      <p:pic>
        <p:nvPicPr>
          <p:cNvPr id="5" name="Picture 4" descr="Screen Shot 2018-07-17 at 5.4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900"/>
            <a:ext cx="9144000" cy="5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4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781"/>
          </a:xfrm>
        </p:spPr>
        <p:txBody>
          <a:bodyPr/>
          <a:lstStyle/>
          <a:p>
            <a:r>
              <a:rPr lang="en-US" dirty="0" smtClean="0"/>
              <a:t>F3(Karelia, X; Mbuti)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0"/>
            <a:ext cx="8229600" cy="51170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should we find those populations that share the most genetic similarity to Karelia?</a:t>
            </a:r>
            <a:endParaRPr lang="en-US" sz="2800" dirty="0"/>
          </a:p>
          <a:p>
            <a:pPr lvl="1"/>
            <a:r>
              <a:rPr lang="en-US" dirty="0" smtClean="0"/>
              <a:t>Transfer file to computer</a:t>
            </a:r>
          </a:p>
          <a:p>
            <a:pPr lvl="1"/>
            <a:r>
              <a:rPr lang="en-US" dirty="0" smtClean="0"/>
              <a:t>Convert to excel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Examine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8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781"/>
          </a:xfrm>
        </p:spPr>
        <p:txBody>
          <a:bodyPr/>
          <a:lstStyle/>
          <a:p>
            <a:r>
              <a:rPr lang="en-US" dirty="0" smtClean="0"/>
              <a:t>F3(Karelia, X; Mbuti)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0"/>
            <a:ext cx="8229600" cy="51170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should we find those populations that share the most genetic similarity to Karelia?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73515"/>
              </p:ext>
            </p:extLst>
          </p:nvPr>
        </p:nvGraphicFramePr>
        <p:xfrm>
          <a:off x="908050" y="1972349"/>
          <a:ext cx="73279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327900" imgH="4013200" progId="Excel.Sheet.12">
                  <p:embed/>
                </p:oleObj>
              </mc:Choice>
              <mc:Fallback>
                <p:oleObj name="Worksheet" r:id="rId3" imgW="73279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1972349"/>
                        <a:ext cx="7327900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0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f3 and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(or f4) is essentially equivalent to comparing two f3-statistics. </a:t>
            </a:r>
          </a:p>
          <a:p>
            <a:pPr lvl="1"/>
            <a:r>
              <a:rPr lang="en-US" dirty="0" smtClean="0"/>
              <a:t>If F3(Karelia, X1; Mbuti)&gt;F3(Karelia, X2; Mbuti), how do we determine is this difference is meaningful?</a:t>
            </a:r>
          </a:p>
          <a:p>
            <a:pPr lvl="1"/>
            <a:r>
              <a:rPr lang="en-US" dirty="0" smtClean="0"/>
              <a:t>Use D-statistics!</a:t>
            </a:r>
          </a:p>
          <a:p>
            <a:pPr lvl="1"/>
            <a:r>
              <a:rPr lang="en-US" dirty="0" err="1" smtClean="0"/>
              <a:t>Outgroup</a:t>
            </a:r>
            <a:r>
              <a:rPr lang="en-US" dirty="0" smtClean="0"/>
              <a:t> f3 is a good survey tool, but D-statistic does the actual hypothesis testing. </a:t>
            </a:r>
          </a:p>
        </p:txBody>
      </p:sp>
    </p:spTree>
    <p:extLst>
      <p:ext uri="{BB962C8B-B14F-4D97-AF65-F5344CB8AC3E}">
        <p14:creationId xmlns:p14="http://schemas.microsoft.com/office/powerpoint/2010/main" val="177455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pop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provided a python script </a:t>
            </a:r>
            <a:r>
              <a:rPr lang="en-US" b="1" dirty="0" err="1" smtClean="0"/>
              <a:t>make_out</a:t>
            </a:r>
            <a:r>
              <a:rPr lang="en-US" b="1" dirty="0" smtClean="0"/>
              <a:t>	f3pop.py</a:t>
            </a:r>
            <a:r>
              <a:rPr lang="en-US" dirty="0" smtClean="0"/>
              <a:t>, that takes as arguments the working directory, population to put in S1, and </a:t>
            </a:r>
            <a:r>
              <a:rPr lang="en-US" dirty="0" err="1" smtClean="0"/>
              <a:t>outgroup</a:t>
            </a:r>
            <a:r>
              <a:rPr lang="en-US" dirty="0" smtClean="0"/>
              <a:t>, and this outputs a POP file.</a:t>
            </a:r>
          </a:p>
          <a:p>
            <a:r>
              <a:rPr lang="en-US" dirty="0" smtClean="0"/>
              <a:t>For each person, take one of the </a:t>
            </a:r>
            <a:r>
              <a:rPr lang="en-US" dirty="0" err="1" smtClean="0"/>
              <a:t>Haak</a:t>
            </a:r>
            <a:r>
              <a:rPr lang="en-US" dirty="0" smtClean="0"/>
              <a:t> et al. sets and get the </a:t>
            </a:r>
            <a:r>
              <a:rPr lang="en-US" dirty="0" err="1" smtClean="0"/>
              <a:t>outgroup</a:t>
            </a:r>
            <a:r>
              <a:rPr lang="en-US" dirty="0" smtClean="0"/>
              <a:t> f3-statistics for that set. </a:t>
            </a:r>
          </a:p>
          <a:p>
            <a:r>
              <a:rPr lang="en-US" dirty="0" smtClean="0"/>
              <a:t>The run should take about seven minutes.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Ancient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EHG: Karelia, Samara</a:t>
            </a:r>
          </a:p>
          <a:p>
            <a:r>
              <a:rPr lang="en-US" dirty="0"/>
              <a:t>SHG: </a:t>
            </a:r>
            <a:r>
              <a:rPr lang="en-US" dirty="0" err="1"/>
              <a:t>Motala</a:t>
            </a:r>
            <a:endParaRPr lang="en-US" dirty="0"/>
          </a:p>
          <a:p>
            <a:r>
              <a:rPr lang="en-US" dirty="0"/>
              <a:t>EN: </a:t>
            </a:r>
            <a:r>
              <a:rPr lang="en-US" b="1" u="sng" dirty="0"/>
              <a:t>LBK,</a:t>
            </a:r>
            <a:r>
              <a:rPr lang="en-US" dirty="0"/>
              <a:t> LBKT, </a:t>
            </a:r>
            <a:r>
              <a:rPr lang="en-US" b="1" u="sng" dirty="0" err="1"/>
              <a:t>Starcevo</a:t>
            </a:r>
            <a:r>
              <a:rPr lang="en-US" b="1" u="sng" dirty="0"/>
              <a:t>, </a:t>
            </a:r>
            <a:r>
              <a:rPr lang="en-US" b="1" u="sng" dirty="0" err="1"/>
              <a:t>Spain_EN</a:t>
            </a:r>
            <a:endParaRPr lang="en-US" b="1" u="sng" dirty="0"/>
          </a:p>
          <a:p>
            <a:r>
              <a:rPr lang="en-US" dirty="0"/>
              <a:t>MN/CA: </a:t>
            </a:r>
            <a:r>
              <a:rPr lang="en-US" b="1" u="sng" dirty="0" err="1"/>
              <a:t>Yamnaya</a:t>
            </a:r>
            <a:r>
              <a:rPr lang="en-US" b="1" u="sng" dirty="0"/>
              <a:t>, </a:t>
            </a:r>
            <a:r>
              <a:rPr lang="en-US" b="1" u="sng" dirty="0" err="1"/>
              <a:t>Esperstedt</a:t>
            </a:r>
            <a:r>
              <a:rPr lang="en-US" b="1" u="sng" dirty="0"/>
              <a:t>, </a:t>
            </a:r>
            <a:r>
              <a:rPr lang="en-US" b="1" u="sng" dirty="0" err="1"/>
              <a:t>Baalberge</a:t>
            </a:r>
            <a:r>
              <a:rPr lang="en-US" b="1" u="sng" dirty="0"/>
              <a:t>, </a:t>
            </a:r>
            <a:r>
              <a:rPr lang="en-US" b="1" u="sng" dirty="0" err="1"/>
              <a:t>Spain_MN</a:t>
            </a:r>
            <a:endParaRPr lang="en-US" b="1" u="sng" dirty="0"/>
          </a:p>
          <a:p>
            <a:r>
              <a:rPr lang="en-US" dirty="0"/>
              <a:t>LN: </a:t>
            </a:r>
            <a:r>
              <a:rPr lang="en-US" b="1" u="sng" dirty="0" err="1"/>
              <a:t>Alberstedt</a:t>
            </a:r>
            <a:r>
              <a:rPr lang="en-US" b="1" u="sng" dirty="0"/>
              <a:t>, </a:t>
            </a:r>
            <a:r>
              <a:rPr lang="en-US" b="1" u="sng" dirty="0" err="1"/>
              <a:t>BenzigerodeHeimburg</a:t>
            </a:r>
            <a:r>
              <a:rPr lang="en-US" b="1" u="sng" dirty="0"/>
              <a:t>, Bell Beaker, </a:t>
            </a:r>
            <a:r>
              <a:rPr lang="en-US" dirty="0" err="1"/>
              <a:t>Karsdorf</a:t>
            </a:r>
            <a:r>
              <a:rPr lang="en-US" dirty="0"/>
              <a:t>, </a:t>
            </a:r>
            <a:r>
              <a:rPr lang="en-US" b="1" u="sng" dirty="0"/>
              <a:t>Corded Ware</a:t>
            </a:r>
          </a:p>
          <a:p>
            <a:r>
              <a:rPr lang="en-US" dirty="0"/>
              <a:t>BA/IA: </a:t>
            </a:r>
            <a:r>
              <a:rPr lang="en-US" b="1" u="sng" dirty="0" err="1"/>
              <a:t>Halberstadt</a:t>
            </a:r>
            <a:r>
              <a:rPr lang="en-US" b="1" u="sng" dirty="0"/>
              <a:t>, </a:t>
            </a:r>
            <a:r>
              <a:rPr lang="en-US" b="1" u="sng" dirty="0" err="1"/>
              <a:t>Unetice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from </a:t>
            </a:r>
            <a:r>
              <a:rPr lang="en-US" dirty="0" err="1" smtClean="0"/>
              <a:t>outgroup</a:t>
            </a:r>
            <a:r>
              <a:rPr lang="en-US" dirty="0" smtClean="0"/>
              <a:t> f3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– Exercise 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65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HungaryGamba_EN</a:t>
            </a:r>
            <a:r>
              <a:rPr lang="en-US" dirty="0" smtClean="0"/>
              <a:t> (8)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Unetice_EBA</a:t>
            </a:r>
            <a:r>
              <a:rPr lang="en-US" dirty="0" smtClean="0"/>
              <a:t> (7)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BenzigerodeHeimburg_LN</a:t>
            </a:r>
            <a:r>
              <a:rPr lang="en-US" dirty="0" smtClean="0"/>
              <a:t> (3)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Bell_Beaker_LN</a:t>
            </a:r>
            <a:r>
              <a:rPr lang="en-US" dirty="0" smtClean="0"/>
              <a:t> (6)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Corded_Ware_LN</a:t>
            </a:r>
            <a:r>
              <a:rPr lang="en-US" dirty="0" smtClean="0"/>
              <a:t> 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Yamnaya</a:t>
            </a:r>
            <a:r>
              <a:rPr lang="en-US" dirty="0" smtClean="0"/>
              <a:t> (9)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Baalberge_MN</a:t>
            </a:r>
            <a:r>
              <a:rPr lang="en-US" dirty="0" smtClean="0"/>
              <a:t> (3)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LBK_EN (12)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Motala_HG</a:t>
            </a:r>
            <a:r>
              <a:rPr lang="en-US" dirty="0" smtClean="0"/>
              <a:t> (7)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Spain_MN</a:t>
            </a:r>
            <a:r>
              <a:rPr lang="en-US" dirty="0" smtClean="0"/>
              <a:t> 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Spain_EN</a:t>
            </a:r>
            <a:r>
              <a:rPr lang="en-US" dirty="0"/>
              <a:t> </a:t>
            </a:r>
            <a:r>
              <a:rPr lang="en-US" dirty="0" smtClean="0"/>
              <a:t>(4)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Sweden_Skoglund_NHG</a:t>
            </a:r>
            <a:r>
              <a:rPr lang="en-US" dirty="0" smtClean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1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all the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</a:t>
            </a:r>
            <a:r>
              <a:rPr lang="en-US" dirty="0" err="1" smtClean="0"/>
              <a:t>Haak</a:t>
            </a:r>
            <a:r>
              <a:rPr lang="en-US" dirty="0" smtClean="0"/>
              <a:t> et al. (2015) paper summarize the </a:t>
            </a:r>
            <a:r>
              <a:rPr lang="en-US" dirty="0" err="1" smtClean="0"/>
              <a:t>outgroup</a:t>
            </a:r>
            <a:r>
              <a:rPr lang="en-US" dirty="0" smtClean="0"/>
              <a:t> f3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to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hypothesis testing – D-statistics</a:t>
            </a:r>
          </a:p>
          <a:p>
            <a:r>
              <a:rPr lang="en-US" dirty="0" smtClean="0"/>
              <a:t>Survey tool – PCA</a:t>
            </a:r>
          </a:p>
          <a:p>
            <a:r>
              <a:rPr lang="en-US" dirty="0" smtClean="0"/>
              <a:t>An f-statistic based survey tool – </a:t>
            </a:r>
            <a:r>
              <a:rPr lang="en-US" dirty="0" err="1" smtClean="0"/>
              <a:t>outgroup</a:t>
            </a:r>
            <a:r>
              <a:rPr lang="en-US" dirty="0" smtClean="0"/>
              <a:t> f3-statistics</a:t>
            </a:r>
          </a:p>
          <a:p>
            <a:pPr lvl="1"/>
            <a:r>
              <a:rPr lang="en-US" dirty="0" smtClean="0"/>
              <a:t>Originated as a test of admixture, which you will learn next lesson.</a:t>
            </a:r>
          </a:p>
          <a:p>
            <a:pPr lvl="1"/>
            <a:r>
              <a:rPr lang="en-US" dirty="0" smtClean="0"/>
              <a:t>Here, we are considering specifically:</a:t>
            </a:r>
          </a:p>
          <a:p>
            <a:pPr marL="914400" lvl="2" indent="0">
              <a:buNone/>
            </a:pPr>
            <a:r>
              <a:rPr lang="en-US" sz="3600" dirty="0" smtClean="0"/>
              <a:t> 			f3(X, Y; 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6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F3-statistics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Outgroup</a:t>
            </a:r>
            <a:r>
              <a:rPr lang="en-US" dirty="0" smtClean="0"/>
              <a:t> f3-statistics were not original purpose of an f3-statistic – testing for admixture was.</a:t>
            </a:r>
          </a:p>
          <a:p>
            <a:r>
              <a:rPr lang="en-US" dirty="0" smtClean="0"/>
              <a:t>The admixture test explored admixture into the the test population, which holds if F3(S1, S2; Test)&lt;0. </a:t>
            </a:r>
          </a:p>
          <a:p>
            <a:pPr lvl="1"/>
            <a:r>
              <a:rPr lang="en-US" dirty="0" smtClean="0"/>
              <a:t>No information on whether there was admixture if positive.</a:t>
            </a:r>
          </a:p>
          <a:p>
            <a:pPr lvl="2"/>
            <a:r>
              <a:rPr lang="en-US" dirty="0" smtClean="0"/>
              <a:t>High population specific drift in Test can mask signal (p. 1068)</a:t>
            </a:r>
          </a:p>
          <a:p>
            <a:pPr lvl="1"/>
            <a:r>
              <a:rPr lang="en-US" dirty="0" smtClean="0"/>
              <a:t>Negative result MUST mean Test is admixed, though whether the best sources are S1 and S2 is unknown.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9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f3-statistics – the admixture case, some theory</a:t>
            </a:r>
            <a:endParaRPr lang="en-US" dirty="0"/>
          </a:p>
        </p:txBody>
      </p:sp>
      <p:pic>
        <p:nvPicPr>
          <p:cNvPr id="4" name="Picture 3" descr="Screen Shot 2018-07-18 at 1.0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706"/>
            <a:ext cx="8610600" cy="321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740808"/>
            <a:ext cx="78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F3(A, B; C) - We need to consider all paths for admixture. </a:t>
            </a:r>
            <a:endParaRPr lang="en-US" dirty="0"/>
          </a:p>
        </p:txBody>
      </p:sp>
      <p:pic>
        <p:nvPicPr>
          <p:cNvPr id="6" name="Picture 5" descr="Screen Shot 2018-07-18 at 1.24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485806"/>
            <a:ext cx="4902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f3-statistics – the admixture case, some theory</a:t>
            </a:r>
            <a:endParaRPr lang="en-US" dirty="0"/>
          </a:p>
        </p:txBody>
      </p:sp>
      <p:pic>
        <p:nvPicPr>
          <p:cNvPr id="4" name="Picture 3" descr="Screen Shot 2018-07-18 at 1.0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706"/>
            <a:ext cx="8610600" cy="321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740808"/>
            <a:ext cx="78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F3(A, B; C) - We need to consider all paths for admixture. </a:t>
            </a:r>
            <a:endParaRPr lang="en-US" dirty="0"/>
          </a:p>
        </p:txBody>
      </p:sp>
      <p:pic>
        <p:nvPicPr>
          <p:cNvPr id="6" name="Picture 5" descr="Screen Shot 2018-07-18 at 1.24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485806"/>
            <a:ext cx="4902200" cy="546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3412" y="1740808"/>
            <a:ext cx="21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Only overlap matters!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890" y="6031906"/>
            <a:ext cx="216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 Some algebra…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3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f3-statistics – the admixture case, some theory</a:t>
            </a:r>
            <a:endParaRPr lang="en-US" dirty="0"/>
          </a:p>
        </p:txBody>
      </p:sp>
      <p:pic>
        <p:nvPicPr>
          <p:cNvPr id="4" name="Picture 3" descr="Screen Shot 2018-07-18 at 1.0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706"/>
            <a:ext cx="8610600" cy="321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740808"/>
            <a:ext cx="78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F3(A, B; C) - We need to consider all paths for admixture. </a:t>
            </a:r>
            <a:endParaRPr lang="en-US" dirty="0"/>
          </a:p>
        </p:txBody>
      </p:sp>
      <p:pic>
        <p:nvPicPr>
          <p:cNvPr id="6" name="Picture 5" descr="Screen Shot 2018-07-18 at 1.24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5485806"/>
            <a:ext cx="4902200" cy="546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0088" y="5960561"/>
            <a:ext cx="486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term decides if F3 is negative!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α or β is 0, then F3&gt;0, while otherwise, F3 MIGHT be negative.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5393" y="5457268"/>
            <a:ext cx="1214894" cy="546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Mini-Project</a:t>
            </a:r>
            <a:endParaRPr lang="en-US" dirty="0"/>
          </a:p>
        </p:txBody>
      </p:sp>
      <p:pic>
        <p:nvPicPr>
          <p:cNvPr id="6" name="Picture 5" descr="Screen Shot 2018-07-19 at 4.2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7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Mini-Project</a:t>
            </a:r>
            <a:endParaRPr lang="en-US" dirty="0"/>
          </a:p>
        </p:txBody>
      </p:sp>
      <p:pic>
        <p:nvPicPr>
          <p:cNvPr id="3" name="Picture 2" descr="Screen Shot 2018-07-19 at 4.2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656598"/>
            <a:ext cx="8699500" cy="2260600"/>
          </a:xfrm>
          <a:prstGeom prst="rect">
            <a:avLst/>
          </a:prstGeom>
        </p:spPr>
      </p:pic>
      <p:pic>
        <p:nvPicPr>
          <p:cNvPr id="4" name="Picture 3" descr="Screen Shot 2018-07-19 at 4.26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3917198"/>
            <a:ext cx="8445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64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2:00 pm – Group </a:t>
            </a:r>
          </a:p>
          <a:p>
            <a:r>
              <a:rPr lang="en-US" dirty="0" smtClean="0"/>
              <a:t>2:30 </a:t>
            </a:r>
            <a:r>
              <a:rPr lang="en-US" dirty="0"/>
              <a:t>pm – Group </a:t>
            </a:r>
            <a:endParaRPr lang="en-US" dirty="0" smtClean="0"/>
          </a:p>
          <a:p>
            <a:r>
              <a:rPr lang="en-US" dirty="0" smtClean="0"/>
              <a:t>3:00 </a:t>
            </a:r>
            <a:r>
              <a:rPr lang="en-US" dirty="0"/>
              <a:t>pm – Group </a:t>
            </a:r>
            <a:endParaRPr lang="en-US" dirty="0" smtClean="0"/>
          </a:p>
          <a:p>
            <a:r>
              <a:rPr lang="en-US" dirty="0" smtClean="0"/>
              <a:t>3:30 </a:t>
            </a:r>
            <a:r>
              <a:rPr lang="en-US" dirty="0"/>
              <a:t>pm – Group </a:t>
            </a:r>
            <a:endParaRPr lang="en-US" dirty="0" smtClean="0"/>
          </a:p>
          <a:p>
            <a:r>
              <a:rPr lang="en-US" dirty="0" smtClean="0"/>
              <a:t>4:00 </a:t>
            </a:r>
            <a:r>
              <a:rPr lang="en-US" dirty="0"/>
              <a:t>pm – Group </a:t>
            </a:r>
          </a:p>
        </p:txBody>
      </p:sp>
    </p:spTree>
    <p:extLst>
      <p:ext uri="{BB962C8B-B14F-4D97-AF65-F5344CB8AC3E}">
        <p14:creationId xmlns:p14="http://schemas.microsoft.com/office/powerpoint/2010/main" val="386528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Tuesday, explore some more recent papers, and see if there’s a region or dataset you’re interested in learning. </a:t>
            </a:r>
          </a:p>
          <a:p>
            <a:r>
              <a:rPr lang="en-US" dirty="0" smtClean="0"/>
              <a:t>Highly recommend you use a dataset similar to the </a:t>
            </a:r>
            <a:r>
              <a:rPr lang="en-US" dirty="0" err="1" smtClean="0"/>
              <a:t>Haak</a:t>
            </a:r>
            <a:r>
              <a:rPr lang="en-US" dirty="0" smtClean="0"/>
              <a:t> dataset, as that way you don’t have to worry about file formats!</a:t>
            </a:r>
          </a:p>
          <a:p>
            <a:pPr lvl="1"/>
            <a:r>
              <a:rPr lang="en-US" dirty="0">
                <a:hlinkClick r:id="rId2"/>
              </a:rPr>
              <a:t>https://reich.hms.harvard.edu/</a:t>
            </a:r>
            <a:r>
              <a:rPr lang="en-US" dirty="0" smtClean="0">
                <a:hlinkClick r:id="rId2"/>
              </a:rPr>
              <a:t>datasets</a:t>
            </a:r>
            <a:endParaRPr lang="en-US" dirty="0" smtClean="0"/>
          </a:p>
          <a:p>
            <a:r>
              <a:rPr lang="en-US" dirty="0" smtClean="0"/>
              <a:t>Come with ideas, so I can help you develop them further!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104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F-statistics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1794" y="1700571"/>
            <a:ext cx="5908484" cy="3851803"/>
            <a:chOff x="1352877" y="2471225"/>
            <a:chExt cx="5908484" cy="385180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40278" y="5530479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0048" y="5530479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5499" y="2011620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267" y="1279583"/>
            <a:ext cx="3975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F2(A,B) – Thinking of allele frequency change.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phylogenetics</a:t>
            </a:r>
            <a:r>
              <a:rPr lang="en-US" dirty="0" smtClean="0"/>
              <a:t>, the expectation is that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dirty="0" smtClean="0"/>
              <a:t>. This is because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, while it will randomly shift, under neutrality, it is expected that ON AVERAGE, it will stay the same. </a:t>
            </a:r>
          </a:p>
        </p:txBody>
      </p:sp>
    </p:spTree>
    <p:extLst>
      <p:ext uri="{BB962C8B-B14F-4D97-AF65-F5344CB8AC3E}">
        <p14:creationId xmlns:p14="http://schemas.microsoft.com/office/powerpoint/2010/main" val="388758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3600" dirty="0" smtClean="0"/>
              <a:t>F3(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; X, Y)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2877" y="1477206"/>
            <a:ext cx="5908484" cy="3892145"/>
            <a:chOff x="1352877" y="2471225"/>
            <a:chExt cx="5908484" cy="389214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40096" y="5121929"/>
              <a:ext cx="1091131" cy="124144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30044" y="5369351"/>
            <a:ext cx="16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Outgroup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71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20788" y="5368484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1677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756" y="1474397"/>
            <a:ext cx="458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F3(</a:t>
            </a:r>
            <a:r>
              <a:rPr lang="en-US" sz="2800" dirty="0" err="1" smtClean="0">
                <a:solidFill>
                  <a:srgbClr val="FF0000"/>
                </a:solidFill>
              </a:rPr>
              <a:t>Outgroup</a:t>
            </a:r>
            <a:r>
              <a:rPr lang="en-US" sz="2800" dirty="0" smtClean="0">
                <a:solidFill>
                  <a:srgbClr val="FF0000"/>
                </a:solidFill>
              </a:rPr>
              <a:t>; A, B)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11463" y="2181306"/>
            <a:ext cx="5825654" cy="3175320"/>
          </a:xfrm>
          <a:custGeom>
            <a:avLst/>
            <a:gdLst>
              <a:gd name="connsiteX0" fmla="*/ 5825654 w 5825654"/>
              <a:gd name="connsiteY0" fmla="*/ 3175320 h 3175320"/>
              <a:gd name="connsiteX1" fmla="*/ 2981851 w 5825654"/>
              <a:gd name="connsiteY1" fmla="*/ 0 h 3175320"/>
              <a:gd name="connsiteX2" fmla="*/ 0 w 5825654"/>
              <a:gd name="connsiteY2" fmla="*/ 3009651 h 317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654" h="3175320">
                <a:moveTo>
                  <a:pt x="5825654" y="3175320"/>
                </a:moveTo>
                <a:lnTo>
                  <a:pt x="2981851" y="0"/>
                </a:lnTo>
                <a:lnTo>
                  <a:pt x="0" y="300965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733364" y="2471227"/>
            <a:ext cx="4334729" cy="2885399"/>
          </a:xfrm>
          <a:custGeom>
            <a:avLst/>
            <a:gdLst>
              <a:gd name="connsiteX0" fmla="*/ 4334729 w 4334729"/>
              <a:gd name="connsiteY0" fmla="*/ 2885399 h 2885399"/>
              <a:gd name="connsiteX1" fmla="*/ 1670389 w 4334729"/>
              <a:gd name="connsiteY1" fmla="*/ 0 h 2885399"/>
              <a:gd name="connsiteX2" fmla="*/ 0 w 4334729"/>
              <a:gd name="connsiteY2" fmla="*/ 1684300 h 2885399"/>
              <a:gd name="connsiteX3" fmla="*/ 952536 w 4334729"/>
              <a:gd name="connsiteY3" fmla="*/ 2830176 h 288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729" h="2885399">
                <a:moveTo>
                  <a:pt x="4334729" y="2885399"/>
                </a:moveTo>
                <a:lnTo>
                  <a:pt x="1670389" y="0"/>
                </a:lnTo>
                <a:lnTo>
                  <a:pt x="0" y="1684300"/>
                </a:lnTo>
                <a:lnTo>
                  <a:pt x="952536" y="283017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3600" dirty="0" smtClean="0"/>
              <a:t>F3(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; X, Y)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2877" y="1477206"/>
            <a:ext cx="5908484" cy="3892145"/>
            <a:chOff x="1352877" y="2471225"/>
            <a:chExt cx="5908484" cy="389214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40096" y="5121929"/>
              <a:ext cx="1091131" cy="124144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30044" y="5369351"/>
            <a:ext cx="16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Outgroup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71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20788" y="5368484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1677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756" y="1474397"/>
            <a:ext cx="458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F3(</a:t>
            </a:r>
            <a:r>
              <a:rPr lang="en-US" sz="2800" dirty="0" err="1" smtClean="0">
                <a:solidFill>
                  <a:srgbClr val="FF0000"/>
                </a:solidFill>
              </a:rPr>
              <a:t>Outgroup</a:t>
            </a:r>
            <a:r>
              <a:rPr lang="en-US" sz="2800" dirty="0" smtClean="0">
                <a:solidFill>
                  <a:srgbClr val="FF0000"/>
                </a:solidFill>
              </a:rPr>
              <a:t>; A, B)</a:t>
            </a:r>
          </a:p>
        </p:txBody>
      </p:sp>
      <p:sp>
        <p:nvSpPr>
          <p:cNvPr id="22" name="Freeform 21"/>
          <p:cNvSpPr/>
          <p:nvPr/>
        </p:nvSpPr>
        <p:spPr>
          <a:xfrm>
            <a:off x="1311463" y="2181306"/>
            <a:ext cx="5825654" cy="3175320"/>
          </a:xfrm>
          <a:custGeom>
            <a:avLst/>
            <a:gdLst>
              <a:gd name="connsiteX0" fmla="*/ 5825654 w 5825654"/>
              <a:gd name="connsiteY0" fmla="*/ 3175320 h 3175320"/>
              <a:gd name="connsiteX1" fmla="*/ 2981851 w 5825654"/>
              <a:gd name="connsiteY1" fmla="*/ 0 h 3175320"/>
              <a:gd name="connsiteX2" fmla="*/ 0 w 5825654"/>
              <a:gd name="connsiteY2" fmla="*/ 3009651 h 317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654" h="3175320">
                <a:moveTo>
                  <a:pt x="5825654" y="3175320"/>
                </a:moveTo>
                <a:lnTo>
                  <a:pt x="2981851" y="0"/>
                </a:lnTo>
                <a:lnTo>
                  <a:pt x="0" y="300965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733364" y="2471227"/>
            <a:ext cx="4334729" cy="2885399"/>
          </a:xfrm>
          <a:custGeom>
            <a:avLst/>
            <a:gdLst>
              <a:gd name="connsiteX0" fmla="*/ 4334729 w 4334729"/>
              <a:gd name="connsiteY0" fmla="*/ 2885399 h 2885399"/>
              <a:gd name="connsiteX1" fmla="*/ 1670389 w 4334729"/>
              <a:gd name="connsiteY1" fmla="*/ 0 h 2885399"/>
              <a:gd name="connsiteX2" fmla="*/ 0 w 4334729"/>
              <a:gd name="connsiteY2" fmla="*/ 1684300 h 2885399"/>
              <a:gd name="connsiteX3" fmla="*/ 952536 w 4334729"/>
              <a:gd name="connsiteY3" fmla="*/ 2830176 h 288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729" h="2885399">
                <a:moveTo>
                  <a:pt x="4334729" y="2885399"/>
                </a:moveTo>
                <a:lnTo>
                  <a:pt x="1670389" y="0"/>
                </a:lnTo>
                <a:lnTo>
                  <a:pt x="0" y="1684300"/>
                </a:lnTo>
                <a:lnTo>
                  <a:pt x="952536" y="283017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87" y="1159682"/>
            <a:ext cx="362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are interested in are OVERLAPs, because where they are not, the frequency changes are independent, and thus, the expectation is zero. </a:t>
            </a:r>
          </a:p>
        </p:txBody>
      </p:sp>
    </p:spTree>
    <p:extLst>
      <p:ext uri="{BB962C8B-B14F-4D97-AF65-F5344CB8AC3E}">
        <p14:creationId xmlns:p14="http://schemas.microsoft.com/office/powerpoint/2010/main" val="108885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3600" dirty="0" smtClean="0"/>
              <a:t>F3(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; X, Y)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2877" y="1477206"/>
            <a:ext cx="5908484" cy="3892145"/>
            <a:chOff x="1352877" y="2471225"/>
            <a:chExt cx="5908484" cy="389214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40096" y="5121929"/>
              <a:ext cx="1091131" cy="124144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30044" y="5369351"/>
            <a:ext cx="16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Outgroup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71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20788" y="5368484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1677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756" y="1474397"/>
            <a:ext cx="4583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F3(</a:t>
            </a:r>
            <a:r>
              <a:rPr lang="en-US" sz="2800" dirty="0" err="1" smtClean="0">
                <a:solidFill>
                  <a:srgbClr val="FF0000"/>
                </a:solidFill>
              </a:rPr>
              <a:t>Outgroup</a:t>
            </a:r>
            <a:r>
              <a:rPr lang="en-US" sz="2800" dirty="0" smtClean="0">
                <a:solidFill>
                  <a:srgbClr val="FF0000"/>
                </a:solidFill>
              </a:rPr>
              <a:t>; A, B)</a:t>
            </a:r>
          </a:p>
          <a:p>
            <a:r>
              <a:rPr lang="en-US" sz="2800" dirty="0" smtClean="0">
                <a:solidFill>
                  <a:srgbClr val="3366FF"/>
                </a:solidFill>
              </a:rPr>
              <a:t>F3(</a:t>
            </a:r>
            <a:r>
              <a:rPr lang="en-US" sz="2800" dirty="0" err="1" smtClean="0">
                <a:solidFill>
                  <a:srgbClr val="3366FF"/>
                </a:solidFill>
              </a:rPr>
              <a:t>Outgroup</a:t>
            </a:r>
            <a:r>
              <a:rPr lang="en-US" sz="2800" dirty="0" smtClean="0">
                <a:solidFill>
                  <a:srgbClr val="3366FF"/>
                </a:solidFill>
              </a:rPr>
              <a:t>; A, C)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11463" y="2181306"/>
            <a:ext cx="5825654" cy="3175320"/>
          </a:xfrm>
          <a:custGeom>
            <a:avLst/>
            <a:gdLst>
              <a:gd name="connsiteX0" fmla="*/ 5825654 w 5825654"/>
              <a:gd name="connsiteY0" fmla="*/ 3175320 h 3175320"/>
              <a:gd name="connsiteX1" fmla="*/ 2981851 w 5825654"/>
              <a:gd name="connsiteY1" fmla="*/ 0 h 3175320"/>
              <a:gd name="connsiteX2" fmla="*/ 0 w 5825654"/>
              <a:gd name="connsiteY2" fmla="*/ 3009651 h 317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654" h="3175320">
                <a:moveTo>
                  <a:pt x="5825654" y="3175320"/>
                </a:moveTo>
                <a:lnTo>
                  <a:pt x="2981851" y="0"/>
                </a:lnTo>
                <a:lnTo>
                  <a:pt x="0" y="300965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733364" y="2471227"/>
            <a:ext cx="4334729" cy="2885399"/>
          </a:xfrm>
          <a:custGeom>
            <a:avLst/>
            <a:gdLst>
              <a:gd name="connsiteX0" fmla="*/ 4334729 w 4334729"/>
              <a:gd name="connsiteY0" fmla="*/ 2885399 h 2885399"/>
              <a:gd name="connsiteX1" fmla="*/ 1670389 w 4334729"/>
              <a:gd name="connsiteY1" fmla="*/ 0 h 2885399"/>
              <a:gd name="connsiteX2" fmla="*/ 0 w 4334729"/>
              <a:gd name="connsiteY2" fmla="*/ 1684300 h 2885399"/>
              <a:gd name="connsiteX3" fmla="*/ 952536 w 4334729"/>
              <a:gd name="connsiteY3" fmla="*/ 2830176 h 288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729" h="2885399">
                <a:moveTo>
                  <a:pt x="4334729" y="2885399"/>
                </a:moveTo>
                <a:lnTo>
                  <a:pt x="1670389" y="0"/>
                </a:lnTo>
                <a:lnTo>
                  <a:pt x="0" y="1684300"/>
                </a:lnTo>
                <a:lnTo>
                  <a:pt x="952536" y="283017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87" y="1159682"/>
            <a:ext cx="362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are interested in are OVERLAPs, because where they are not, the frequency changes are independent, and thus, the expectation is zero. </a:t>
            </a:r>
          </a:p>
        </p:txBody>
      </p:sp>
      <p:sp>
        <p:nvSpPr>
          <p:cNvPr id="3" name="Freeform 2"/>
          <p:cNvSpPr/>
          <p:nvPr/>
        </p:nvSpPr>
        <p:spPr>
          <a:xfrm>
            <a:off x="1214828" y="2222724"/>
            <a:ext cx="5756631" cy="3161514"/>
          </a:xfrm>
          <a:custGeom>
            <a:avLst/>
            <a:gdLst>
              <a:gd name="connsiteX0" fmla="*/ 5756631 w 5756631"/>
              <a:gd name="connsiteY0" fmla="*/ 3161514 h 3161514"/>
              <a:gd name="connsiteX1" fmla="*/ 2899023 w 5756631"/>
              <a:gd name="connsiteY1" fmla="*/ 0 h 3161514"/>
              <a:gd name="connsiteX2" fmla="*/ 0 w 5756631"/>
              <a:gd name="connsiteY2" fmla="*/ 2940622 h 31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6631" h="3161514">
                <a:moveTo>
                  <a:pt x="5756631" y="3161514"/>
                </a:moveTo>
                <a:lnTo>
                  <a:pt x="2899023" y="0"/>
                </a:lnTo>
                <a:lnTo>
                  <a:pt x="0" y="2940622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409803" y="2609284"/>
            <a:ext cx="3437412" cy="2761148"/>
          </a:xfrm>
          <a:custGeom>
            <a:avLst/>
            <a:gdLst>
              <a:gd name="connsiteX0" fmla="*/ 3437412 w 3437412"/>
              <a:gd name="connsiteY0" fmla="*/ 2761148 h 2761148"/>
              <a:gd name="connsiteX1" fmla="*/ 952536 w 3437412"/>
              <a:gd name="connsiteY1" fmla="*/ 0 h 2761148"/>
              <a:gd name="connsiteX2" fmla="*/ 0 w 3437412"/>
              <a:gd name="connsiteY2" fmla="*/ 966402 h 2761148"/>
              <a:gd name="connsiteX3" fmla="*/ 1656584 w 3437412"/>
              <a:gd name="connsiteY3" fmla="*/ 2623090 h 27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12" h="2761148">
                <a:moveTo>
                  <a:pt x="3437412" y="2761148"/>
                </a:moveTo>
                <a:lnTo>
                  <a:pt x="952536" y="0"/>
                </a:lnTo>
                <a:lnTo>
                  <a:pt x="0" y="966402"/>
                </a:lnTo>
                <a:lnTo>
                  <a:pt x="1656584" y="262309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3600" dirty="0" smtClean="0"/>
              <a:t>F3(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; X, Y)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2877" y="1477206"/>
            <a:ext cx="5908484" cy="3892145"/>
            <a:chOff x="1352877" y="2471225"/>
            <a:chExt cx="5908484" cy="389214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40096" y="5121929"/>
              <a:ext cx="1091131" cy="124144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30044" y="5369351"/>
            <a:ext cx="16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Outgroup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024971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20788" y="5368484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91677" y="536935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6311" y="5856220"/>
            <a:ext cx="863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F3(</a:t>
            </a:r>
            <a:r>
              <a:rPr lang="en-US" sz="2800" dirty="0" err="1" smtClean="0">
                <a:solidFill>
                  <a:srgbClr val="FF0000"/>
                </a:solidFill>
              </a:rPr>
              <a:t>Outgroup</a:t>
            </a:r>
            <a:r>
              <a:rPr lang="en-US" sz="2800" dirty="0" smtClean="0">
                <a:solidFill>
                  <a:srgbClr val="FF0000"/>
                </a:solidFill>
              </a:rPr>
              <a:t>; A, B)</a:t>
            </a:r>
            <a:r>
              <a:rPr lang="en-US" sz="2800" dirty="0" smtClean="0"/>
              <a:t>&gt;</a:t>
            </a:r>
            <a:r>
              <a:rPr lang="en-US" sz="2800" dirty="0" smtClean="0">
                <a:solidFill>
                  <a:srgbClr val="3366FF"/>
                </a:solidFill>
              </a:rPr>
              <a:t>F3(</a:t>
            </a:r>
            <a:r>
              <a:rPr lang="en-US" sz="2800" dirty="0" err="1" smtClean="0">
                <a:solidFill>
                  <a:srgbClr val="3366FF"/>
                </a:solidFill>
              </a:rPr>
              <a:t>Outgroup</a:t>
            </a:r>
            <a:r>
              <a:rPr lang="en-US" sz="2800" dirty="0" smtClean="0">
                <a:solidFill>
                  <a:srgbClr val="3366FF"/>
                </a:solidFill>
              </a:rPr>
              <a:t>; A, C)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311463" y="2181306"/>
            <a:ext cx="5825654" cy="3175320"/>
          </a:xfrm>
          <a:custGeom>
            <a:avLst/>
            <a:gdLst>
              <a:gd name="connsiteX0" fmla="*/ 5825654 w 5825654"/>
              <a:gd name="connsiteY0" fmla="*/ 3175320 h 3175320"/>
              <a:gd name="connsiteX1" fmla="*/ 2981851 w 5825654"/>
              <a:gd name="connsiteY1" fmla="*/ 0 h 3175320"/>
              <a:gd name="connsiteX2" fmla="*/ 0 w 5825654"/>
              <a:gd name="connsiteY2" fmla="*/ 3009651 h 317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654" h="3175320">
                <a:moveTo>
                  <a:pt x="5825654" y="3175320"/>
                </a:moveTo>
                <a:lnTo>
                  <a:pt x="2981851" y="0"/>
                </a:lnTo>
                <a:lnTo>
                  <a:pt x="0" y="300965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733364" y="2471227"/>
            <a:ext cx="4334729" cy="2885399"/>
          </a:xfrm>
          <a:custGeom>
            <a:avLst/>
            <a:gdLst>
              <a:gd name="connsiteX0" fmla="*/ 4334729 w 4334729"/>
              <a:gd name="connsiteY0" fmla="*/ 2885399 h 2885399"/>
              <a:gd name="connsiteX1" fmla="*/ 1670389 w 4334729"/>
              <a:gd name="connsiteY1" fmla="*/ 0 h 2885399"/>
              <a:gd name="connsiteX2" fmla="*/ 0 w 4334729"/>
              <a:gd name="connsiteY2" fmla="*/ 1684300 h 2885399"/>
              <a:gd name="connsiteX3" fmla="*/ 952536 w 4334729"/>
              <a:gd name="connsiteY3" fmla="*/ 2830176 h 288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4729" h="2885399">
                <a:moveTo>
                  <a:pt x="4334729" y="2885399"/>
                </a:moveTo>
                <a:lnTo>
                  <a:pt x="1670389" y="0"/>
                </a:lnTo>
                <a:lnTo>
                  <a:pt x="0" y="1684300"/>
                </a:lnTo>
                <a:lnTo>
                  <a:pt x="952536" y="283017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87" y="1159682"/>
            <a:ext cx="362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are interested in are OVERLAPs, because where they are not, the frequency changes are independent, and thus, the expectation is zero. </a:t>
            </a:r>
          </a:p>
        </p:txBody>
      </p:sp>
      <p:sp>
        <p:nvSpPr>
          <p:cNvPr id="3" name="Freeform 2"/>
          <p:cNvSpPr/>
          <p:nvPr/>
        </p:nvSpPr>
        <p:spPr>
          <a:xfrm>
            <a:off x="1214828" y="2222724"/>
            <a:ext cx="5756631" cy="3161514"/>
          </a:xfrm>
          <a:custGeom>
            <a:avLst/>
            <a:gdLst>
              <a:gd name="connsiteX0" fmla="*/ 5756631 w 5756631"/>
              <a:gd name="connsiteY0" fmla="*/ 3161514 h 3161514"/>
              <a:gd name="connsiteX1" fmla="*/ 2899023 w 5756631"/>
              <a:gd name="connsiteY1" fmla="*/ 0 h 3161514"/>
              <a:gd name="connsiteX2" fmla="*/ 0 w 5756631"/>
              <a:gd name="connsiteY2" fmla="*/ 2940622 h 31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6631" h="3161514">
                <a:moveTo>
                  <a:pt x="5756631" y="3161514"/>
                </a:moveTo>
                <a:lnTo>
                  <a:pt x="2899023" y="0"/>
                </a:lnTo>
                <a:lnTo>
                  <a:pt x="0" y="2940622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409803" y="2609284"/>
            <a:ext cx="3437412" cy="2761148"/>
          </a:xfrm>
          <a:custGeom>
            <a:avLst/>
            <a:gdLst>
              <a:gd name="connsiteX0" fmla="*/ 3437412 w 3437412"/>
              <a:gd name="connsiteY0" fmla="*/ 2761148 h 2761148"/>
              <a:gd name="connsiteX1" fmla="*/ 952536 w 3437412"/>
              <a:gd name="connsiteY1" fmla="*/ 0 h 2761148"/>
              <a:gd name="connsiteX2" fmla="*/ 0 w 3437412"/>
              <a:gd name="connsiteY2" fmla="*/ 966402 h 2761148"/>
              <a:gd name="connsiteX3" fmla="*/ 1656584 w 3437412"/>
              <a:gd name="connsiteY3" fmla="*/ 2623090 h 27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12" h="2761148">
                <a:moveTo>
                  <a:pt x="3437412" y="2761148"/>
                </a:moveTo>
                <a:lnTo>
                  <a:pt x="952536" y="0"/>
                </a:lnTo>
                <a:lnTo>
                  <a:pt x="0" y="966402"/>
                </a:lnTo>
                <a:lnTo>
                  <a:pt x="1656584" y="262309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989300" y="2098586"/>
            <a:ext cx="1062975" cy="1076847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167364" y="1997617"/>
            <a:ext cx="1773927" cy="1854184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592" y="971471"/>
            <a:ext cx="2796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we can test which groups show more genetic similarity to each other using the </a:t>
            </a:r>
            <a:r>
              <a:rPr lang="en-US" dirty="0" err="1" smtClean="0"/>
              <a:t>outgroup</a:t>
            </a:r>
            <a:r>
              <a:rPr lang="en-US" dirty="0" smtClean="0"/>
              <a:t> f3-statistic. Those with a higher f3 show more genetic similarity to each other than those with a lower f3. </a:t>
            </a:r>
          </a:p>
        </p:txBody>
      </p:sp>
    </p:spTree>
    <p:extLst>
      <p:ext uri="{BB962C8B-B14F-4D97-AF65-F5344CB8AC3E}">
        <p14:creationId xmlns:p14="http://schemas.microsoft.com/office/powerpoint/2010/main" val="175874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846"/>
            <a:ext cx="8229600" cy="720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qp3Pop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7" y="117846"/>
            <a:ext cx="4190905" cy="4488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DReichLab</a:t>
            </a:r>
            <a:r>
              <a:rPr lang="en-US" dirty="0"/>
              <a:t>/</a:t>
            </a:r>
            <a:r>
              <a:rPr lang="en-US" dirty="0" err="1"/>
              <a:t>AdmixTools</a:t>
            </a:r>
            <a:r>
              <a:rPr lang="en-US" dirty="0"/>
              <a:t>/blob/master/README.3PopTest</a:t>
            </a:r>
          </a:p>
        </p:txBody>
      </p:sp>
      <p:pic>
        <p:nvPicPr>
          <p:cNvPr id="4" name="Picture 3" descr="Screen Shot 2018-07-17 at 5.0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" y="826078"/>
            <a:ext cx="7413140" cy="56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pop file.</a:t>
            </a:r>
          </a:p>
          <a:p>
            <a:r>
              <a:rPr lang="en-US" dirty="0" smtClean="0"/>
              <a:t>Make a par file.</a:t>
            </a:r>
          </a:p>
          <a:p>
            <a:r>
              <a:rPr lang="en-US" dirty="0" smtClean="0"/>
              <a:t>Run qp3Pop –p [</a:t>
            </a:r>
            <a:r>
              <a:rPr lang="en-US" dirty="0" err="1" smtClean="0"/>
              <a:t>parfilename</a:t>
            </a:r>
            <a:r>
              <a:rPr lang="en-US" dirty="0" smtClean="0"/>
              <a:t>] &gt; [</a:t>
            </a:r>
            <a:r>
              <a:rPr lang="en-US" dirty="0" err="1" smtClean="0"/>
              <a:t>logfilename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7846"/>
            <a:ext cx="8229600" cy="72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qp3Pop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6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</TotalTime>
  <Words>1025</Words>
  <Application>Microsoft Macintosh PowerPoint</Application>
  <PresentationFormat>On-screen Show (4:3)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Microsoft Excel Sheet</vt:lpstr>
      <vt:lpstr>Lesson 7: Outgroup f3-statistics</vt:lpstr>
      <vt:lpstr>Up to Now</vt:lpstr>
      <vt:lpstr>F-statistics</vt:lpstr>
      <vt:lpstr>F3(Outgroup; X, Y)</vt:lpstr>
      <vt:lpstr>F3(Outgroup; X, Y)</vt:lpstr>
      <vt:lpstr>F3(Outgroup; X, Y)</vt:lpstr>
      <vt:lpstr>F3(Outgroup; X, Y)</vt:lpstr>
      <vt:lpstr>qp3Pop</vt:lpstr>
      <vt:lpstr>PowerPoint Presentation</vt:lpstr>
      <vt:lpstr>F3(Karelia, X; Mbuti)</vt:lpstr>
      <vt:lpstr>F3(Karelia, X; Mbuti)</vt:lpstr>
      <vt:lpstr>F3(Karelia, X; Mbuti)</vt:lpstr>
      <vt:lpstr>F3(Karelia, X; Mbuti)</vt:lpstr>
      <vt:lpstr>Comparing f3 and D</vt:lpstr>
      <vt:lpstr>Making the pop file</vt:lpstr>
      <vt:lpstr>Ancient sets</vt:lpstr>
      <vt:lpstr>Conclusions from outgroup f3 analysis</vt:lpstr>
      <vt:lpstr>Groups – Exercise 7.3</vt:lpstr>
      <vt:lpstr>Summarizing all the information</vt:lpstr>
      <vt:lpstr>Heatmaps</vt:lpstr>
      <vt:lpstr>F3-statistics</vt:lpstr>
      <vt:lpstr>Negative f3-statistics – the admixture case, some theory</vt:lpstr>
      <vt:lpstr>Negative f3-statistics – the admixture case, some theory</vt:lpstr>
      <vt:lpstr>Negative f3-statistics – the admixture case, some theory</vt:lpstr>
      <vt:lpstr>Mini-Project</vt:lpstr>
      <vt:lpstr>Mini-Project</vt:lpstr>
      <vt:lpstr>Mini-Project</vt:lpstr>
      <vt:lpstr>Mini-Project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Outgroup f3-statistics</dc:title>
  <dc:creator>Melinda Yang</dc:creator>
  <cp:lastModifiedBy>Melinda Yang</cp:lastModifiedBy>
  <cp:revision>24</cp:revision>
  <dcterms:created xsi:type="dcterms:W3CDTF">2018-07-04T08:11:08Z</dcterms:created>
  <dcterms:modified xsi:type="dcterms:W3CDTF">2018-07-19T12:24:43Z</dcterms:modified>
</cp:coreProperties>
</file>