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86" r:id="rId4"/>
    <p:sldId id="258" r:id="rId5"/>
    <p:sldId id="264" r:id="rId6"/>
    <p:sldId id="263" r:id="rId7"/>
    <p:sldId id="267" r:id="rId8"/>
    <p:sldId id="265" r:id="rId9"/>
    <p:sldId id="268" r:id="rId10"/>
    <p:sldId id="266" r:id="rId11"/>
    <p:sldId id="270" r:id="rId12"/>
    <p:sldId id="291" r:id="rId13"/>
    <p:sldId id="293" r:id="rId14"/>
    <p:sldId id="297" r:id="rId15"/>
    <p:sldId id="295" r:id="rId16"/>
    <p:sldId id="296" r:id="rId17"/>
    <p:sldId id="294" r:id="rId18"/>
    <p:sldId id="275" r:id="rId19"/>
    <p:sldId id="276" r:id="rId20"/>
    <p:sldId id="277" r:id="rId21"/>
    <p:sldId id="289" r:id="rId22"/>
    <p:sldId id="292" r:id="rId23"/>
    <p:sldId id="280" r:id="rId24"/>
    <p:sldId id="299" r:id="rId25"/>
    <p:sldId id="298"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2" d="100"/>
          <a:sy n="92" d="100"/>
        </p:scale>
        <p:origin x="-66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file:///\\heinbloed\qiaomei_fu\Work\Beijing_11_04_2011\shot_gun\Tianyuan_complexity_coverage_endo1.xls" TargetMode="External"/></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oleObject" Target="file:///\\heinbloed\qiaomei_fu\Work\Beijing_11_04_2011\shot_gun\Tianyuan_complexity_coverage_endo1.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8622754491018"/>
          <c:y val="0.0801282051282051"/>
          <c:w val="0.661077844311377"/>
          <c:h val="0.884615384615385"/>
        </c:manualLayout>
      </c:layout>
      <c:pieChart>
        <c:varyColors val="1"/>
        <c:ser>
          <c:idx val="0"/>
          <c:order val="0"/>
          <c:spPr>
            <a:effectLst>
              <a:outerShdw blurRad="50800" dist="38100" dir="5400000" algn="t" rotWithShape="0">
                <a:sysClr val="windowText" lastClr="000000">
                  <a:alpha val="40000"/>
                </a:sysClr>
              </a:outerShdw>
            </a:effectLst>
          </c:spPr>
          <c:dPt>
            <c:idx val="0"/>
            <c:bubble3D val="0"/>
            <c:spPr>
              <a:solidFill>
                <a:schemeClr val="bg1">
                  <a:lumMod val="75000"/>
                </a:schemeClr>
              </a:solidFill>
              <a:ln>
                <a:noFill/>
              </a:ln>
              <a:effectLst>
                <a:outerShdw blurRad="50800" dist="38100" dir="5400000" algn="t" rotWithShape="0">
                  <a:sysClr val="window" lastClr="FFFFFF">
                    <a:alpha val="40000"/>
                  </a:sysClr>
                </a:outerShdw>
              </a:effectLst>
            </c:spPr>
          </c:dPt>
          <c:cat>
            <c:strRef>
              <c:f>Sheet1!$I$25:$I$26</c:f>
              <c:strCache>
                <c:ptCount val="2"/>
                <c:pt idx="0">
                  <c:v>Microbial contamination</c:v>
                </c:pt>
                <c:pt idx="1">
                  <c:v>Human genome</c:v>
                </c:pt>
              </c:strCache>
            </c:strRef>
          </c:cat>
          <c:val>
            <c:numRef>
              <c:f>Sheet1!$J$25:$J$26</c:f>
              <c:numCache>
                <c:formatCode>0.00%</c:formatCode>
                <c:ptCount val="2"/>
                <c:pt idx="0">
                  <c:v>0.9975</c:v>
                </c:pt>
                <c:pt idx="1">
                  <c:v>0.0025</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39701443569554"/>
          <c:y val="0.0787037037037037"/>
          <c:w val="0.522222222222222"/>
          <c:h val="0.87037037037037"/>
        </c:manualLayout>
      </c:layout>
      <c:pieChart>
        <c:varyColors val="1"/>
        <c:ser>
          <c:idx val="0"/>
          <c:order val="0"/>
          <c:dPt>
            <c:idx val="0"/>
            <c:bubble3D val="0"/>
            <c:spPr>
              <a:solidFill>
                <a:schemeClr val="accent2"/>
              </a:solidFill>
            </c:spPr>
          </c:dPt>
          <c:dPt>
            <c:idx val="1"/>
            <c:bubble3D val="0"/>
            <c:spPr>
              <a:solidFill>
                <a:schemeClr val="bg1">
                  <a:lumMod val="75000"/>
                </a:schemeClr>
              </a:solidFill>
            </c:spPr>
          </c:dPt>
          <c:cat>
            <c:strRef>
              <c:f>Sheet1!$L$9:$L$10</c:f>
              <c:strCache>
                <c:ptCount val="2"/>
                <c:pt idx="0">
                  <c:v>Target region</c:v>
                </c:pt>
                <c:pt idx="1">
                  <c:v>xx</c:v>
                </c:pt>
              </c:strCache>
            </c:strRef>
          </c:cat>
          <c:val>
            <c:numRef>
              <c:f>Sheet1!$M$9:$M$10</c:f>
              <c:numCache>
                <c:formatCode>0.00%</c:formatCode>
                <c:ptCount val="2"/>
                <c:pt idx="0">
                  <c:v>0.468</c:v>
                </c:pt>
                <c:pt idx="1">
                  <c:v>0.532</c:v>
                </c:pt>
              </c:numCache>
            </c:numRef>
          </c:val>
        </c:ser>
        <c:dLbls>
          <c:showLegendKey val="0"/>
          <c:showVal val="0"/>
          <c:showCatName val="0"/>
          <c:showSerName val="0"/>
          <c:showPercent val="0"/>
          <c:showBubbleSize val="0"/>
          <c:showLeaderLines val="1"/>
        </c:dLbls>
        <c:firstSliceAng val="275"/>
      </c:pieChart>
    </c:plotArea>
    <c:plotVisOnly val="1"/>
    <c:dispBlanksAs val="gap"/>
    <c:showDLblsOverMax val="0"/>
  </c:chart>
  <c:txPr>
    <a:bodyPr/>
    <a:lstStyle/>
    <a:p>
      <a:pPr>
        <a:defRPr sz="1800"/>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5B3BED-A013-6F49-BEA4-846A86537C97}" type="datetimeFigureOut">
              <a:rPr lang="en-US" smtClean="0"/>
              <a:t>7/10/18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06C672-2AC2-F84E-BFD8-883B7ED3672D}" type="slidenum">
              <a:rPr lang="en-US" smtClean="0"/>
              <a:t>‹#›</a:t>
            </a:fld>
            <a:endParaRPr lang="en-US"/>
          </a:p>
        </p:txBody>
      </p:sp>
    </p:spTree>
    <p:extLst>
      <p:ext uri="{BB962C8B-B14F-4D97-AF65-F5344CB8AC3E}">
        <p14:creationId xmlns:p14="http://schemas.microsoft.com/office/powerpoint/2010/main" val="54724971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on board discussion – what are steps from</a:t>
            </a:r>
            <a:r>
              <a:rPr lang="en-US" baseline="0" dirty="0" smtClean="0"/>
              <a:t> bone to genotypes?</a:t>
            </a:r>
            <a:endParaRPr lang="en-US" dirty="0"/>
          </a:p>
        </p:txBody>
      </p:sp>
      <p:sp>
        <p:nvSpPr>
          <p:cNvPr id="4" name="Slide Number Placeholder 3"/>
          <p:cNvSpPr>
            <a:spLocks noGrp="1"/>
          </p:cNvSpPr>
          <p:nvPr>
            <p:ph type="sldNum" sz="quarter" idx="10"/>
          </p:nvPr>
        </p:nvSpPr>
        <p:spPr/>
        <p:txBody>
          <a:bodyPr/>
          <a:lstStyle/>
          <a:p>
            <a:fld id="{1D06C672-2AC2-F84E-BFD8-883B7ED3672D}" type="slidenum">
              <a:rPr lang="en-US" smtClean="0"/>
              <a:t>1</a:t>
            </a:fld>
            <a:endParaRPr lang="en-US"/>
          </a:p>
        </p:txBody>
      </p:sp>
    </p:spTree>
    <p:extLst>
      <p:ext uri="{BB962C8B-B14F-4D97-AF65-F5344CB8AC3E}">
        <p14:creationId xmlns:p14="http://schemas.microsoft.com/office/powerpoint/2010/main" val="310646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Ask students!</a:t>
            </a:r>
            <a:endParaRPr lang="en-US"/>
          </a:p>
        </p:txBody>
      </p:sp>
      <p:sp>
        <p:nvSpPr>
          <p:cNvPr id="4" name="Slide Number Placeholder 3"/>
          <p:cNvSpPr>
            <a:spLocks noGrp="1"/>
          </p:cNvSpPr>
          <p:nvPr>
            <p:ph type="sldNum" sz="quarter" idx="10"/>
          </p:nvPr>
        </p:nvSpPr>
        <p:spPr/>
        <p:txBody>
          <a:bodyPr/>
          <a:lstStyle/>
          <a:p>
            <a:fld id="{1D06C672-2AC2-F84E-BFD8-883B7ED3672D}" type="slidenum">
              <a:rPr lang="en-US" smtClean="0"/>
              <a:t>15</a:t>
            </a:fld>
            <a:endParaRPr lang="en-US"/>
          </a:p>
        </p:txBody>
      </p:sp>
    </p:spTree>
    <p:extLst>
      <p:ext uri="{BB962C8B-B14F-4D97-AF65-F5344CB8AC3E}">
        <p14:creationId xmlns:p14="http://schemas.microsoft.com/office/powerpoint/2010/main" val="2661153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Haak</a:t>
            </a:r>
            <a:r>
              <a:rPr lang="en-US" baseline="0" dirty="0" smtClean="0"/>
              <a:t> et al D-stat results!</a:t>
            </a:r>
            <a:endParaRPr lang="en-US" dirty="0"/>
          </a:p>
        </p:txBody>
      </p:sp>
      <p:sp>
        <p:nvSpPr>
          <p:cNvPr id="4" name="Slide Number Placeholder 3"/>
          <p:cNvSpPr>
            <a:spLocks noGrp="1"/>
          </p:cNvSpPr>
          <p:nvPr>
            <p:ph type="sldNum" sz="quarter" idx="10"/>
          </p:nvPr>
        </p:nvSpPr>
        <p:spPr/>
        <p:txBody>
          <a:bodyPr/>
          <a:lstStyle/>
          <a:p>
            <a:fld id="{41023234-1473-FC42-B165-8B53D2677D1C}" type="slidenum">
              <a:rPr lang="en-US" smtClean="0"/>
              <a:t>24</a:t>
            </a:fld>
            <a:endParaRPr lang="en-US"/>
          </a:p>
        </p:txBody>
      </p:sp>
    </p:spTree>
    <p:extLst>
      <p:ext uri="{BB962C8B-B14F-4D97-AF65-F5344CB8AC3E}">
        <p14:creationId xmlns:p14="http://schemas.microsoft.com/office/powerpoint/2010/main" val="520967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of petrous bone</a:t>
            </a:r>
            <a:endParaRPr lang="en-US" dirty="0"/>
          </a:p>
        </p:txBody>
      </p:sp>
      <p:sp>
        <p:nvSpPr>
          <p:cNvPr id="4" name="Slide Number Placeholder 3"/>
          <p:cNvSpPr>
            <a:spLocks noGrp="1"/>
          </p:cNvSpPr>
          <p:nvPr>
            <p:ph type="sldNum" sz="quarter" idx="10"/>
          </p:nvPr>
        </p:nvSpPr>
        <p:spPr/>
        <p:txBody>
          <a:bodyPr/>
          <a:lstStyle/>
          <a:p>
            <a:fld id="{1D06C672-2AC2-F84E-BFD8-883B7ED3672D}" type="slidenum">
              <a:rPr lang="en-US" smtClean="0"/>
              <a:t>3</a:t>
            </a:fld>
            <a:endParaRPr lang="en-US"/>
          </a:p>
        </p:txBody>
      </p:sp>
    </p:spTree>
    <p:extLst>
      <p:ext uri="{BB962C8B-B14F-4D97-AF65-F5344CB8AC3E}">
        <p14:creationId xmlns:p14="http://schemas.microsoft.com/office/powerpoint/2010/main" val="776390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of petrous bone</a:t>
            </a:r>
            <a:endParaRPr lang="en-US" dirty="0"/>
          </a:p>
        </p:txBody>
      </p:sp>
      <p:sp>
        <p:nvSpPr>
          <p:cNvPr id="4" name="Slide Number Placeholder 3"/>
          <p:cNvSpPr>
            <a:spLocks noGrp="1"/>
          </p:cNvSpPr>
          <p:nvPr>
            <p:ph type="sldNum" sz="quarter" idx="10"/>
          </p:nvPr>
        </p:nvSpPr>
        <p:spPr/>
        <p:txBody>
          <a:bodyPr/>
          <a:lstStyle/>
          <a:p>
            <a:fld id="{1D06C672-2AC2-F84E-BFD8-883B7ED3672D}" type="slidenum">
              <a:rPr lang="en-US" smtClean="0"/>
              <a:t>4</a:t>
            </a:fld>
            <a:endParaRPr lang="en-US"/>
          </a:p>
        </p:txBody>
      </p:sp>
    </p:spTree>
    <p:extLst>
      <p:ext uri="{BB962C8B-B14F-4D97-AF65-F5344CB8AC3E}">
        <p14:creationId xmlns:p14="http://schemas.microsoft.com/office/powerpoint/2010/main" val="776390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of petrous bone</a:t>
            </a:r>
            <a:endParaRPr lang="en-US" dirty="0"/>
          </a:p>
        </p:txBody>
      </p:sp>
      <p:sp>
        <p:nvSpPr>
          <p:cNvPr id="4" name="Slide Number Placeholder 3"/>
          <p:cNvSpPr>
            <a:spLocks noGrp="1"/>
          </p:cNvSpPr>
          <p:nvPr>
            <p:ph type="sldNum" sz="quarter" idx="10"/>
          </p:nvPr>
        </p:nvSpPr>
        <p:spPr/>
        <p:txBody>
          <a:bodyPr/>
          <a:lstStyle/>
          <a:p>
            <a:fld id="{1D06C672-2AC2-F84E-BFD8-883B7ED3672D}" type="slidenum">
              <a:rPr lang="en-US" smtClean="0"/>
              <a:t>5</a:t>
            </a:fld>
            <a:endParaRPr lang="en-US"/>
          </a:p>
        </p:txBody>
      </p:sp>
    </p:spTree>
    <p:extLst>
      <p:ext uri="{BB962C8B-B14F-4D97-AF65-F5344CB8AC3E}">
        <p14:creationId xmlns:p14="http://schemas.microsoft.com/office/powerpoint/2010/main" val="776390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of petrous bone</a:t>
            </a:r>
            <a:endParaRPr lang="en-US" dirty="0"/>
          </a:p>
        </p:txBody>
      </p:sp>
      <p:sp>
        <p:nvSpPr>
          <p:cNvPr id="4" name="Slide Number Placeholder 3"/>
          <p:cNvSpPr>
            <a:spLocks noGrp="1"/>
          </p:cNvSpPr>
          <p:nvPr>
            <p:ph type="sldNum" sz="quarter" idx="10"/>
          </p:nvPr>
        </p:nvSpPr>
        <p:spPr/>
        <p:txBody>
          <a:bodyPr/>
          <a:lstStyle/>
          <a:p>
            <a:fld id="{1D06C672-2AC2-F84E-BFD8-883B7ED3672D}" type="slidenum">
              <a:rPr lang="en-US" smtClean="0"/>
              <a:t>6</a:t>
            </a:fld>
            <a:endParaRPr lang="en-US"/>
          </a:p>
        </p:txBody>
      </p:sp>
    </p:spTree>
    <p:extLst>
      <p:ext uri="{BB962C8B-B14F-4D97-AF65-F5344CB8AC3E}">
        <p14:creationId xmlns:p14="http://schemas.microsoft.com/office/powerpoint/2010/main" val="776390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of petrous bone</a:t>
            </a:r>
            <a:endParaRPr lang="en-US" dirty="0"/>
          </a:p>
        </p:txBody>
      </p:sp>
      <p:sp>
        <p:nvSpPr>
          <p:cNvPr id="4" name="Slide Number Placeholder 3"/>
          <p:cNvSpPr>
            <a:spLocks noGrp="1"/>
          </p:cNvSpPr>
          <p:nvPr>
            <p:ph type="sldNum" sz="quarter" idx="10"/>
          </p:nvPr>
        </p:nvSpPr>
        <p:spPr/>
        <p:txBody>
          <a:bodyPr/>
          <a:lstStyle/>
          <a:p>
            <a:fld id="{1D06C672-2AC2-F84E-BFD8-883B7ED3672D}" type="slidenum">
              <a:rPr lang="en-US" smtClean="0"/>
              <a:t>7</a:t>
            </a:fld>
            <a:endParaRPr lang="en-US"/>
          </a:p>
        </p:txBody>
      </p:sp>
    </p:spTree>
    <p:extLst>
      <p:ext uri="{BB962C8B-B14F-4D97-AF65-F5344CB8AC3E}">
        <p14:creationId xmlns:p14="http://schemas.microsoft.com/office/powerpoint/2010/main" val="776390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of petrous bone</a:t>
            </a:r>
            <a:endParaRPr lang="en-US" dirty="0"/>
          </a:p>
        </p:txBody>
      </p:sp>
      <p:sp>
        <p:nvSpPr>
          <p:cNvPr id="4" name="Slide Number Placeholder 3"/>
          <p:cNvSpPr>
            <a:spLocks noGrp="1"/>
          </p:cNvSpPr>
          <p:nvPr>
            <p:ph type="sldNum" sz="quarter" idx="10"/>
          </p:nvPr>
        </p:nvSpPr>
        <p:spPr/>
        <p:txBody>
          <a:bodyPr/>
          <a:lstStyle/>
          <a:p>
            <a:fld id="{1D06C672-2AC2-F84E-BFD8-883B7ED3672D}" type="slidenum">
              <a:rPr lang="en-US" smtClean="0"/>
              <a:t>8</a:t>
            </a:fld>
            <a:endParaRPr lang="en-US"/>
          </a:p>
        </p:txBody>
      </p:sp>
    </p:spTree>
    <p:extLst>
      <p:ext uri="{BB962C8B-B14F-4D97-AF65-F5344CB8AC3E}">
        <p14:creationId xmlns:p14="http://schemas.microsoft.com/office/powerpoint/2010/main" val="776390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www.oagr.org.au</a:t>
            </a:r>
            <a:r>
              <a:rPr lang="en-US" dirty="0" smtClean="0"/>
              <a:t>/dataset/5</a:t>
            </a:r>
          </a:p>
          <a:p>
            <a:r>
              <a:rPr lang="en-US" dirty="0" smtClean="0"/>
              <a:t>http://bio-</a:t>
            </a:r>
            <a:r>
              <a:rPr lang="en-US" dirty="0" err="1" smtClean="0"/>
              <a:t>bwa.sourceforge.net</a:t>
            </a:r>
            <a:r>
              <a:rPr lang="en-US" dirty="0" smtClean="0"/>
              <a:t>/</a:t>
            </a:r>
            <a:r>
              <a:rPr lang="en-US" smtClean="0"/>
              <a:t>bwa.shtml</a:t>
            </a:r>
            <a:endParaRPr lang="en-US" dirty="0" smtClean="0"/>
          </a:p>
          <a:p>
            <a:r>
              <a:rPr lang="en-US" dirty="0" smtClean="0"/>
              <a:t>http://</a:t>
            </a:r>
            <a:r>
              <a:rPr lang="en-US" dirty="0" err="1" smtClean="0"/>
              <a:t>quinlanlab.org</a:t>
            </a:r>
            <a:r>
              <a:rPr lang="en-US" dirty="0" smtClean="0"/>
              <a:t>/tutorials/</a:t>
            </a:r>
            <a:r>
              <a:rPr lang="en-US" dirty="0" err="1" smtClean="0"/>
              <a:t>samtools</a:t>
            </a:r>
            <a:r>
              <a:rPr lang="en-US" dirty="0" smtClean="0"/>
              <a:t>/</a:t>
            </a:r>
            <a:r>
              <a:rPr lang="en-US" dirty="0" err="1" smtClean="0"/>
              <a:t>samtools.html</a:t>
            </a:r>
            <a:endParaRPr lang="en-US" dirty="0" smtClean="0"/>
          </a:p>
          <a:p>
            <a:r>
              <a:rPr lang="en-US" dirty="0" smtClean="0"/>
              <a:t>http://</a:t>
            </a:r>
            <a:r>
              <a:rPr lang="en-US" dirty="0" err="1" smtClean="0"/>
              <a:t>gaworkshop.readthedocs.io</a:t>
            </a:r>
            <a:r>
              <a:rPr lang="en-US" dirty="0" smtClean="0"/>
              <a:t>/en/latest/contents/04_genotyping/</a:t>
            </a:r>
            <a:r>
              <a:rPr lang="en-US" dirty="0" err="1" smtClean="0"/>
              <a:t>genotyping.html</a:t>
            </a:r>
            <a:endParaRPr lang="en-US" dirty="0" smtClean="0"/>
          </a:p>
          <a:p>
            <a:endParaRPr lang="en-US" dirty="0"/>
          </a:p>
        </p:txBody>
      </p:sp>
      <p:sp>
        <p:nvSpPr>
          <p:cNvPr id="4" name="Slide Number Placeholder 3"/>
          <p:cNvSpPr>
            <a:spLocks noGrp="1"/>
          </p:cNvSpPr>
          <p:nvPr>
            <p:ph type="sldNum" sz="quarter" idx="10"/>
          </p:nvPr>
        </p:nvSpPr>
        <p:spPr/>
        <p:txBody>
          <a:bodyPr/>
          <a:lstStyle/>
          <a:p>
            <a:fld id="{1D06C672-2AC2-F84E-BFD8-883B7ED3672D}" type="slidenum">
              <a:rPr lang="en-US" smtClean="0"/>
              <a:t>13</a:t>
            </a:fld>
            <a:endParaRPr lang="en-US"/>
          </a:p>
        </p:txBody>
      </p:sp>
    </p:spTree>
    <p:extLst>
      <p:ext uri="{BB962C8B-B14F-4D97-AF65-F5344CB8AC3E}">
        <p14:creationId xmlns:p14="http://schemas.microsoft.com/office/powerpoint/2010/main" val="1977835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www.oagr.org.au</a:t>
            </a:r>
            <a:r>
              <a:rPr lang="en-US" dirty="0" smtClean="0"/>
              <a:t>/dataset/5</a:t>
            </a:r>
          </a:p>
          <a:p>
            <a:r>
              <a:rPr lang="en-US" dirty="0" smtClean="0"/>
              <a:t>http://bio-</a:t>
            </a:r>
            <a:r>
              <a:rPr lang="en-US" dirty="0" err="1" smtClean="0"/>
              <a:t>bwa.sourceforge.net</a:t>
            </a:r>
            <a:r>
              <a:rPr lang="en-US" dirty="0" smtClean="0"/>
              <a:t>/</a:t>
            </a:r>
            <a:r>
              <a:rPr lang="en-US" smtClean="0"/>
              <a:t>bwa.shtml</a:t>
            </a:r>
            <a:endParaRPr lang="en-US" dirty="0" smtClean="0"/>
          </a:p>
          <a:p>
            <a:r>
              <a:rPr lang="en-US" dirty="0" smtClean="0"/>
              <a:t>http://</a:t>
            </a:r>
            <a:r>
              <a:rPr lang="en-US" dirty="0" err="1" smtClean="0"/>
              <a:t>quinlanlab.org</a:t>
            </a:r>
            <a:r>
              <a:rPr lang="en-US" dirty="0" smtClean="0"/>
              <a:t>/tutorials/</a:t>
            </a:r>
            <a:r>
              <a:rPr lang="en-US" dirty="0" err="1" smtClean="0"/>
              <a:t>samtools</a:t>
            </a:r>
            <a:r>
              <a:rPr lang="en-US" dirty="0" smtClean="0"/>
              <a:t>/</a:t>
            </a:r>
            <a:r>
              <a:rPr lang="en-US" dirty="0" err="1" smtClean="0"/>
              <a:t>samtools.html</a:t>
            </a:r>
            <a:endParaRPr lang="en-US" dirty="0" smtClean="0"/>
          </a:p>
          <a:p>
            <a:r>
              <a:rPr lang="en-US" dirty="0" smtClean="0"/>
              <a:t>http://</a:t>
            </a:r>
            <a:r>
              <a:rPr lang="en-US" dirty="0" err="1" smtClean="0"/>
              <a:t>gaworkshop.readthedocs.io</a:t>
            </a:r>
            <a:r>
              <a:rPr lang="en-US" dirty="0" smtClean="0"/>
              <a:t>/en/latest/contents/04_genotyping/</a:t>
            </a:r>
            <a:r>
              <a:rPr lang="en-US" dirty="0" err="1" smtClean="0"/>
              <a:t>genotyping.html</a:t>
            </a:r>
            <a:endParaRPr lang="en-US" dirty="0" smtClean="0"/>
          </a:p>
          <a:p>
            <a:endParaRPr lang="en-US" dirty="0"/>
          </a:p>
        </p:txBody>
      </p:sp>
      <p:sp>
        <p:nvSpPr>
          <p:cNvPr id="4" name="Slide Number Placeholder 3"/>
          <p:cNvSpPr>
            <a:spLocks noGrp="1"/>
          </p:cNvSpPr>
          <p:nvPr>
            <p:ph type="sldNum" sz="quarter" idx="10"/>
          </p:nvPr>
        </p:nvSpPr>
        <p:spPr/>
        <p:txBody>
          <a:bodyPr/>
          <a:lstStyle/>
          <a:p>
            <a:fld id="{1D06C672-2AC2-F84E-BFD8-883B7ED3672D}" type="slidenum">
              <a:rPr lang="en-US" smtClean="0"/>
              <a:t>14</a:t>
            </a:fld>
            <a:endParaRPr lang="en-US"/>
          </a:p>
        </p:txBody>
      </p:sp>
    </p:spTree>
    <p:extLst>
      <p:ext uri="{BB962C8B-B14F-4D97-AF65-F5344CB8AC3E}">
        <p14:creationId xmlns:p14="http://schemas.microsoft.com/office/powerpoint/2010/main" val="1977835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2F9EFF-4F2D-EA40-A1A2-D3E283960A09}" type="datetimeFigureOut">
              <a:rPr lang="en-US" smtClean="0"/>
              <a:t>7/10/18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C2B40-D6E6-7B48-BDEB-61D6F6DC9DA1}" type="slidenum">
              <a:rPr lang="en-US" smtClean="0"/>
              <a:t>‹#›</a:t>
            </a:fld>
            <a:endParaRPr lang="en-US"/>
          </a:p>
        </p:txBody>
      </p:sp>
    </p:spTree>
    <p:extLst>
      <p:ext uri="{BB962C8B-B14F-4D97-AF65-F5344CB8AC3E}">
        <p14:creationId xmlns:p14="http://schemas.microsoft.com/office/powerpoint/2010/main" val="418889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2F9EFF-4F2D-EA40-A1A2-D3E283960A09}" type="datetimeFigureOut">
              <a:rPr lang="en-US" smtClean="0"/>
              <a:t>7/10/18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C2B40-D6E6-7B48-BDEB-61D6F6DC9DA1}" type="slidenum">
              <a:rPr lang="en-US" smtClean="0"/>
              <a:t>‹#›</a:t>
            </a:fld>
            <a:endParaRPr lang="en-US"/>
          </a:p>
        </p:txBody>
      </p:sp>
    </p:spTree>
    <p:extLst>
      <p:ext uri="{BB962C8B-B14F-4D97-AF65-F5344CB8AC3E}">
        <p14:creationId xmlns:p14="http://schemas.microsoft.com/office/powerpoint/2010/main" val="3251807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2F9EFF-4F2D-EA40-A1A2-D3E283960A09}" type="datetimeFigureOut">
              <a:rPr lang="en-US" smtClean="0"/>
              <a:t>7/10/18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C2B40-D6E6-7B48-BDEB-61D6F6DC9DA1}" type="slidenum">
              <a:rPr lang="en-US" smtClean="0"/>
              <a:t>‹#›</a:t>
            </a:fld>
            <a:endParaRPr lang="en-US"/>
          </a:p>
        </p:txBody>
      </p:sp>
    </p:spTree>
    <p:extLst>
      <p:ext uri="{BB962C8B-B14F-4D97-AF65-F5344CB8AC3E}">
        <p14:creationId xmlns:p14="http://schemas.microsoft.com/office/powerpoint/2010/main" val="4044134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2F9EFF-4F2D-EA40-A1A2-D3E283960A09}" type="datetimeFigureOut">
              <a:rPr lang="en-US" smtClean="0"/>
              <a:t>7/10/18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C2B40-D6E6-7B48-BDEB-61D6F6DC9DA1}" type="slidenum">
              <a:rPr lang="en-US" smtClean="0"/>
              <a:t>‹#›</a:t>
            </a:fld>
            <a:endParaRPr lang="en-US"/>
          </a:p>
        </p:txBody>
      </p:sp>
    </p:spTree>
    <p:extLst>
      <p:ext uri="{BB962C8B-B14F-4D97-AF65-F5344CB8AC3E}">
        <p14:creationId xmlns:p14="http://schemas.microsoft.com/office/powerpoint/2010/main" val="3616093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2F9EFF-4F2D-EA40-A1A2-D3E283960A09}" type="datetimeFigureOut">
              <a:rPr lang="en-US" smtClean="0"/>
              <a:t>7/10/18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C2B40-D6E6-7B48-BDEB-61D6F6DC9DA1}" type="slidenum">
              <a:rPr lang="en-US" smtClean="0"/>
              <a:t>‹#›</a:t>
            </a:fld>
            <a:endParaRPr lang="en-US"/>
          </a:p>
        </p:txBody>
      </p:sp>
    </p:spTree>
    <p:extLst>
      <p:ext uri="{BB962C8B-B14F-4D97-AF65-F5344CB8AC3E}">
        <p14:creationId xmlns:p14="http://schemas.microsoft.com/office/powerpoint/2010/main" val="4174944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2F9EFF-4F2D-EA40-A1A2-D3E283960A09}" type="datetimeFigureOut">
              <a:rPr lang="en-US" smtClean="0"/>
              <a:t>7/10/18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CC2B40-D6E6-7B48-BDEB-61D6F6DC9DA1}" type="slidenum">
              <a:rPr lang="en-US" smtClean="0"/>
              <a:t>‹#›</a:t>
            </a:fld>
            <a:endParaRPr lang="en-US"/>
          </a:p>
        </p:txBody>
      </p:sp>
    </p:spTree>
    <p:extLst>
      <p:ext uri="{BB962C8B-B14F-4D97-AF65-F5344CB8AC3E}">
        <p14:creationId xmlns:p14="http://schemas.microsoft.com/office/powerpoint/2010/main" val="190994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2F9EFF-4F2D-EA40-A1A2-D3E283960A09}" type="datetimeFigureOut">
              <a:rPr lang="en-US" smtClean="0"/>
              <a:t>7/10/18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CC2B40-D6E6-7B48-BDEB-61D6F6DC9DA1}" type="slidenum">
              <a:rPr lang="en-US" smtClean="0"/>
              <a:t>‹#›</a:t>
            </a:fld>
            <a:endParaRPr lang="en-US"/>
          </a:p>
        </p:txBody>
      </p:sp>
    </p:spTree>
    <p:extLst>
      <p:ext uri="{BB962C8B-B14F-4D97-AF65-F5344CB8AC3E}">
        <p14:creationId xmlns:p14="http://schemas.microsoft.com/office/powerpoint/2010/main" val="3850129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2F9EFF-4F2D-EA40-A1A2-D3E283960A09}" type="datetimeFigureOut">
              <a:rPr lang="en-US" smtClean="0"/>
              <a:t>7/10/18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CC2B40-D6E6-7B48-BDEB-61D6F6DC9DA1}" type="slidenum">
              <a:rPr lang="en-US" smtClean="0"/>
              <a:t>‹#›</a:t>
            </a:fld>
            <a:endParaRPr lang="en-US"/>
          </a:p>
        </p:txBody>
      </p:sp>
    </p:spTree>
    <p:extLst>
      <p:ext uri="{BB962C8B-B14F-4D97-AF65-F5344CB8AC3E}">
        <p14:creationId xmlns:p14="http://schemas.microsoft.com/office/powerpoint/2010/main" val="512160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2F9EFF-4F2D-EA40-A1A2-D3E283960A09}" type="datetimeFigureOut">
              <a:rPr lang="en-US" smtClean="0"/>
              <a:t>7/10/18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CC2B40-D6E6-7B48-BDEB-61D6F6DC9DA1}" type="slidenum">
              <a:rPr lang="en-US" smtClean="0"/>
              <a:t>‹#›</a:t>
            </a:fld>
            <a:endParaRPr lang="en-US"/>
          </a:p>
        </p:txBody>
      </p:sp>
    </p:spTree>
    <p:extLst>
      <p:ext uri="{BB962C8B-B14F-4D97-AF65-F5344CB8AC3E}">
        <p14:creationId xmlns:p14="http://schemas.microsoft.com/office/powerpoint/2010/main" val="3929619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2F9EFF-4F2D-EA40-A1A2-D3E283960A09}" type="datetimeFigureOut">
              <a:rPr lang="en-US" smtClean="0"/>
              <a:t>7/10/18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CC2B40-D6E6-7B48-BDEB-61D6F6DC9DA1}" type="slidenum">
              <a:rPr lang="en-US" smtClean="0"/>
              <a:t>‹#›</a:t>
            </a:fld>
            <a:endParaRPr lang="en-US"/>
          </a:p>
        </p:txBody>
      </p:sp>
    </p:spTree>
    <p:extLst>
      <p:ext uri="{BB962C8B-B14F-4D97-AF65-F5344CB8AC3E}">
        <p14:creationId xmlns:p14="http://schemas.microsoft.com/office/powerpoint/2010/main" val="2197033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2F9EFF-4F2D-EA40-A1A2-D3E283960A09}" type="datetimeFigureOut">
              <a:rPr lang="en-US" smtClean="0"/>
              <a:t>7/10/18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CC2B40-D6E6-7B48-BDEB-61D6F6DC9DA1}" type="slidenum">
              <a:rPr lang="en-US" smtClean="0"/>
              <a:t>‹#›</a:t>
            </a:fld>
            <a:endParaRPr lang="en-US"/>
          </a:p>
        </p:txBody>
      </p:sp>
    </p:spTree>
    <p:extLst>
      <p:ext uri="{BB962C8B-B14F-4D97-AF65-F5344CB8AC3E}">
        <p14:creationId xmlns:p14="http://schemas.microsoft.com/office/powerpoint/2010/main" val="31035408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2F9EFF-4F2D-EA40-A1A2-D3E283960A09}" type="datetimeFigureOut">
              <a:rPr lang="en-US" smtClean="0"/>
              <a:t>7/10/18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CC2B40-D6E6-7B48-BDEB-61D6F6DC9DA1}" type="slidenum">
              <a:rPr lang="en-US" smtClean="0"/>
              <a:t>‹#›</a:t>
            </a:fld>
            <a:endParaRPr lang="en-US"/>
          </a:p>
        </p:txBody>
      </p:sp>
    </p:spTree>
    <p:extLst>
      <p:ext uri="{BB962C8B-B14F-4D97-AF65-F5344CB8AC3E}">
        <p14:creationId xmlns:p14="http://schemas.microsoft.com/office/powerpoint/2010/main" val="541473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www.htslib.org/doc/samtools.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nature.com/articles/nature1431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Lesson 3: From bones to (</a:t>
            </a:r>
            <a:r>
              <a:rPr lang="en-US" dirty="0" err="1" smtClean="0"/>
              <a:t>pseudohaploid</a:t>
            </a:r>
            <a:r>
              <a:rPr lang="en-US" dirty="0" smtClean="0"/>
              <a:t>) genotypes</a:t>
            </a:r>
            <a:endParaRPr lang="en-US" dirty="0"/>
          </a:p>
        </p:txBody>
      </p:sp>
      <p:sp>
        <p:nvSpPr>
          <p:cNvPr id="3" name="Subtitle 2"/>
          <p:cNvSpPr>
            <a:spLocks noGrp="1"/>
          </p:cNvSpPr>
          <p:nvPr>
            <p:ph type="subTitle" idx="1"/>
          </p:nvPr>
        </p:nvSpPr>
        <p:spPr/>
        <p:txBody>
          <a:bodyPr/>
          <a:lstStyle/>
          <a:p>
            <a:r>
              <a:rPr lang="en-US" dirty="0" smtClean="0"/>
              <a:t>Wednesday July 11: 2:00 – 4:30 pm</a:t>
            </a:r>
            <a:endParaRPr lang="en-US" dirty="0"/>
          </a:p>
        </p:txBody>
      </p:sp>
    </p:spTree>
    <p:extLst>
      <p:ext uri="{BB962C8B-B14F-4D97-AF65-F5344CB8AC3E}">
        <p14:creationId xmlns:p14="http://schemas.microsoft.com/office/powerpoint/2010/main" val="4268680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Environmental Microbial DNA</a:t>
            </a:r>
            <a:endParaRPr lang="en-US" dirty="0"/>
          </a:p>
        </p:txBody>
      </p:sp>
      <p:grpSp>
        <p:nvGrpSpPr>
          <p:cNvPr id="7" name="Group 6"/>
          <p:cNvGrpSpPr>
            <a:grpSpLocks/>
          </p:cNvGrpSpPr>
          <p:nvPr/>
        </p:nvGrpSpPr>
        <p:grpSpPr bwMode="auto">
          <a:xfrm>
            <a:off x="4537569" y="3322929"/>
            <a:ext cx="4387850" cy="3444667"/>
            <a:chOff x="2280780" y="694083"/>
            <a:chExt cx="6858000" cy="4227546"/>
          </a:xfrm>
        </p:grpSpPr>
        <p:graphicFrame>
          <p:nvGraphicFramePr>
            <p:cNvPr id="8" name="Chart 7"/>
            <p:cNvGraphicFramePr>
              <a:graphicFrameLocks/>
            </p:cNvGraphicFramePr>
            <p:nvPr>
              <p:extLst>
                <p:ext uri="{D42A27DB-BD31-4B8C-83A1-F6EECF244321}">
                  <p14:modId xmlns:p14="http://schemas.microsoft.com/office/powerpoint/2010/main" val="3272102092"/>
                </p:ext>
              </p:extLst>
            </p:nvPr>
          </p:nvGraphicFramePr>
          <p:xfrm>
            <a:off x="2280780" y="806828"/>
            <a:ext cx="6858000" cy="4114801"/>
          </p:xfrm>
          <a:graphic>
            <a:graphicData uri="http://schemas.openxmlformats.org/drawingml/2006/chart">
              <c:chart xmlns:c="http://schemas.openxmlformats.org/drawingml/2006/chart" xmlns:r="http://schemas.openxmlformats.org/officeDocument/2006/relationships" r:id="rId2"/>
            </a:graphicData>
          </a:graphic>
        </p:graphicFrame>
        <p:sp>
          <p:nvSpPr>
            <p:cNvPr id="9" name="Rectangle 3"/>
            <p:cNvSpPr>
              <a:spLocks noChangeArrowheads="1"/>
            </p:cNvSpPr>
            <p:nvPr/>
          </p:nvSpPr>
          <p:spPr bwMode="auto">
            <a:xfrm>
              <a:off x="4881350" y="3037663"/>
              <a:ext cx="1761152" cy="76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spcBef>
                  <a:spcPts val="900"/>
                </a:spcBef>
                <a:buSzPct val="100000"/>
                <a:buFont typeface="Times New Roman"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00"/>
                  </a:solidFill>
                  <a:ea typeface="SimSun" charset="0"/>
                  <a:cs typeface="SimSun" charset="0"/>
                </a:rPr>
                <a:t>Microbial </a:t>
              </a:r>
            </a:p>
            <a:p>
              <a:pPr algn="ctr" eaLnBrk="0" hangingPunct="0">
                <a:spcBef>
                  <a:spcPts val="900"/>
                </a:spcBef>
                <a:buSzPct val="100000"/>
                <a:buFont typeface="Times New Roman"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00"/>
                  </a:solidFill>
                  <a:ea typeface="SimSun" charset="0"/>
                  <a:cs typeface="SimSun" charset="0"/>
                </a:rPr>
                <a:t>background</a:t>
              </a:r>
            </a:p>
          </p:txBody>
        </p:sp>
        <p:sp>
          <p:nvSpPr>
            <p:cNvPr id="10" name="Rectangle 5"/>
            <p:cNvSpPr>
              <a:spLocks noChangeArrowheads="1"/>
            </p:cNvSpPr>
            <p:nvPr/>
          </p:nvSpPr>
          <p:spPr bwMode="auto">
            <a:xfrm>
              <a:off x="4189490" y="694083"/>
              <a:ext cx="3515602" cy="453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spcBef>
                  <a:spcPts val="900"/>
                </a:spcBef>
                <a:buSzPct val="100000"/>
                <a:buFont typeface="Times New Roman"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000000"/>
                  </a:solidFill>
                  <a:ea typeface="SimSun" charset="0"/>
                  <a:cs typeface="SimSun" charset="0"/>
                </a:rPr>
                <a:t>~0.0003%  </a:t>
              </a:r>
              <a:r>
                <a:rPr lang="en-US" altLang="zh-CN" b="1" dirty="0" smtClean="0">
                  <a:solidFill>
                    <a:srgbClr val="000000"/>
                  </a:solidFill>
                  <a:ea typeface="SimSun" charset="0"/>
                  <a:cs typeface="SimSun" charset="0"/>
                </a:rPr>
                <a:t>chr21</a:t>
              </a:r>
              <a:r>
                <a:rPr lang="en-US" b="1" dirty="0" smtClean="0">
                  <a:solidFill>
                    <a:srgbClr val="000000"/>
                  </a:solidFill>
                  <a:ea typeface="SimSun" charset="0"/>
                  <a:cs typeface="SimSun" charset="0"/>
                </a:rPr>
                <a:t> DNA</a:t>
              </a:r>
              <a:endParaRPr lang="en-US" b="1" dirty="0">
                <a:solidFill>
                  <a:srgbClr val="000000"/>
                </a:solidFill>
                <a:ea typeface="SimSun" charset="0"/>
                <a:cs typeface="SimSun" charset="0"/>
              </a:endParaRPr>
            </a:p>
          </p:txBody>
        </p:sp>
      </p:grpSp>
      <p:sp>
        <p:nvSpPr>
          <p:cNvPr id="13" name="Text Box 13"/>
          <p:cNvSpPr txBox="1">
            <a:spLocks noChangeArrowheads="1"/>
          </p:cNvSpPr>
          <p:nvPr/>
        </p:nvSpPr>
        <p:spPr bwMode="auto">
          <a:xfrm>
            <a:off x="173832" y="3804103"/>
            <a:ext cx="20812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buClr>
                <a:srgbClr val="000000"/>
              </a:buClr>
              <a:buSzPct val="100000"/>
              <a:buFont typeface="Times New Roman" charset="0"/>
              <a:buNone/>
            </a:pPr>
            <a:r>
              <a:rPr lang="en-US" dirty="0">
                <a:latin typeface="Calibri" charset="0"/>
              </a:rPr>
              <a:t>&lt;&lt; 0.0001</a:t>
            </a:r>
            <a:r>
              <a:rPr lang="el-GR" dirty="0">
                <a:latin typeface="Calibri" charset="0"/>
              </a:rPr>
              <a:t>μ</a:t>
            </a:r>
            <a:r>
              <a:rPr lang="en-US" dirty="0">
                <a:latin typeface="Calibri" charset="0"/>
              </a:rPr>
              <a:t>g DNA </a:t>
            </a:r>
          </a:p>
          <a:p>
            <a:pPr eaLnBrk="0" hangingPunct="0">
              <a:buClr>
                <a:srgbClr val="000000"/>
              </a:buClr>
              <a:buSzPct val="100000"/>
              <a:buFont typeface="Times New Roman" charset="0"/>
              <a:buNone/>
            </a:pPr>
            <a:r>
              <a:rPr lang="en-US" dirty="0">
                <a:latin typeface="Calibri" charset="0"/>
              </a:rPr>
              <a:t>per gram tissue</a:t>
            </a:r>
            <a:endParaRPr lang="el-GR" dirty="0">
              <a:latin typeface="Calibri" charset="0"/>
            </a:endParaRPr>
          </a:p>
        </p:txBody>
      </p:sp>
      <p:sp>
        <p:nvSpPr>
          <p:cNvPr id="14" name="Line 14"/>
          <p:cNvSpPr>
            <a:spLocks noChangeShapeType="1"/>
          </p:cNvSpPr>
          <p:nvPr/>
        </p:nvSpPr>
        <p:spPr bwMode="auto">
          <a:xfrm>
            <a:off x="1731963" y="2178317"/>
            <a:ext cx="369888" cy="0"/>
          </a:xfrm>
          <a:prstGeom prst="line">
            <a:avLst/>
          </a:prstGeom>
          <a:noFill/>
          <a:ln w="57150">
            <a:solidFill>
              <a:srgbClr val="99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5"/>
          <p:cNvSpPr>
            <a:spLocks noChangeShapeType="1"/>
          </p:cNvSpPr>
          <p:nvPr/>
        </p:nvSpPr>
        <p:spPr bwMode="auto">
          <a:xfrm>
            <a:off x="1990726" y="2622817"/>
            <a:ext cx="368300" cy="0"/>
          </a:xfrm>
          <a:prstGeom prst="line">
            <a:avLst/>
          </a:prstGeom>
          <a:noFill/>
          <a:ln w="57150">
            <a:solidFill>
              <a:srgbClr val="99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6"/>
          <p:cNvSpPr>
            <a:spLocks noChangeShapeType="1"/>
          </p:cNvSpPr>
          <p:nvPr/>
        </p:nvSpPr>
        <p:spPr bwMode="auto">
          <a:xfrm>
            <a:off x="2506663" y="2791092"/>
            <a:ext cx="368300" cy="0"/>
          </a:xfrm>
          <a:prstGeom prst="line">
            <a:avLst/>
          </a:prstGeom>
          <a:noFill/>
          <a:ln w="57150">
            <a:solidFill>
              <a:srgbClr val="99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7"/>
          <p:cNvSpPr>
            <a:spLocks noChangeShapeType="1"/>
          </p:cNvSpPr>
          <p:nvPr/>
        </p:nvSpPr>
        <p:spPr bwMode="auto">
          <a:xfrm>
            <a:off x="3281363" y="2400567"/>
            <a:ext cx="368300" cy="0"/>
          </a:xfrm>
          <a:prstGeom prst="line">
            <a:avLst/>
          </a:prstGeom>
          <a:noFill/>
          <a:ln w="57150">
            <a:solidFill>
              <a:srgbClr val="99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8"/>
          <p:cNvSpPr>
            <a:spLocks noChangeShapeType="1"/>
          </p:cNvSpPr>
          <p:nvPr/>
        </p:nvSpPr>
        <p:spPr bwMode="auto">
          <a:xfrm>
            <a:off x="2690813" y="2289442"/>
            <a:ext cx="368300" cy="0"/>
          </a:xfrm>
          <a:prstGeom prst="line">
            <a:avLst/>
          </a:prstGeom>
          <a:noFill/>
          <a:ln w="57150">
            <a:solidFill>
              <a:srgbClr val="99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9"/>
          <p:cNvSpPr>
            <a:spLocks noChangeShapeType="1"/>
          </p:cNvSpPr>
          <p:nvPr/>
        </p:nvSpPr>
        <p:spPr bwMode="auto">
          <a:xfrm>
            <a:off x="2063751" y="3068905"/>
            <a:ext cx="369887" cy="0"/>
          </a:xfrm>
          <a:prstGeom prst="line">
            <a:avLst/>
          </a:prstGeom>
          <a:noFill/>
          <a:ln w="57150">
            <a:solidFill>
              <a:srgbClr val="99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20"/>
          <p:cNvSpPr>
            <a:spLocks noChangeShapeType="1"/>
          </p:cNvSpPr>
          <p:nvPr/>
        </p:nvSpPr>
        <p:spPr bwMode="auto">
          <a:xfrm>
            <a:off x="2617788" y="3459430"/>
            <a:ext cx="368300" cy="0"/>
          </a:xfrm>
          <a:prstGeom prst="line">
            <a:avLst/>
          </a:prstGeom>
          <a:noFill/>
          <a:ln w="571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21"/>
          <p:cNvSpPr>
            <a:spLocks noChangeShapeType="1"/>
          </p:cNvSpPr>
          <p:nvPr/>
        </p:nvSpPr>
        <p:spPr bwMode="auto">
          <a:xfrm>
            <a:off x="2801938" y="3180030"/>
            <a:ext cx="368300" cy="0"/>
          </a:xfrm>
          <a:prstGeom prst="line">
            <a:avLst/>
          </a:prstGeom>
          <a:noFill/>
          <a:ln w="571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22"/>
          <p:cNvSpPr>
            <a:spLocks noChangeShapeType="1"/>
          </p:cNvSpPr>
          <p:nvPr/>
        </p:nvSpPr>
        <p:spPr bwMode="auto">
          <a:xfrm>
            <a:off x="3281363" y="3626117"/>
            <a:ext cx="368300" cy="0"/>
          </a:xfrm>
          <a:prstGeom prst="line">
            <a:avLst/>
          </a:prstGeom>
          <a:noFill/>
          <a:ln w="57150">
            <a:solidFill>
              <a:srgbClr val="99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23"/>
          <p:cNvSpPr>
            <a:spLocks noChangeShapeType="1"/>
          </p:cNvSpPr>
          <p:nvPr/>
        </p:nvSpPr>
        <p:spPr bwMode="auto">
          <a:xfrm>
            <a:off x="3722688" y="3849955"/>
            <a:ext cx="369888" cy="0"/>
          </a:xfrm>
          <a:prstGeom prst="line">
            <a:avLst/>
          </a:prstGeom>
          <a:noFill/>
          <a:ln w="57150">
            <a:solidFill>
              <a:srgbClr val="99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24"/>
          <p:cNvSpPr>
            <a:spLocks noChangeShapeType="1"/>
          </p:cNvSpPr>
          <p:nvPr/>
        </p:nvSpPr>
        <p:spPr bwMode="auto">
          <a:xfrm>
            <a:off x="4029076" y="2554555"/>
            <a:ext cx="368300" cy="0"/>
          </a:xfrm>
          <a:prstGeom prst="line">
            <a:avLst/>
          </a:prstGeom>
          <a:noFill/>
          <a:ln w="57150">
            <a:solidFill>
              <a:srgbClr val="99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25"/>
          <p:cNvSpPr>
            <a:spLocks noChangeShapeType="1"/>
          </p:cNvSpPr>
          <p:nvPr/>
        </p:nvSpPr>
        <p:spPr bwMode="auto">
          <a:xfrm>
            <a:off x="1843088" y="3348305"/>
            <a:ext cx="368300" cy="0"/>
          </a:xfrm>
          <a:prstGeom prst="line">
            <a:avLst/>
          </a:prstGeom>
          <a:noFill/>
          <a:ln w="57150">
            <a:solidFill>
              <a:srgbClr val="99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26"/>
          <p:cNvSpPr>
            <a:spLocks noChangeShapeType="1"/>
          </p:cNvSpPr>
          <p:nvPr/>
        </p:nvSpPr>
        <p:spPr bwMode="auto">
          <a:xfrm>
            <a:off x="2174876" y="3737242"/>
            <a:ext cx="368300" cy="0"/>
          </a:xfrm>
          <a:prstGeom prst="line">
            <a:avLst/>
          </a:prstGeom>
          <a:noFill/>
          <a:ln w="57150">
            <a:solidFill>
              <a:srgbClr val="99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27"/>
          <p:cNvSpPr>
            <a:spLocks noChangeShapeType="1"/>
          </p:cNvSpPr>
          <p:nvPr/>
        </p:nvSpPr>
        <p:spPr bwMode="auto">
          <a:xfrm>
            <a:off x="2949576" y="4016642"/>
            <a:ext cx="368300" cy="0"/>
          </a:xfrm>
          <a:prstGeom prst="line">
            <a:avLst/>
          </a:prstGeom>
          <a:noFill/>
          <a:ln w="571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Text Box 28"/>
          <p:cNvSpPr txBox="1">
            <a:spLocks noChangeArrowheads="1"/>
          </p:cNvSpPr>
          <p:nvPr/>
        </p:nvSpPr>
        <p:spPr bwMode="auto">
          <a:xfrm>
            <a:off x="2430463" y="1343292"/>
            <a:ext cx="1406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buClr>
                <a:srgbClr val="000000"/>
              </a:buClr>
              <a:buSzPct val="100000"/>
              <a:buFont typeface="Times New Roman" charset="0"/>
              <a:buNone/>
            </a:pPr>
            <a:r>
              <a:rPr lang="en-US" b="1">
                <a:solidFill>
                  <a:schemeClr val="tx1"/>
                </a:solidFill>
                <a:latin typeface="Calibri" charset="0"/>
              </a:rPr>
              <a:t>Ancient DNA</a:t>
            </a:r>
            <a:endParaRPr lang="en-US" sz="1600">
              <a:solidFill>
                <a:schemeClr val="tx1"/>
              </a:solidFill>
              <a:latin typeface="Calibri" charset="0"/>
            </a:endParaRPr>
          </a:p>
        </p:txBody>
      </p:sp>
      <p:sp>
        <p:nvSpPr>
          <p:cNvPr id="29" name="Line 29"/>
          <p:cNvSpPr>
            <a:spLocks noChangeShapeType="1"/>
          </p:cNvSpPr>
          <p:nvPr/>
        </p:nvSpPr>
        <p:spPr bwMode="auto">
          <a:xfrm>
            <a:off x="3097213" y="2791092"/>
            <a:ext cx="368300" cy="0"/>
          </a:xfrm>
          <a:prstGeom prst="line">
            <a:avLst/>
          </a:prstGeom>
          <a:noFill/>
          <a:ln w="57150">
            <a:solidFill>
              <a:srgbClr val="99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30"/>
          <p:cNvSpPr>
            <a:spLocks noChangeShapeType="1"/>
          </p:cNvSpPr>
          <p:nvPr/>
        </p:nvSpPr>
        <p:spPr bwMode="auto">
          <a:xfrm>
            <a:off x="3944938" y="3237180"/>
            <a:ext cx="368300" cy="0"/>
          </a:xfrm>
          <a:prstGeom prst="line">
            <a:avLst/>
          </a:prstGeom>
          <a:noFill/>
          <a:ln w="571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38"/>
          <p:cNvSpPr>
            <a:spLocks noChangeShapeType="1"/>
          </p:cNvSpPr>
          <p:nvPr/>
        </p:nvSpPr>
        <p:spPr bwMode="auto">
          <a:xfrm>
            <a:off x="4867276" y="3087955"/>
            <a:ext cx="368300" cy="0"/>
          </a:xfrm>
          <a:prstGeom prst="line">
            <a:avLst/>
          </a:prstGeom>
          <a:noFill/>
          <a:ln w="57150">
            <a:solidFill>
              <a:srgbClr val="99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39"/>
          <p:cNvSpPr>
            <a:spLocks noChangeShapeType="1"/>
          </p:cNvSpPr>
          <p:nvPr/>
        </p:nvSpPr>
        <p:spPr bwMode="auto">
          <a:xfrm>
            <a:off x="1033463" y="3157805"/>
            <a:ext cx="368300" cy="0"/>
          </a:xfrm>
          <a:prstGeom prst="line">
            <a:avLst/>
          </a:prstGeom>
          <a:noFill/>
          <a:ln w="57150">
            <a:solidFill>
              <a:srgbClr val="99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40"/>
          <p:cNvSpPr>
            <a:spLocks noChangeShapeType="1"/>
          </p:cNvSpPr>
          <p:nvPr/>
        </p:nvSpPr>
        <p:spPr bwMode="auto">
          <a:xfrm>
            <a:off x="442913" y="3046680"/>
            <a:ext cx="368300" cy="0"/>
          </a:xfrm>
          <a:prstGeom prst="line">
            <a:avLst/>
          </a:prstGeom>
          <a:noFill/>
          <a:ln w="57150">
            <a:solidFill>
              <a:srgbClr val="99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41"/>
          <p:cNvSpPr>
            <a:spLocks noChangeShapeType="1"/>
          </p:cNvSpPr>
          <p:nvPr/>
        </p:nvSpPr>
        <p:spPr bwMode="auto">
          <a:xfrm>
            <a:off x="1438276" y="2935555"/>
            <a:ext cx="368300" cy="0"/>
          </a:xfrm>
          <a:prstGeom prst="line">
            <a:avLst/>
          </a:prstGeom>
          <a:noFill/>
          <a:ln w="57150">
            <a:solidFill>
              <a:srgbClr val="99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43"/>
          <p:cNvSpPr>
            <a:spLocks noChangeShapeType="1"/>
          </p:cNvSpPr>
          <p:nvPr/>
        </p:nvSpPr>
        <p:spPr bwMode="auto">
          <a:xfrm>
            <a:off x="5076826" y="3808680"/>
            <a:ext cx="368300" cy="0"/>
          </a:xfrm>
          <a:prstGeom prst="line">
            <a:avLst/>
          </a:prstGeom>
          <a:noFill/>
          <a:ln w="57150">
            <a:solidFill>
              <a:srgbClr val="99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 name="Line 44"/>
          <p:cNvSpPr>
            <a:spLocks noChangeShapeType="1"/>
          </p:cNvSpPr>
          <p:nvPr/>
        </p:nvSpPr>
        <p:spPr bwMode="auto">
          <a:xfrm>
            <a:off x="4486276" y="3697555"/>
            <a:ext cx="368300" cy="0"/>
          </a:xfrm>
          <a:prstGeom prst="line">
            <a:avLst/>
          </a:prstGeom>
          <a:noFill/>
          <a:ln w="57150">
            <a:solidFill>
              <a:srgbClr val="99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Line 45"/>
          <p:cNvSpPr>
            <a:spLocks noChangeShapeType="1"/>
          </p:cNvSpPr>
          <p:nvPr/>
        </p:nvSpPr>
        <p:spPr bwMode="auto">
          <a:xfrm>
            <a:off x="1214438" y="2214830"/>
            <a:ext cx="368300" cy="0"/>
          </a:xfrm>
          <a:prstGeom prst="line">
            <a:avLst/>
          </a:prstGeom>
          <a:noFill/>
          <a:ln w="57150">
            <a:solidFill>
              <a:srgbClr val="99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 name="Line 47"/>
          <p:cNvSpPr>
            <a:spLocks noChangeShapeType="1"/>
          </p:cNvSpPr>
          <p:nvPr/>
        </p:nvSpPr>
        <p:spPr bwMode="auto">
          <a:xfrm>
            <a:off x="3571876" y="3011755"/>
            <a:ext cx="369887"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 name="Line 48"/>
          <p:cNvSpPr>
            <a:spLocks noChangeShapeType="1"/>
          </p:cNvSpPr>
          <p:nvPr/>
        </p:nvSpPr>
        <p:spPr bwMode="auto">
          <a:xfrm>
            <a:off x="4564063" y="2892692"/>
            <a:ext cx="3683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 name="Line 49"/>
          <p:cNvSpPr>
            <a:spLocks noChangeShapeType="1"/>
          </p:cNvSpPr>
          <p:nvPr/>
        </p:nvSpPr>
        <p:spPr bwMode="auto">
          <a:xfrm>
            <a:off x="4030663" y="2816492"/>
            <a:ext cx="3683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 name="Rectangle 40"/>
          <p:cNvSpPr/>
          <p:nvPr/>
        </p:nvSpPr>
        <p:spPr>
          <a:xfrm>
            <a:off x="292814" y="2289442"/>
            <a:ext cx="1652729" cy="369332"/>
          </a:xfrm>
          <a:prstGeom prst="rect">
            <a:avLst/>
          </a:prstGeom>
        </p:spPr>
        <p:txBody>
          <a:bodyPr wrap="none">
            <a:spAutoFit/>
          </a:bodyPr>
          <a:lstStyle/>
          <a:p>
            <a:r>
              <a:rPr lang="en-US" altLang="zh-CN" dirty="0" smtClean="0">
                <a:latin typeface="Times New Roman" charset="0"/>
              </a:rPr>
              <a:t>M</a:t>
            </a:r>
            <a:r>
              <a:rPr lang="en-US" dirty="0" smtClean="0">
                <a:latin typeface="Times New Roman" charset="0"/>
              </a:rPr>
              <a:t>icrobi</a:t>
            </a:r>
            <a:r>
              <a:rPr lang="en-US" altLang="zh-CN" dirty="0" smtClean="0">
                <a:latin typeface="Times New Roman" charset="0"/>
              </a:rPr>
              <a:t>a</a:t>
            </a:r>
            <a:r>
              <a:rPr lang="en-US" dirty="0" smtClean="0">
                <a:latin typeface="Times New Roman" charset="0"/>
              </a:rPr>
              <a:t>l </a:t>
            </a:r>
            <a:r>
              <a:rPr lang="en-US" dirty="0">
                <a:latin typeface="Times New Roman" charset="0"/>
              </a:rPr>
              <a:t>DNA</a:t>
            </a:r>
            <a:endParaRPr lang="en-US" dirty="0"/>
          </a:p>
        </p:txBody>
      </p:sp>
      <p:sp>
        <p:nvSpPr>
          <p:cNvPr id="42" name="Rectangle 41"/>
          <p:cNvSpPr/>
          <p:nvPr/>
        </p:nvSpPr>
        <p:spPr>
          <a:xfrm>
            <a:off x="3258195" y="4026168"/>
            <a:ext cx="1883674" cy="369332"/>
          </a:xfrm>
          <a:prstGeom prst="rect">
            <a:avLst/>
          </a:prstGeom>
        </p:spPr>
        <p:txBody>
          <a:bodyPr wrap="none">
            <a:spAutoFit/>
          </a:bodyPr>
          <a:lstStyle/>
          <a:p>
            <a:r>
              <a:rPr lang="en-US" altLang="zh-CN" dirty="0" smtClean="0">
                <a:latin typeface="Times New Roman" charset="0"/>
              </a:rPr>
              <a:t>Endogenous</a:t>
            </a:r>
            <a:r>
              <a:rPr lang="en-US" dirty="0" smtClean="0">
                <a:latin typeface="Times New Roman" charset="0"/>
              </a:rPr>
              <a:t> </a:t>
            </a:r>
            <a:r>
              <a:rPr lang="en-US" dirty="0">
                <a:latin typeface="Times New Roman" charset="0"/>
              </a:rPr>
              <a:t>DNA</a:t>
            </a:r>
            <a:endParaRPr lang="en-US" dirty="0"/>
          </a:p>
        </p:txBody>
      </p:sp>
      <p:cxnSp>
        <p:nvCxnSpPr>
          <p:cNvPr id="44" name="Straight Arrow Connector 43"/>
          <p:cNvCxnSpPr/>
          <p:nvPr/>
        </p:nvCxnSpPr>
        <p:spPr>
          <a:xfrm>
            <a:off x="1438276" y="2658774"/>
            <a:ext cx="144462" cy="195818"/>
          </a:xfrm>
          <a:prstGeom prst="straightConnector1">
            <a:avLst/>
          </a:prstGeom>
          <a:ln>
            <a:solidFill>
              <a:srgbClr val="008000"/>
            </a:solidFill>
            <a:tailEnd type="arrow"/>
          </a:ln>
        </p:spPr>
        <p:style>
          <a:lnRef idx="3">
            <a:schemeClr val="accent3"/>
          </a:lnRef>
          <a:fillRef idx="0">
            <a:schemeClr val="accent3"/>
          </a:fillRef>
          <a:effectRef idx="2">
            <a:schemeClr val="accent3"/>
          </a:effectRef>
          <a:fontRef idx="minor">
            <a:schemeClr val="tx1"/>
          </a:fontRef>
        </p:style>
      </p:cxnSp>
      <p:cxnSp>
        <p:nvCxnSpPr>
          <p:cNvPr id="45" name="Straight Arrow Connector 44"/>
          <p:cNvCxnSpPr/>
          <p:nvPr/>
        </p:nvCxnSpPr>
        <p:spPr>
          <a:xfrm flipH="1" flipV="1">
            <a:off x="3087688" y="4054743"/>
            <a:ext cx="178951" cy="187840"/>
          </a:xfrm>
          <a:prstGeom prst="straightConnector1">
            <a:avLst/>
          </a:prstGeom>
          <a:ln>
            <a:solidFill>
              <a:srgbClr val="008000"/>
            </a:solidFill>
            <a:tailEnd type="arrow"/>
          </a:ln>
        </p:spPr>
        <p:style>
          <a:lnRef idx="3">
            <a:schemeClr val="accent3"/>
          </a:lnRef>
          <a:fillRef idx="0">
            <a:schemeClr val="accent3"/>
          </a:fillRef>
          <a:effectRef idx="2">
            <a:schemeClr val="accent3"/>
          </a:effectRef>
          <a:fontRef idx="minor">
            <a:schemeClr val="tx1"/>
          </a:fontRef>
        </p:style>
      </p:cxnSp>
      <p:sp>
        <p:nvSpPr>
          <p:cNvPr id="46" name="TextBox 45"/>
          <p:cNvSpPr txBox="1"/>
          <p:nvPr/>
        </p:nvSpPr>
        <p:spPr>
          <a:xfrm>
            <a:off x="602972" y="5263115"/>
            <a:ext cx="3934597" cy="646331"/>
          </a:xfrm>
          <a:prstGeom prst="rect">
            <a:avLst/>
          </a:prstGeom>
          <a:noFill/>
        </p:spPr>
        <p:txBody>
          <a:bodyPr wrap="square" rtlCol="0">
            <a:spAutoFit/>
          </a:bodyPr>
          <a:lstStyle/>
          <a:p>
            <a:r>
              <a:rPr lang="en-US" dirty="0" smtClean="0"/>
              <a:t>Shotgun sequencing very inexpensive and waste of resources!</a:t>
            </a:r>
            <a:endParaRPr lang="en-US" dirty="0"/>
          </a:p>
        </p:txBody>
      </p:sp>
    </p:spTree>
    <p:extLst>
      <p:ext uri="{BB962C8B-B14F-4D97-AF65-F5344CB8AC3E}">
        <p14:creationId xmlns:p14="http://schemas.microsoft.com/office/powerpoint/2010/main" val="1881389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Target-probe hybridization: DNA Capture</a:t>
            </a:r>
            <a:endParaRPr lang="en-US" sz="3600" dirty="0"/>
          </a:p>
        </p:txBody>
      </p:sp>
      <p:sp>
        <p:nvSpPr>
          <p:cNvPr id="13" name="Text Box 13"/>
          <p:cNvSpPr txBox="1">
            <a:spLocks noChangeArrowheads="1"/>
          </p:cNvSpPr>
          <p:nvPr/>
        </p:nvSpPr>
        <p:spPr bwMode="auto">
          <a:xfrm>
            <a:off x="173832" y="3804103"/>
            <a:ext cx="20812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buClr>
                <a:srgbClr val="000000"/>
              </a:buClr>
              <a:buSzPct val="100000"/>
              <a:buFont typeface="Times New Roman" charset="0"/>
              <a:buNone/>
            </a:pPr>
            <a:r>
              <a:rPr lang="en-US" dirty="0">
                <a:latin typeface="Calibri" charset="0"/>
              </a:rPr>
              <a:t>&lt;&lt; 0.0001</a:t>
            </a:r>
            <a:r>
              <a:rPr lang="el-GR" dirty="0">
                <a:latin typeface="Calibri" charset="0"/>
              </a:rPr>
              <a:t>μ</a:t>
            </a:r>
            <a:r>
              <a:rPr lang="en-US" dirty="0">
                <a:latin typeface="Calibri" charset="0"/>
              </a:rPr>
              <a:t>g DNA </a:t>
            </a:r>
          </a:p>
          <a:p>
            <a:pPr eaLnBrk="0" hangingPunct="0">
              <a:buClr>
                <a:srgbClr val="000000"/>
              </a:buClr>
              <a:buSzPct val="100000"/>
              <a:buFont typeface="Times New Roman" charset="0"/>
              <a:buNone/>
            </a:pPr>
            <a:r>
              <a:rPr lang="en-US" dirty="0">
                <a:latin typeface="Calibri" charset="0"/>
              </a:rPr>
              <a:t>per gram tissue</a:t>
            </a:r>
            <a:endParaRPr lang="el-GR" dirty="0">
              <a:latin typeface="Calibri" charset="0"/>
            </a:endParaRPr>
          </a:p>
        </p:txBody>
      </p:sp>
      <p:sp>
        <p:nvSpPr>
          <p:cNvPr id="20" name="Line 20"/>
          <p:cNvSpPr>
            <a:spLocks noChangeShapeType="1"/>
          </p:cNvSpPr>
          <p:nvPr/>
        </p:nvSpPr>
        <p:spPr bwMode="auto">
          <a:xfrm>
            <a:off x="1771196" y="3459430"/>
            <a:ext cx="368300" cy="0"/>
          </a:xfrm>
          <a:prstGeom prst="line">
            <a:avLst/>
          </a:prstGeom>
          <a:noFill/>
          <a:ln w="571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21"/>
          <p:cNvSpPr>
            <a:spLocks noChangeShapeType="1"/>
          </p:cNvSpPr>
          <p:nvPr/>
        </p:nvSpPr>
        <p:spPr bwMode="auto">
          <a:xfrm>
            <a:off x="1955346" y="3180030"/>
            <a:ext cx="368300" cy="0"/>
          </a:xfrm>
          <a:prstGeom prst="line">
            <a:avLst/>
          </a:prstGeom>
          <a:noFill/>
          <a:ln w="571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27"/>
          <p:cNvSpPr>
            <a:spLocks noChangeShapeType="1"/>
          </p:cNvSpPr>
          <p:nvPr/>
        </p:nvSpPr>
        <p:spPr bwMode="auto">
          <a:xfrm>
            <a:off x="2102984" y="4016642"/>
            <a:ext cx="368300" cy="0"/>
          </a:xfrm>
          <a:prstGeom prst="line">
            <a:avLst/>
          </a:prstGeom>
          <a:noFill/>
          <a:ln w="571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Text Box 28"/>
          <p:cNvSpPr txBox="1">
            <a:spLocks noChangeArrowheads="1"/>
          </p:cNvSpPr>
          <p:nvPr/>
        </p:nvSpPr>
        <p:spPr bwMode="auto">
          <a:xfrm>
            <a:off x="1512434" y="1965093"/>
            <a:ext cx="1406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buClr>
                <a:srgbClr val="000000"/>
              </a:buClr>
              <a:buSzPct val="100000"/>
              <a:buFont typeface="Times New Roman" charset="0"/>
              <a:buNone/>
            </a:pPr>
            <a:r>
              <a:rPr lang="en-US" b="1" dirty="0">
                <a:solidFill>
                  <a:schemeClr val="tx1"/>
                </a:solidFill>
                <a:latin typeface="Calibri" charset="0"/>
              </a:rPr>
              <a:t>Ancient DNA</a:t>
            </a:r>
            <a:endParaRPr lang="en-US" sz="1600" dirty="0">
              <a:solidFill>
                <a:schemeClr val="tx1"/>
              </a:solidFill>
              <a:latin typeface="Calibri" charset="0"/>
            </a:endParaRPr>
          </a:p>
        </p:txBody>
      </p:sp>
      <p:sp>
        <p:nvSpPr>
          <p:cNvPr id="30" name="Line 30"/>
          <p:cNvSpPr>
            <a:spLocks noChangeShapeType="1"/>
          </p:cNvSpPr>
          <p:nvPr/>
        </p:nvSpPr>
        <p:spPr bwMode="auto">
          <a:xfrm>
            <a:off x="3098346" y="3237180"/>
            <a:ext cx="368300" cy="0"/>
          </a:xfrm>
          <a:prstGeom prst="line">
            <a:avLst/>
          </a:prstGeom>
          <a:noFill/>
          <a:ln w="571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 name="Line 47"/>
          <p:cNvSpPr>
            <a:spLocks noChangeShapeType="1"/>
          </p:cNvSpPr>
          <p:nvPr/>
        </p:nvSpPr>
        <p:spPr bwMode="auto">
          <a:xfrm>
            <a:off x="2725284" y="3011755"/>
            <a:ext cx="369887"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 name="Line 48"/>
          <p:cNvSpPr>
            <a:spLocks noChangeShapeType="1"/>
          </p:cNvSpPr>
          <p:nvPr/>
        </p:nvSpPr>
        <p:spPr bwMode="auto">
          <a:xfrm>
            <a:off x="3717471" y="2892692"/>
            <a:ext cx="3683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 name="Line 49"/>
          <p:cNvSpPr>
            <a:spLocks noChangeShapeType="1"/>
          </p:cNvSpPr>
          <p:nvPr/>
        </p:nvSpPr>
        <p:spPr bwMode="auto">
          <a:xfrm>
            <a:off x="3184071" y="2816492"/>
            <a:ext cx="3683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 name="Rectangle 41"/>
          <p:cNvSpPr/>
          <p:nvPr/>
        </p:nvSpPr>
        <p:spPr>
          <a:xfrm>
            <a:off x="2411603" y="4026168"/>
            <a:ext cx="1883674" cy="369332"/>
          </a:xfrm>
          <a:prstGeom prst="rect">
            <a:avLst/>
          </a:prstGeom>
        </p:spPr>
        <p:txBody>
          <a:bodyPr wrap="none">
            <a:spAutoFit/>
          </a:bodyPr>
          <a:lstStyle/>
          <a:p>
            <a:r>
              <a:rPr lang="en-US" altLang="zh-CN" dirty="0" smtClean="0">
                <a:latin typeface="Times New Roman" charset="0"/>
              </a:rPr>
              <a:t>Endogenous</a:t>
            </a:r>
            <a:r>
              <a:rPr lang="en-US" dirty="0" smtClean="0">
                <a:latin typeface="Times New Roman" charset="0"/>
              </a:rPr>
              <a:t> </a:t>
            </a:r>
            <a:r>
              <a:rPr lang="en-US" dirty="0">
                <a:latin typeface="Times New Roman" charset="0"/>
              </a:rPr>
              <a:t>DNA</a:t>
            </a:r>
            <a:endParaRPr lang="en-US" dirty="0"/>
          </a:p>
        </p:txBody>
      </p:sp>
      <p:cxnSp>
        <p:nvCxnSpPr>
          <p:cNvPr id="45" name="Straight Arrow Connector 44"/>
          <p:cNvCxnSpPr/>
          <p:nvPr/>
        </p:nvCxnSpPr>
        <p:spPr>
          <a:xfrm flipH="1" flipV="1">
            <a:off x="2241096" y="4054743"/>
            <a:ext cx="178951" cy="187840"/>
          </a:xfrm>
          <a:prstGeom prst="straightConnector1">
            <a:avLst/>
          </a:prstGeom>
          <a:ln>
            <a:solidFill>
              <a:srgbClr val="008000"/>
            </a:solidFill>
            <a:tailEnd type="arrow"/>
          </a:ln>
        </p:spPr>
        <p:style>
          <a:lnRef idx="3">
            <a:schemeClr val="accent3"/>
          </a:lnRef>
          <a:fillRef idx="0">
            <a:schemeClr val="accent3"/>
          </a:fillRef>
          <a:effectRef idx="2">
            <a:schemeClr val="accent3"/>
          </a:effectRef>
          <a:fontRef idx="minor">
            <a:schemeClr val="tx1"/>
          </a:fontRef>
        </p:style>
      </p:cxnSp>
      <p:sp>
        <p:nvSpPr>
          <p:cNvPr id="46" name="TextBox 45"/>
          <p:cNvSpPr txBox="1"/>
          <p:nvPr/>
        </p:nvSpPr>
        <p:spPr>
          <a:xfrm>
            <a:off x="378641" y="4565508"/>
            <a:ext cx="3934597" cy="2308324"/>
          </a:xfrm>
          <a:prstGeom prst="rect">
            <a:avLst/>
          </a:prstGeom>
          <a:noFill/>
        </p:spPr>
        <p:txBody>
          <a:bodyPr wrap="square" rtlCol="0">
            <a:spAutoFit/>
          </a:bodyPr>
          <a:lstStyle/>
          <a:p>
            <a:r>
              <a:rPr lang="en-US" dirty="0" smtClean="0"/>
              <a:t>What is being captured?</a:t>
            </a:r>
          </a:p>
          <a:p>
            <a:r>
              <a:rPr lang="en-US" dirty="0" err="1" smtClean="0"/>
              <a:t>mtDNA</a:t>
            </a:r>
            <a:endParaRPr lang="en-US" dirty="0" smtClean="0"/>
          </a:p>
          <a:p>
            <a:r>
              <a:rPr lang="en-US" dirty="0" smtClean="0"/>
              <a:t>Bacterial plasmids</a:t>
            </a:r>
          </a:p>
          <a:p>
            <a:r>
              <a:rPr lang="en-US" dirty="0" smtClean="0"/>
              <a:t>Short nuclear loci – SNP panels!</a:t>
            </a:r>
          </a:p>
          <a:p>
            <a:endParaRPr lang="en-US" dirty="0" smtClean="0"/>
          </a:p>
          <a:p>
            <a:r>
              <a:rPr lang="en-US" dirty="0" smtClean="0"/>
              <a:t>New techniques for whole genome capture</a:t>
            </a:r>
          </a:p>
          <a:p>
            <a:endParaRPr lang="en-US" dirty="0"/>
          </a:p>
        </p:txBody>
      </p:sp>
      <p:graphicFrame>
        <p:nvGraphicFramePr>
          <p:cNvPr id="43" name="Chart 42"/>
          <p:cNvGraphicFramePr>
            <a:graphicFrameLocks/>
          </p:cNvGraphicFramePr>
          <p:nvPr>
            <p:extLst>
              <p:ext uri="{D42A27DB-BD31-4B8C-83A1-F6EECF244321}">
                <p14:modId xmlns:p14="http://schemas.microsoft.com/office/powerpoint/2010/main" val="108581750"/>
              </p:ext>
            </p:extLst>
          </p:nvPr>
        </p:nvGraphicFramePr>
        <p:xfrm>
          <a:off x="4747250" y="3533153"/>
          <a:ext cx="4353301" cy="3178872"/>
        </p:xfrm>
        <a:graphic>
          <a:graphicData uri="http://schemas.openxmlformats.org/drawingml/2006/chart">
            <c:chart xmlns:c="http://schemas.openxmlformats.org/drawingml/2006/chart" xmlns:r="http://schemas.openxmlformats.org/officeDocument/2006/relationships" r:id="rId2"/>
          </a:graphicData>
        </a:graphic>
      </p:graphicFrame>
      <p:sp>
        <p:nvSpPr>
          <p:cNvPr id="47" name="Rectangle 3"/>
          <p:cNvSpPr>
            <a:spLocks noChangeArrowheads="1"/>
          </p:cNvSpPr>
          <p:nvPr/>
        </p:nvSpPr>
        <p:spPr bwMode="auto">
          <a:xfrm>
            <a:off x="5912331" y="5209254"/>
            <a:ext cx="1191252" cy="700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spcBef>
                <a:spcPts val="900"/>
              </a:spcBef>
              <a:buSzPct val="100000"/>
              <a:buFont typeface="Times New Roman"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0000"/>
                </a:solidFill>
                <a:ea typeface="SimSun" charset="0"/>
                <a:cs typeface="SimSun" charset="0"/>
              </a:rPr>
              <a:t>Microbial </a:t>
            </a:r>
          </a:p>
          <a:p>
            <a:pPr algn="ctr" eaLnBrk="0" hangingPunct="0">
              <a:spcBef>
                <a:spcPts val="900"/>
              </a:spcBef>
              <a:buSzPct val="100000"/>
              <a:buFont typeface="Times New Roman"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smtClean="0">
                <a:solidFill>
                  <a:srgbClr val="000000"/>
                </a:solidFill>
                <a:ea typeface="SimSun" charset="0"/>
                <a:cs typeface="SimSun" charset="0"/>
              </a:rPr>
              <a:t>background</a:t>
            </a:r>
            <a:endParaRPr lang="en-US" sz="1600" b="1" dirty="0">
              <a:solidFill>
                <a:srgbClr val="000000"/>
              </a:solidFill>
              <a:ea typeface="SimSun" charset="0"/>
              <a:cs typeface="SimSun" charset="0"/>
            </a:endParaRPr>
          </a:p>
        </p:txBody>
      </p:sp>
      <p:sp>
        <p:nvSpPr>
          <p:cNvPr id="48" name="Rectangle 47"/>
          <p:cNvSpPr/>
          <p:nvPr/>
        </p:nvSpPr>
        <p:spPr>
          <a:xfrm>
            <a:off x="5912331" y="6337528"/>
            <a:ext cx="3115816" cy="400110"/>
          </a:xfrm>
          <a:prstGeom prst="rect">
            <a:avLst/>
          </a:prstGeom>
        </p:spPr>
        <p:txBody>
          <a:bodyPr wrap="square">
            <a:spAutoFit/>
          </a:bodyPr>
          <a:lstStyle/>
          <a:p>
            <a:r>
              <a:rPr lang="en-US" sz="2000" dirty="0" smtClean="0"/>
              <a:t>Tianyuan, Fu et al. 2013</a:t>
            </a:r>
          </a:p>
        </p:txBody>
      </p:sp>
      <p:sp>
        <p:nvSpPr>
          <p:cNvPr id="3" name="TextBox 2"/>
          <p:cNvSpPr txBox="1"/>
          <p:nvPr/>
        </p:nvSpPr>
        <p:spPr>
          <a:xfrm>
            <a:off x="5721816" y="3667494"/>
            <a:ext cx="2476032" cy="369332"/>
          </a:xfrm>
          <a:prstGeom prst="rect">
            <a:avLst/>
          </a:prstGeom>
          <a:noFill/>
        </p:spPr>
        <p:txBody>
          <a:bodyPr wrap="square" rtlCol="0">
            <a:spAutoFit/>
          </a:bodyPr>
          <a:lstStyle/>
          <a:p>
            <a:r>
              <a:rPr lang="en-US" dirty="0" smtClean="0"/>
              <a:t>46.8% chr21 DNA</a:t>
            </a:r>
            <a:endParaRPr lang="en-US" dirty="0"/>
          </a:p>
        </p:txBody>
      </p:sp>
      <p:sp>
        <p:nvSpPr>
          <p:cNvPr id="50" name="Line 15"/>
          <p:cNvSpPr>
            <a:spLocks noChangeShapeType="1"/>
          </p:cNvSpPr>
          <p:nvPr/>
        </p:nvSpPr>
        <p:spPr bwMode="auto">
          <a:xfrm>
            <a:off x="1144134" y="2622817"/>
            <a:ext cx="368300" cy="0"/>
          </a:xfrm>
          <a:prstGeom prst="line">
            <a:avLst/>
          </a:prstGeom>
          <a:noFill/>
          <a:ln w="57150">
            <a:solidFill>
              <a:srgbClr val="99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 name="Line 19"/>
          <p:cNvSpPr>
            <a:spLocks noChangeShapeType="1"/>
          </p:cNvSpPr>
          <p:nvPr/>
        </p:nvSpPr>
        <p:spPr bwMode="auto">
          <a:xfrm>
            <a:off x="1217159" y="3068905"/>
            <a:ext cx="369887" cy="0"/>
          </a:xfrm>
          <a:prstGeom prst="line">
            <a:avLst/>
          </a:prstGeom>
          <a:noFill/>
          <a:ln w="57150">
            <a:solidFill>
              <a:srgbClr val="99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 name="Line 25"/>
          <p:cNvSpPr>
            <a:spLocks noChangeShapeType="1"/>
          </p:cNvSpPr>
          <p:nvPr/>
        </p:nvSpPr>
        <p:spPr bwMode="auto">
          <a:xfrm>
            <a:off x="996496" y="3348305"/>
            <a:ext cx="368300" cy="0"/>
          </a:xfrm>
          <a:prstGeom prst="line">
            <a:avLst/>
          </a:prstGeom>
          <a:noFill/>
          <a:ln w="57150">
            <a:solidFill>
              <a:srgbClr val="99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 name="Line 22"/>
          <p:cNvSpPr>
            <a:spLocks noChangeShapeType="1"/>
          </p:cNvSpPr>
          <p:nvPr/>
        </p:nvSpPr>
        <p:spPr bwMode="auto">
          <a:xfrm>
            <a:off x="2434771" y="3626117"/>
            <a:ext cx="368300" cy="0"/>
          </a:xfrm>
          <a:prstGeom prst="line">
            <a:avLst/>
          </a:prstGeom>
          <a:noFill/>
          <a:ln w="57150">
            <a:solidFill>
              <a:srgbClr val="99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 name="Line 24"/>
          <p:cNvSpPr>
            <a:spLocks noChangeShapeType="1"/>
          </p:cNvSpPr>
          <p:nvPr/>
        </p:nvSpPr>
        <p:spPr bwMode="auto">
          <a:xfrm>
            <a:off x="3182484" y="2554555"/>
            <a:ext cx="368300" cy="0"/>
          </a:xfrm>
          <a:prstGeom prst="line">
            <a:avLst/>
          </a:prstGeom>
          <a:noFill/>
          <a:ln w="57150">
            <a:solidFill>
              <a:srgbClr val="99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 name="Line 44"/>
          <p:cNvSpPr>
            <a:spLocks noChangeShapeType="1"/>
          </p:cNvSpPr>
          <p:nvPr/>
        </p:nvSpPr>
        <p:spPr bwMode="auto">
          <a:xfrm>
            <a:off x="3639684" y="3697555"/>
            <a:ext cx="368300" cy="0"/>
          </a:xfrm>
          <a:prstGeom prst="line">
            <a:avLst/>
          </a:prstGeom>
          <a:noFill/>
          <a:ln w="57150">
            <a:solidFill>
              <a:srgbClr val="99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 name="TextBox 61"/>
          <p:cNvSpPr txBox="1"/>
          <p:nvPr/>
        </p:nvSpPr>
        <p:spPr>
          <a:xfrm>
            <a:off x="4272117" y="1151468"/>
            <a:ext cx="4923199" cy="2554545"/>
          </a:xfrm>
          <a:prstGeom prst="rect">
            <a:avLst/>
          </a:prstGeom>
          <a:noFill/>
        </p:spPr>
        <p:txBody>
          <a:bodyPr wrap="square" rtlCol="0">
            <a:spAutoFit/>
          </a:bodyPr>
          <a:lstStyle/>
          <a:p>
            <a:r>
              <a:rPr lang="en-US" sz="1600" dirty="0" smtClean="0"/>
              <a:t>Knowledge of probe </a:t>
            </a:r>
          </a:p>
          <a:p>
            <a:r>
              <a:rPr lang="en-US" sz="1600" dirty="0"/>
              <a:t> </a:t>
            </a:r>
            <a:r>
              <a:rPr lang="en-US" sz="1600" dirty="0" smtClean="0"/>
              <a:t>- need to know well, so usually present-day sample</a:t>
            </a:r>
          </a:p>
          <a:p>
            <a:r>
              <a:rPr lang="en-US" sz="1600" dirty="0"/>
              <a:t> </a:t>
            </a:r>
            <a:r>
              <a:rPr lang="en-US" sz="1600" dirty="0" smtClean="0"/>
              <a:t>- has been successful using probes that are 10-13% different from target</a:t>
            </a:r>
          </a:p>
          <a:p>
            <a:r>
              <a:rPr lang="en-US" sz="1600" b="1" dirty="0" smtClean="0"/>
              <a:t>Customized </a:t>
            </a:r>
            <a:r>
              <a:rPr lang="en-US" sz="1600" b="1" dirty="0" err="1" smtClean="0"/>
              <a:t>biotinylated</a:t>
            </a:r>
            <a:r>
              <a:rPr lang="en-US" sz="1600" b="1" dirty="0" smtClean="0"/>
              <a:t> probes</a:t>
            </a:r>
          </a:p>
          <a:p>
            <a:r>
              <a:rPr lang="en-US" sz="1600" b="1" dirty="0"/>
              <a:t> </a:t>
            </a:r>
            <a:r>
              <a:rPr lang="en-US" sz="1600" b="1" dirty="0" smtClean="0"/>
              <a:t>- best for small regions (hundreds of kb to few Mb)</a:t>
            </a:r>
          </a:p>
          <a:p>
            <a:r>
              <a:rPr lang="en-US" sz="1600" dirty="0" smtClean="0"/>
              <a:t>Microarrays </a:t>
            </a:r>
          </a:p>
          <a:p>
            <a:r>
              <a:rPr lang="en-US" sz="1600" dirty="0"/>
              <a:t> </a:t>
            </a:r>
            <a:r>
              <a:rPr lang="en-US" sz="1600" dirty="0" smtClean="0"/>
              <a:t>- can hold ~1 million probes</a:t>
            </a:r>
          </a:p>
          <a:p>
            <a:r>
              <a:rPr lang="en-US" sz="1600" dirty="0" smtClean="0"/>
              <a:t>Known Adaptor Sequence</a:t>
            </a:r>
          </a:p>
          <a:p>
            <a:r>
              <a:rPr lang="en-US" sz="1600" dirty="0"/>
              <a:t> </a:t>
            </a:r>
            <a:r>
              <a:rPr lang="en-US" sz="1600" dirty="0" smtClean="0"/>
              <a:t>- Can amplify over and over - reusable</a:t>
            </a:r>
            <a:endParaRPr lang="en-US" sz="1600" dirty="0"/>
          </a:p>
        </p:txBody>
      </p:sp>
    </p:spTree>
    <p:extLst>
      <p:ext uri="{BB962C8B-B14F-4D97-AF65-F5344CB8AC3E}">
        <p14:creationId xmlns:p14="http://schemas.microsoft.com/office/powerpoint/2010/main" val="1748460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 SNP Panels</a:t>
            </a:r>
            <a:endParaRPr lang="en-US" dirty="0"/>
          </a:p>
        </p:txBody>
      </p:sp>
      <p:sp>
        <p:nvSpPr>
          <p:cNvPr id="5" name="Content Placeholder 4"/>
          <p:cNvSpPr>
            <a:spLocks noGrp="1"/>
          </p:cNvSpPr>
          <p:nvPr>
            <p:ph idx="1"/>
          </p:nvPr>
        </p:nvSpPr>
        <p:spPr>
          <a:xfrm>
            <a:off x="264564" y="1283292"/>
            <a:ext cx="8664478" cy="5397760"/>
          </a:xfrm>
        </p:spPr>
        <p:txBody>
          <a:bodyPr>
            <a:normAutofit fontScale="85000" lnSpcReduction="20000"/>
          </a:bodyPr>
          <a:lstStyle/>
          <a:p>
            <a:r>
              <a:rPr lang="en-US" dirty="0" smtClean="0"/>
              <a:t>Fu et al. (2015, </a:t>
            </a:r>
            <a:r>
              <a:rPr lang="en-US" dirty="0" err="1" smtClean="0"/>
              <a:t>Oase</a:t>
            </a:r>
            <a:r>
              <a:rPr lang="en-US" dirty="0" smtClean="0"/>
              <a:t> paper)</a:t>
            </a:r>
          </a:p>
          <a:p>
            <a:pPr lvl="1"/>
            <a:r>
              <a:rPr lang="en-US" b="1" u="sng" dirty="0" smtClean="0"/>
              <a:t>“390k”: 394,577 SNPs, ~90% on HO array (main set in </a:t>
            </a:r>
            <a:r>
              <a:rPr lang="en-US" b="1" u="sng" dirty="0" err="1" smtClean="0"/>
              <a:t>Haak</a:t>
            </a:r>
            <a:r>
              <a:rPr lang="en-US" b="1" u="sng" dirty="0" smtClean="0"/>
              <a:t> et al. 2015)</a:t>
            </a:r>
          </a:p>
          <a:p>
            <a:pPr lvl="1"/>
            <a:r>
              <a:rPr lang="en-US" dirty="0" smtClean="0"/>
              <a:t>“840k”: 842,630 SNPs – rest on HO array, all SNPs on </a:t>
            </a:r>
            <a:r>
              <a:rPr lang="en-US" dirty="0" err="1" smtClean="0"/>
              <a:t>Illumina</a:t>
            </a:r>
            <a:r>
              <a:rPr lang="en-US" dirty="0" smtClean="0"/>
              <a:t> 610-Quad Array, all on </a:t>
            </a:r>
            <a:r>
              <a:rPr lang="en-US" dirty="0" err="1" smtClean="0"/>
              <a:t>Affymetrix</a:t>
            </a:r>
            <a:r>
              <a:rPr lang="en-US" dirty="0" smtClean="0"/>
              <a:t> 50k array, select other SNPs</a:t>
            </a:r>
          </a:p>
          <a:p>
            <a:pPr lvl="1"/>
            <a:r>
              <a:rPr lang="en-US" dirty="0" smtClean="0"/>
              <a:t>“1000k”: 997,780 SNPs of all </a:t>
            </a:r>
            <a:r>
              <a:rPr lang="en-US" dirty="0" err="1" smtClean="0"/>
              <a:t>transversion</a:t>
            </a:r>
            <a:r>
              <a:rPr lang="en-US" dirty="0" smtClean="0"/>
              <a:t> polymorphisms in two Yoruba males or in the Altai Neanderthal (with MQ&gt;99%) with chimp alleles available</a:t>
            </a:r>
          </a:p>
          <a:p>
            <a:pPr lvl="1"/>
            <a:r>
              <a:rPr lang="en-US" dirty="0" smtClean="0"/>
              <a:t>“Archaic”: SNPs where Yoruba (1KG) are high frequency in one allele, with at least one archaic carrying alternative allele (~1.7M SNPs)</a:t>
            </a:r>
          </a:p>
          <a:p>
            <a:r>
              <a:rPr lang="en-US" dirty="0" smtClean="0"/>
              <a:t>HO array: ~600k SNPs (Patterson et al. 2012)</a:t>
            </a:r>
          </a:p>
          <a:p>
            <a:r>
              <a:rPr lang="en-US" dirty="0" smtClean="0"/>
              <a:t>1.2M: ‘390k’ + ‘840k’</a:t>
            </a:r>
          </a:p>
          <a:p>
            <a:r>
              <a:rPr lang="en-US" dirty="0" smtClean="0"/>
              <a:t>2.2M: ‘390k’ + ‘840k’ + ’1000k’</a:t>
            </a:r>
          </a:p>
        </p:txBody>
      </p:sp>
    </p:spTree>
    <p:extLst>
      <p:ext uri="{BB962C8B-B14F-4D97-AF65-F5344CB8AC3E}">
        <p14:creationId xmlns:p14="http://schemas.microsoft.com/office/powerpoint/2010/main" val="1280948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b</a:t>
            </a:r>
            <a:r>
              <a:rPr lang="en-US" i="1" dirty="0" err="1" smtClean="0"/>
              <a:t>wa</a:t>
            </a:r>
            <a:r>
              <a:rPr lang="en-US" i="1" dirty="0" smtClean="0"/>
              <a:t> </a:t>
            </a:r>
            <a:r>
              <a:rPr lang="en-US" i="1" dirty="0" smtClean="0">
                <a:sym typeface="Wingdings"/>
              </a:rPr>
              <a:t> </a:t>
            </a:r>
            <a:r>
              <a:rPr lang="en-US" i="1" dirty="0" err="1" smtClean="0">
                <a:sym typeface="Wingdings"/>
              </a:rPr>
              <a:t>SAMtools</a:t>
            </a:r>
            <a:r>
              <a:rPr lang="en-US" i="1" dirty="0" smtClean="0">
                <a:sym typeface="Wingdings"/>
              </a:rPr>
              <a:t>  Genotyping</a:t>
            </a:r>
            <a:endParaRPr lang="en-US" i="1" dirty="0"/>
          </a:p>
        </p:txBody>
      </p:sp>
      <p:sp>
        <p:nvSpPr>
          <p:cNvPr id="3" name="Content Placeholder 2"/>
          <p:cNvSpPr>
            <a:spLocks noGrp="1"/>
          </p:cNvSpPr>
          <p:nvPr>
            <p:ph idx="1"/>
          </p:nvPr>
        </p:nvSpPr>
        <p:spPr/>
        <p:txBody>
          <a:bodyPr/>
          <a:lstStyle/>
          <a:p>
            <a:r>
              <a:rPr lang="en-US" dirty="0" smtClean="0"/>
              <a:t>Major Pipeline</a:t>
            </a:r>
          </a:p>
          <a:p>
            <a:pPr lvl="1"/>
            <a:r>
              <a:rPr lang="en-US" dirty="0" smtClean="0"/>
              <a:t>Index and align </a:t>
            </a:r>
            <a:r>
              <a:rPr lang="en-US" dirty="0" err="1" smtClean="0"/>
              <a:t>fastq</a:t>
            </a:r>
            <a:r>
              <a:rPr lang="en-US" dirty="0" smtClean="0"/>
              <a:t> to reference (</a:t>
            </a:r>
            <a:r>
              <a:rPr lang="en-US" dirty="0" err="1" smtClean="0"/>
              <a:t>fasta</a:t>
            </a:r>
            <a:r>
              <a:rPr lang="en-US" dirty="0" smtClean="0"/>
              <a:t>)</a:t>
            </a:r>
          </a:p>
          <a:p>
            <a:pPr lvl="1"/>
            <a:r>
              <a:rPr lang="en-US" dirty="0" smtClean="0"/>
              <a:t>Convert resulting SAM file to BAM file, including GQ and MQ filters as needed.</a:t>
            </a:r>
          </a:p>
          <a:p>
            <a:pPr lvl="1"/>
            <a:r>
              <a:rPr lang="en-US" dirty="0" smtClean="0"/>
              <a:t>Convert BAM file to preferred data format (</a:t>
            </a:r>
            <a:r>
              <a:rPr lang="en-US" dirty="0" err="1" smtClean="0"/>
              <a:t>pseudohaploid</a:t>
            </a:r>
            <a:r>
              <a:rPr lang="en-US" dirty="0" smtClean="0"/>
              <a:t> calls, EIGENSTRAT?)</a:t>
            </a:r>
          </a:p>
          <a:p>
            <a:pPr lvl="1"/>
            <a:endParaRPr lang="en-US" dirty="0"/>
          </a:p>
          <a:p>
            <a:r>
              <a:rPr lang="en-US" dirty="0">
                <a:hlinkClick r:id="rId3"/>
              </a:rPr>
              <a:t>http://www.htslib.org/doc/</a:t>
            </a:r>
            <a:r>
              <a:rPr lang="en-US" dirty="0" smtClean="0">
                <a:hlinkClick r:id="rId3"/>
              </a:rPr>
              <a:t>samtools.html</a:t>
            </a:r>
            <a:endParaRPr lang="en-US" dirty="0" smtClean="0"/>
          </a:p>
          <a:p>
            <a:endParaRPr lang="en-US"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1327557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Relevant File Formats</a:t>
            </a:r>
            <a:endParaRPr lang="en-US" dirty="0"/>
          </a:p>
        </p:txBody>
      </p:sp>
      <p:sp>
        <p:nvSpPr>
          <p:cNvPr id="3" name="Content Placeholder 2"/>
          <p:cNvSpPr>
            <a:spLocks noGrp="1"/>
          </p:cNvSpPr>
          <p:nvPr>
            <p:ph idx="1"/>
          </p:nvPr>
        </p:nvSpPr>
        <p:spPr/>
        <p:txBody>
          <a:bodyPr/>
          <a:lstStyle/>
          <a:p>
            <a:r>
              <a:rPr lang="en-US" dirty="0" smtClean="0"/>
              <a:t>FASTA – reference genome</a:t>
            </a:r>
          </a:p>
          <a:p>
            <a:r>
              <a:rPr lang="en-US" dirty="0" smtClean="0"/>
              <a:t>FASTQ – raw read data, contains base quality scores</a:t>
            </a:r>
          </a:p>
          <a:p>
            <a:r>
              <a:rPr lang="en-US" dirty="0" smtClean="0"/>
              <a:t>SAM – Sequence Alignment/Map Format – TAB delimited text format showing alignment of reads in FASTQ to reference.</a:t>
            </a:r>
          </a:p>
          <a:p>
            <a:r>
              <a:rPr lang="en-US" dirty="0" smtClean="0"/>
              <a:t>BAM – Binary form of SAM, use </a:t>
            </a:r>
            <a:r>
              <a:rPr lang="en-US" dirty="0" err="1" smtClean="0"/>
              <a:t>samtools</a:t>
            </a:r>
            <a:r>
              <a:rPr lang="en-US" dirty="0" smtClean="0"/>
              <a:t> view to see information. </a:t>
            </a:r>
          </a:p>
          <a:p>
            <a:endParaRPr lang="en-US"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1917357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DNA contamination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Test for DNA damage on reads (before USER treatment)</a:t>
            </a:r>
          </a:p>
          <a:p>
            <a:r>
              <a:rPr lang="en-US" dirty="0" smtClean="0"/>
              <a:t>Check for multiple allele calls in </a:t>
            </a:r>
            <a:r>
              <a:rPr lang="en-US" dirty="0" err="1" smtClean="0"/>
              <a:t>mtDNA</a:t>
            </a:r>
            <a:endParaRPr lang="en-US" dirty="0" smtClean="0"/>
          </a:p>
          <a:p>
            <a:r>
              <a:rPr lang="en-US" dirty="0" smtClean="0"/>
              <a:t>Check for multiple allele calls in non-recombining portion of X-chromosome</a:t>
            </a:r>
          </a:p>
          <a:p>
            <a:endParaRPr lang="en-US" dirty="0" smtClean="0"/>
          </a:p>
          <a:p>
            <a:r>
              <a:rPr lang="en-US" dirty="0" smtClean="0"/>
              <a:t>Pre-processing: damage-restricted fragments</a:t>
            </a:r>
          </a:p>
          <a:p>
            <a:r>
              <a:rPr lang="en-US" dirty="0" smtClean="0"/>
              <a:t>Post-processing: likelihood methods</a:t>
            </a:r>
          </a:p>
          <a:p>
            <a:pPr lvl="1"/>
            <a:r>
              <a:rPr lang="en-US" dirty="0" smtClean="0"/>
              <a:t>Using modern reference panels</a:t>
            </a:r>
          </a:p>
          <a:p>
            <a:pPr lvl="1"/>
            <a:endParaRPr lang="en-US" dirty="0" smtClean="0"/>
          </a:p>
          <a:p>
            <a:pPr lvl="1"/>
            <a:endParaRPr lang="en-US" dirty="0"/>
          </a:p>
        </p:txBody>
      </p:sp>
    </p:spTree>
    <p:extLst>
      <p:ext uri="{BB962C8B-B14F-4D97-AF65-F5344CB8AC3E}">
        <p14:creationId xmlns:p14="http://schemas.microsoft.com/office/powerpoint/2010/main" val="3963501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DNA contamination</a:t>
            </a:r>
          </a:p>
        </p:txBody>
      </p:sp>
      <p:sp>
        <p:nvSpPr>
          <p:cNvPr id="3" name="Content Placeholder 2"/>
          <p:cNvSpPr>
            <a:spLocks noGrp="1"/>
          </p:cNvSpPr>
          <p:nvPr>
            <p:ph idx="1"/>
          </p:nvPr>
        </p:nvSpPr>
        <p:spPr>
          <a:xfrm>
            <a:off x="457200" y="1600200"/>
            <a:ext cx="8229600" cy="4779678"/>
          </a:xfrm>
        </p:spPr>
        <p:txBody>
          <a:bodyPr>
            <a:normAutofit fontScale="92500" lnSpcReduction="20000"/>
          </a:bodyPr>
          <a:lstStyle/>
          <a:p>
            <a:r>
              <a:rPr lang="en-US" dirty="0" smtClean="0"/>
              <a:t>Checking </a:t>
            </a:r>
            <a:r>
              <a:rPr lang="en-US" dirty="0" err="1" smtClean="0"/>
              <a:t>mtDNA</a:t>
            </a:r>
            <a:endParaRPr lang="en-US" dirty="0" smtClean="0"/>
          </a:p>
          <a:p>
            <a:pPr lvl="1"/>
            <a:r>
              <a:rPr lang="en-US" dirty="0" smtClean="0"/>
              <a:t>Mapping reads to </a:t>
            </a:r>
            <a:r>
              <a:rPr lang="en-US" dirty="0" err="1" smtClean="0"/>
              <a:t>mtDNA</a:t>
            </a:r>
            <a:r>
              <a:rPr lang="en-US" dirty="0" smtClean="0"/>
              <a:t> genome</a:t>
            </a:r>
          </a:p>
          <a:p>
            <a:pPr lvl="1"/>
            <a:r>
              <a:rPr lang="en-US" dirty="0" err="1" smtClean="0"/>
              <a:t>ContamMix</a:t>
            </a:r>
            <a:r>
              <a:rPr lang="en-US" dirty="0" smtClean="0"/>
              <a:t> v1.0-5</a:t>
            </a:r>
          </a:p>
          <a:p>
            <a:pPr lvl="2"/>
            <a:r>
              <a:rPr lang="en-US" dirty="0" smtClean="0"/>
              <a:t>Fraction fragments matching reconstructed consensus better than pool of worldwide </a:t>
            </a:r>
            <a:r>
              <a:rPr lang="en-US" dirty="0" err="1" smtClean="0"/>
              <a:t>mtDNA</a:t>
            </a:r>
            <a:r>
              <a:rPr lang="en-US" dirty="0" smtClean="0"/>
              <a:t> sequences is low (&lt;95%)</a:t>
            </a:r>
          </a:p>
          <a:p>
            <a:pPr lvl="2"/>
            <a:r>
              <a:rPr lang="en-US" dirty="0" smtClean="0"/>
              <a:t>Lower bound of above value &lt;85%</a:t>
            </a:r>
          </a:p>
          <a:p>
            <a:r>
              <a:rPr lang="en-US" dirty="0" smtClean="0"/>
              <a:t>Checking X-chromosome in males </a:t>
            </a:r>
          </a:p>
          <a:p>
            <a:pPr lvl="1"/>
            <a:r>
              <a:rPr lang="en-US" dirty="0" smtClean="0"/>
              <a:t>Base </a:t>
            </a:r>
            <a:r>
              <a:rPr lang="en-US" dirty="0"/>
              <a:t>discordance between overlapping reads</a:t>
            </a:r>
          </a:p>
          <a:p>
            <a:pPr lvl="1"/>
            <a:r>
              <a:rPr lang="en-US" dirty="0" smtClean="0"/>
              <a:t>ANGSD </a:t>
            </a:r>
            <a:r>
              <a:rPr lang="en-US" dirty="0"/>
              <a:t>software: generates contamination estimate taking into account local sequence or alignment error from included reads. </a:t>
            </a:r>
          </a:p>
          <a:p>
            <a:pPr lvl="1"/>
            <a:r>
              <a:rPr lang="en-US" dirty="0"/>
              <a:t>http://</a:t>
            </a:r>
            <a:r>
              <a:rPr lang="en-US" dirty="0" err="1"/>
              <a:t>popgen.dk</a:t>
            </a:r>
            <a:r>
              <a:rPr lang="en-US" dirty="0"/>
              <a:t>/</a:t>
            </a:r>
            <a:r>
              <a:rPr lang="en-US" dirty="0" err="1"/>
              <a:t>angsd</a:t>
            </a:r>
            <a:r>
              <a:rPr lang="en-US" dirty="0"/>
              <a:t>/</a:t>
            </a:r>
            <a:r>
              <a:rPr lang="en-US" dirty="0" err="1"/>
              <a:t>index.php</a:t>
            </a:r>
            <a:r>
              <a:rPr lang="en-US" dirty="0"/>
              <a:t>/Contamination</a:t>
            </a:r>
          </a:p>
          <a:p>
            <a:pPr lvl="2"/>
            <a:endParaRPr lang="en-US" dirty="0" smtClean="0"/>
          </a:p>
          <a:p>
            <a:pPr lvl="2"/>
            <a:endParaRPr lang="en-US" dirty="0" smtClean="0"/>
          </a:p>
        </p:txBody>
      </p:sp>
    </p:spTree>
    <p:extLst>
      <p:ext uri="{BB962C8B-B14F-4D97-AF65-F5344CB8AC3E}">
        <p14:creationId xmlns:p14="http://schemas.microsoft.com/office/powerpoint/2010/main" val="3095350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0800"/>
            <a:ext cx="8229600" cy="1143000"/>
          </a:xfrm>
        </p:spPr>
        <p:txBody>
          <a:bodyPr>
            <a:normAutofit fontScale="90000"/>
          </a:bodyPr>
          <a:lstStyle/>
          <a:p>
            <a:r>
              <a:rPr lang="en-US" dirty="0" smtClean="0"/>
              <a:t>What’s happening in </a:t>
            </a:r>
            <a:r>
              <a:rPr lang="en-US" dirty="0" err="1" smtClean="0"/>
              <a:t>Haak</a:t>
            </a:r>
            <a:r>
              <a:rPr lang="en-US" dirty="0" smtClean="0"/>
              <a:t> et al. (2015)?</a:t>
            </a:r>
            <a:endParaRPr lang="en-US" dirty="0"/>
          </a:p>
        </p:txBody>
      </p:sp>
    </p:spTree>
    <p:extLst>
      <p:ext uri="{BB962C8B-B14F-4D97-AF65-F5344CB8AC3E}">
        <p14:creationId xmlns:p14="http://schemas.microsoft.com/office/powerpoint/2010/main" val="3449980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8-06-22 at 5.14.2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1690"/>
            <a:ext cx="9144000" cy="6572560"/>
          </a:xfrm>
          <a:prstGeom prst="rect">
            <a:avLst/>
          </a:prstGeom>
        </p:spPr>
      </p:pic>
      <p:sp>
        <p:nvSpPr>
          <p:cNvPr id="2" name="Title 1"/>
          <p:cNvSpPr>
            <a:spLocks noGrp="1"/>
          </p:cNvSpPr>
          <p:nvPr>
            <p:ph type="title"/>
          </p:nvPr>
        </p:nvSpPr>
        <p:spPr>
          <a:xfrm>
            <a:off x="0" y="-39690"/>
            <a:ext cx="8229600" cy="383664"/>
          </a:xfrm>
        </p:spPr>
        <p:txBody>
          <a:bodyPr>
            <a:noAutofit/>
          </a:bodyPr>
          <a:lstStyle/>
          <a:p>
            <a:pPr algn="l"/>
            <a:r>
              <a:rPr lang="en-US" sz="2400" dirty="0" err="1" smtClean="0"/>
              <a:t>Haak</a:t>
            </a:r>
            <a:r>
              <a:rPr lang="en-US" sz="2400" dirty="0" smtClean="0"/>
              <a:t> et al. (2015) – 1</a:t>
            </a:r>
            <a:r>
              <a:rPr lang="en-US" sz="2400" baseline="30000" dirty="0" smtClean="0"/>
              <a:t>st</a:t>
            </a:r>
            <a:r>
              <a:rPr lang="en-US" sz="2400" dirty="0" smtClean="0"/>
              <a:t> page</a:t>
            </a:r>
            <a:endParaRPr lang="en-US" sz="2400" dirty="0"/>
          </a:p>
        </p:txBody>
      </p:sp>
    </p:spTree>
    <p:extLst>
      <p:ext uri="{BB962C8B-B14F-4D97-AF65-F5344CB8AC3E}">
        <p14:creationId xmlns:p14="http://schemas.microsoft.com/office/powerpoint/2010/main" val="2884365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Shot 2018-06-22 at 5.20.2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2530"/>
            <a:ext cx="9144000" cy="6600105"/>
          </a:xfrm>
          <a:prstGeom prst="rect">
            <a:avLst/>
          </a:prstGeom>
        </p:spPr>
      </p:pic>
      <p:sp>
        <p:nvSpPr>
          <p:cNvPr id="2" name="Title 1"/>
          <p:cNvSpPr>
            <a:spLocks noGrp="1"/>
          </p:cNvSpPr>
          <p:nvPr>
            <p:ph type="title"/>
          </p:nvPr>
        </p:nvSpPr>
        <p:spPr>
          <a:xfrm>
            <a:off x="0" y="-39690"/>
            <a:ext cx="8229600" cy="383664"/>
          </a:xfrm>
        </p:spPr>
        <p:txBody>
          <a:bodyPr>
            <a:noAutofit/>
          </a:bodyPr>
          <a:lstStyle/>
          <a:p>
            <a:pPr algn="l"/>
            <a:r>
              <a:rPr lang="en-US" sz="2400" dirty="0" err="1" smtClean="0"/>
              <a:t>Haak</a:t>
            </a:r>
            <a:r>
              <a:rPr lang="en-US" sz="2400" dirty="0" smtClean="0"/>
              <a:t> et al. (2015) – 1</a:t>
            </a:r>
            <a:r>
              <a:rPr lang="en-US" sz="2400" baseline="30000" dirty="0" smtClean="0"/>
              <a:t>st</a:t>
            </a:r>
            <a:r>
              <a:rPr lang="en-US" sz="2400" dirty="0" smtClean="0"/>
              <a:t> page</a:t>
            </a:r>
            <a:endParaRPr lang="en-US" sz="2400" dirty="0"/>
          </a:p>
        </p:txBody>
      </p:sp>
    </p:spTree>
    <p:extLst>
      <p:ext uri="{BB962C8B-B14F-4D97-AF65-F5344CB8AC3E}">
        <p14:creationId xmlns:p14="http://schemas.microsoft.com/office/powerpoint/2010/main" val="1005213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Many parts leading up to dataset used for analysis</a:t>
            </a:r>
            <a:endParaRPr lang="en-US" dirty="0"/>
          </a:p>
        </p:txBody>
      </p:sp>
      <p:sp>
        <p:nvSpPr>
          <p:cNvPr id="3" name="Content Placeholder 2"/>
          <p:cNvSpPr>
            <a:spLocks noGrp="1"/>
          </p:cNvSpPr>
          <p:nvPr>
            <p:ph idx="1"/>
          </p:nvPr>
        </p:nvSpPr>
        <p:spPr>
          <a:xfrm>
            <a:off x="457200" y="1542038"/>
            <a:ext cx="8229600" cy="4909021"/>
          </a:xfrm>
        </p:spPr>
        <p:txBody>
          <a:bodyPr>
            <a:normAutofit/>
          </a:bodyPr>
          <a:lstStyle/>
          <a:p>
            <a:r>
              <a:rPr lang="en-US" dirty="0" smtClean="0"/>
              <a:t>Sampling of bone material</a:t>
            </a:r>
          </a:p>
          <a:p>
            <a:r>
              <a:rPr lang="en-US" dirty="0" smtClean="0"/>
              <a:t>DNA extraction</a:t>
            </a:r>
          </a:p>
          <a:p>
            <a:r>
              <a:rPr lang="en-US" dirty="0" smtClean="0"/>
              <a:t>DNA capture/shotgun sequencing</a:t>
            </a:r>
          </a:p>
          <a:p>
            <a:pPr lvl="1"/>
            <a:r>
              <a:rPr lang="en-US" dirty="0" smtClean="0"/>
              <a:t>SNP Panels</a:t>
            </a:r>
          </a:p>
          <a:p>
            <a:r>
              <a:rPr lang="en-US" dirty="0" smtClean="0"/>
              <a:t>Data Processing</a:t>
            </a:r>
          </a:p>
          <a:p>
            <a:r>
              <a:rPr lang="en-US" dirty="0" smtClean="0"/>
              <a:t>Checking for contamination</a:t>
            </a:r>
          </a:p>
          <a:p>
            <a:r>
              <a:rPr lang="en-US" dirty="0" smtClean="0"/>
              <a:t>Final dataset!</a:t>
            </a:r>
          </a:p>
        </p:txBody>
      </p:sp>
      <p:cxnSp>
        <p:nvCxnSpPr>
          <p:cNvPr id="5" name="Straight Arrow Connector 4"/>
          <p:cNvCxnSpPr/>
          <p:nvPr/>
        </p:nvCxnSpPr>
        <p:spPr>
          <a:xfrm>
            <a:off x="6600512" y="3071794"/>
            <a:ext cx="531585" cy="738412"/>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V="1">
            <a:off x="5522577" y="4356630"/>
            <a:ext cx="1151768" cy="383974"/>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6674345" y="3869278"/>
            <a:ext cx="2288768" cy="10042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smtClean="0"/>
              <a:t>Screening of samples!</a:t>
            </a:r>
            <a:endParaRPr lang="en-US" sz="2800" dirty="0"/>
          </a:p>
        </p:txBody>
      </p:sp>
      <p:sp>
        <p:nvSpPr>
          <p:cNvPr id="19" name="Freeform 18"/>
          <p:cNvSpPr/>
          <p:nvPr/>
        </p:nvSpPr>
        <p:spPr>
          <a:xfrm>
            <a:off x="3012315" y="2130467"/>
            <a:ext cx="4902395" cy="1709275"/>
          </a:xfrm>
          <a:custGeom>
            <a:avLst/>
            <a:gdLst>
              <a:gd name="connsiteX0" fmla="*/ 4902395 w 4902395"/>
              <a:gd name="connsiteY0" fmla="*/ 1709275 h 1709275"/>
              <a:gd name="connsiteX1" fmla="*/ 3499601 w 4902395"/>
              <a:gd name="connsiteY1" fmla="*/ 25696 h 1709275"/>
              <a:gd name="connsiteX2" fmla="*/ 0 w 4902395"/>
              <a:gd name="connsiteY2" fmla="*/ 645962 h 1709275"/>
            </a:gdLst>
            <a:ahLst/>
            <a:cxnLst>
              <a:cxn ang="0">
                <a:pos x="connsiteX0" y="connsiteY0"/>
              </a:cxn>
              <a:cxn ang="0">
                <a:pos x="connsiteX1" y="connsiteY1"/>
              </a:cxn>
              <a:cxn ang="0">
                <a:pos x="connsiteX2" y="connsiteY2"/>
              </a:cxn>
            </a:cxnLst>
            <a:rect l="l" t="t" r="r" b="b"/>
            <a:pathLst>
              <a:path w="4902395" h="1709275">
                <a:moveTo>
                  <a:pt x="4902395" y="1709275"/>
                </a:moveTo>
                <a:cubicBezTo>
                  <a:pt x="4609531" y="956095"/>
                  <a:pt x="4316667" y="202915"/>
                  <a:pt x="3499601" y="25696"/>
                </a:cubicBezTo>
                <a:cubicBezTo>
                  <a:pt x="2682535" y="-151523"/>
                  <a:pt x="0" y="645962"/>
                  <a:pt x="0" y="645962"/>
                </a:cubicBezTo>
              </a:path>
            </a:pathLst>
          </a:custGeom>
          <a:ln w="38100" cmpd="sng">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12475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Haak</a:t>
            </a:r>
            <a:r>
              <a:rPr lang="en-US" dirty="0" smtClean="0"/>
              <a:t> et al. (2015) Strategy</a:t>
            </a:r>
            <a:endParaRPr lang="en-US" dirty="0"/>
          </a:p>
        </p:txBody>
      </p:sp>
      <p:sp>
        <p:nvSpPr>
          <p:cNvPr id="3" name="Content Placeholder 2"/>
          <p:cNvSpPr>
            <a:spLocks noGrp="1"/>
          </p:cNvSpPr>
          <p:nvPr>
            <p:ph idx="1"/>
          </p:nvPr>
        </p:nvSpPr>
        <p:spPr>
          <a:xfrm>
            <a:off x="457200" y="1600200"/>
            <a:ext cx="8499642" cy="4923589"/>
          </a:xfrm>
        </p:spPr>
        <p:txBody>
          <a:bodyPr>
            <a:normAutofit lnSpcReduction="10000"/>
          </a:bodyPr>
          <a:lstStyle/>
          <a:p>
            <a:r>
              <a:rPr lang="en-US" dirty="0" smtClean="0"/>
              <a:t>Silica-based DNA extraction</a:t>
            </a:r>
          </a:p>
          <a:p>
            <a:r>
              <a:rPr lang="en-US" dirty="0" smtClean="0"/>
              <a:t>Double-stranded library preparation with truncated barcoded </a:t>
            </a:r>
            <a:r>
              <a:rPr lang="en-US" dirty="0" err="1" smtClean="0"/>
              <a:t>Illumina</a:t>
            </a:r>
            <a:r>
              <a:rPr lang="en-US" dirty="0" smtClean="0"/>
              <a:t> adapters</a:t>
            </a:r>
          </a:p>
          <a:p>
            <a:pPr lvl="1"/>
            <a:r>
              <a:rPr lang="en-US" dirty="0" smtClean="0"/>
              <a:t>No DNA damage repair – for screening</a:t>
            </a:r>
          </a:p>
          <a:p>
            <a:pPr lvl="2"/>
            <a:r>
              <a:rPr lang="en-US" dirty="0" smtClean="0"/>
              <a:t>Shallow shotgun sequencing</a:t>
            </a:r>
          </a:p>
          <a:p>
            <a:pPr lvl="2"/>
            <a:r>
              <a:rPr lang="en-US" dirty="0" smtClean="0"/>
              <a:t>Mitochondrial DNA capture and sequencing</a:t>
            </a:r>
          </a:p>
          <a:p>
            <a:pPr lvl="2"/>
            <a:r>
              <a:rPr lang="en-US" dirty="0" smtClean="0"/>
              <a:t>Above can be used to test authenticity – do we find characteristic damage of </a:t>
            </a:r>
            <a:r>
              <a:rPr lang="en-US" dirty="0" err="1" smtClean="0"/>
              <a:t>aDNA</a:t>
            </a:r>
            <a:r>
              <a:rPr lang="en-US" dirty="0" smtClean="0"/>
              <a:t>? Tests of contamination using </a:t>
            </a:r>
            <a:r>
              <a:rPr lang="en-US" dirty="0" err="1" smtClean="0"/>
              <a:t>mtDNA</a:t>
            </a:r>
            <a:endParaRPr lang="en-US" dirty="0" smtClean="0"/>
          </a:p>
          <a:p>
            <a:pPr lvl="1"/>
            <a:r>
              <a:rPr lang="en-US" dirty="0"/>
              <a:t>Full USER-</a:t>
            </a:r>
            <a:r>
              <a:rPr lang="en-US" dirty="0" smtClean="0"/>
              <a:t>treatment and partial </a:t>
            </a:r>
            <a:r>
              <a:rPr lang="en-US" dirty="0"/>
              <a:t>UDG </a:t>
            </a:r>
            <a:r>
              <a:rPr lang="en-US" dirty="0" smtClean="0"/>
              <a:t>repair</a:t>
            </a:r>
          </a:p>
          <a:p>
            <a:pPr lvl="2"/>
            <a:r>
              <a:rPr lang="en-US" dirty="0" smtClean="0"/>
              <a:t>SNP Capture on 390k dataset</a:t>
            </a:r>
            <a:endParaRPr lang="en-US" dirty="0"/>
          </a:p>
        </p:txBody>
      </p:sp>
    </p:spTree>
    <p:extLst>
      <p:ext uri="{BB962C8B-B14F-4D97-AF65-F5344CB8AC3E}">
        <p14:creationId xmlns:p14="http://schemas.microsoft.com/office/powerpoint/2010/main" val="2288349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DNA Processing</a:t>
            </a:r>
            <a:endParaRPr lang="en-US" dirty="0"/>
          </a:p>
        </p:txBody>
      </p:sp>
      <p:pic>
        <p:nvPicPr>
          <p:cNvPr id="4" name="Picture 3" descr="Screen Shot 2018-06-24 at 6.17.03 PM.png"/>
          <p:cNvPicPr>
            <a:picLocks noChangeAspect="1"/>
          </p:cNvPicPr>
          <p:nvPr/>
        </p:nvPicPr>
        <p:blipFill rotWithShape="1">
          <a:blip r:embed="rId2">
            <a:extLst>
              <a:ext uri="{28A0092B-C50C-407E-A947-70E740481C1C}">
                <a14:useLocalDpi xmlns:a14="http://schemas.microsoft.com/office/drawing/2010/main" val="0"/>
              </a:ext>
            </a:extLst>
          </a:blip>
          <a:srcRect b="38221"/>
          <a:stretch/>
        </p:blipFill>
        <p:spPr>
          <a:xfrm>
            <a:off x="142456" y="1619803"/>
            <a:ext cx="5816600" cy="2840205"/>
          </a:xfrm>
          <a:prstGeom prst="rect">
            <a:avLst/>
          </a:prstGeom>
        </p:spPr>
      </p:pic>
      <p:sp>
        <p:nvSpPr>
          <p:cNvPr id="5" name="TextBox 4"/>
          <p:cNvSpPr txBox="1"/>
          <p:nvPr/>
        </p:nvSpPr>
        <p:spPr>
          <a:xfrm>
            <a:off x="6071748" y="1619803"/>
            <a:ext cx="2817609" cy="2031325"/>
          </a:xfrm>
          <a:prstGeom prst="rect">
            <a:avLst/>
          </a:prstGeom>
          <a:noFill/>
        </p:spPr>
        <p:txBody>
          <a:bodyPr wrap="square" rtlCol="0">
            <a:spAutoFit/>
          </a:bodyPr>
          <a:lstStyle/>
          <a:p>
            <a:r>
              <a:rPr lang="en-US" dirty="0" smtClean="0"/>
              <a:t>Assign reads to libraries (using barcodes).</a:t>
            </a:r>
          </a:p>
          <a:p>
            <a:endParaRPr lang="en-US" dirty="0"/>
          </a:p>
          <a:p>
            <a:r>
              <a:rPr lang="en-US" dirty="0" smtClean="0"/>
              <a:t>Determine sequence using forward and reverse reads with enough overlap. (Consider Base Quality)</a:t>
            </a:r>
          </a:p>
        </p:txBody>
      </p:sp>
    </p:spTree>
    <p:extLst>
      <p:ext uri="{BB962C8B-B14F-4D97-AF65-F5344CB8AC3E}">
        <p14:creationId xmlns:p14="http://schemas.microsoft.com/office/powerpoint/2010/main" val="1222062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DNA Processing</a:t>
            </a:r>
            <a:endParaRPr lang="en-US" dirty="0"/>
          </a:p>
        </p:txBody>
      </p:sp>
      <p:pic>
        <p:nvPicPr>
          <p:cNvPr id="4" name="Picture 3" descr="Screen Shot 2018-06-24 at 6.17.0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56" y="1619803"/>
            <a:ext cx="5816600" cy="4597400"/>
          </a:xfrm>
          <a:prstGeom prst="rect">
            <a:avLst/>
          </a:prstGeom>
        </p:spPr>
      </p:pic>
      <p:sp>
        <p:nvSpPr>
          <p:cNvPr id="5" name="TextBox 4"/>
          <p:cNvSpPr txBox="1"/>
          <p:nvPr/>
        </p:nvSpPr>
        <p:spPr>
          <a:xfrm>
            <a:off x="6071748" y="1619803"/>
            <a:ext cx="2817609" cy="3693319"/>
          </a:xfrm>
          <a:prstGeom prst="rect">
            <a:avLst/>
          </a:prstGeom>
          <a:noFill/>
        </p:spPr>
        <p:txBody>
          <a:bodyPr wrap="square" rtlCol="0">
            <a:spAutoFit/>
          </a:bodyPr>
          <a:lstStyle/>
          <a:p>
            <a:r>
              <a:rPr lang="en-US" dirty="0" smtClean="0"/>
              <a:t>Assign reads to libraries (using barcodes).</a:t>
            </a:r>
          </a:p>
          <a:p>
            <a:endParaRPr lang="en-US" dirty="0"/>
          </a:p>
          <a:p>
            <a:r>
              <a:rPr lang="en-US" dirty="0" smtClean="0"/>
              <a:t>Determine sequence using forward and reverse reads with enough overlap. (Consider Base Quality)</a:t>
            </a:r>
          </a:p>
          <a:p>
            <a:endParaRPr lang="en-US" dirty="0"/>
          </a:p>
          <a:p>
            <a:r>
              <a:rPr lang="en-US" dirty="0" smtClean="0"/>
              <a:t>Map sequence using </a:t>
            </a:r>
            <a:r>
              <a:rPr lang="en-US" dirty="0" err="1" smtClean="0"/>
              <a:t>bwa</a:t>
            </a:r>
            <a:r>
              <a:rPr lang="en-US" dirty="0" smtClean="0"/>
              <a:t> to reference genome. (Consider Mapping Quality)</a:t>
            </a:r>
          </a:p>
          <a:p>
            <a:endParaRPr lang="en-US" dirty="0"/>
          </a:p>
          <a:p>
            <a:r>
              <a:rPr lang="en-US" dirty="0" smtClean="0"/>
              <a:t>Remove duplicates.</a:t>
            </a:r>
            <a:endParaRPr lang="en-US" dirty="0"/>
          </a:p>
        </p:txBody>
      </p:sp>
    </p:spTree>
    <p:extLst>
      <p:ext uri="{BB962C8B-B14F-4D97-AF65-F5344CB8AC3E}">
        <p14:creationId xmlns:p14="http://schemas.microsoft.com/office/powerpoint/2010/main" val="2246551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Preparing the dataset</a:t>
            </a:r>
            <a:endParaRPr lang="en-US" dirty="0"/>
          </a:p>
        </p:txBody>
      </p:sp>
      <p:pic>
        <p:nvPicPr>
          <p:cNvPr id="4" name="Picture 3" descr="Screen Shot 2018-06-24 at 6.34.3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944" y="1323948"/>
            <a:ext cx="6438900" cy="3098800"/>
          </a:xfrm>
          <a:prstGeom prst="rect">
            <a:avLst/>
          </a:prstGeom>
        </p:spPr>
      </p:pic>
      <p:sp>
        <p:nvSpPr>
          <p:cNvPr id="5" name="TextBox 4"/>
          <p:cNvSpPr txBox="1"/>
          <p:nvPr/>
        </p:nvSpPr>
        <p:spPr>
          <a:xfrm>
            <a:off x="1031800" y="4422748"/>
            <a:ext cx="7936926" cy="2585323"/>
          </a:xfrm>
          <a:prstGeom prst="rect">
            <a:avLst/>
          </a:prstGeom>
          <a:noFill/>
        </p:spPr>
        <p:txBody>
          <a:bodyPr wrap="square" rtlCol="0">
            <a:spAutoFit/>
          </a:bodyPr>
          <a:lstStyle/>
          <a:p>
            <a:r>
              <a:rPr lang="en-US" dirty="0" smtClean="0"/>
              <a:t>Two things to note:</a:t>
            </a:r>
          </a:p>
          <a:p>
            <a:pPr marL="342900" indent="-342900">
              <a:buAutoNum type="arabicPeriod"/>
            </a:pPr>
            <a:r>
              <a:rPr lang="en-US" dirty="0" smtClean="0"/>
              <a:t>Is our </a:t>
            </a:r>
            <a:r>
              <a:rPr lang="en-US" b="1" u="sng" dirty="0" smtClean="0"/>
              <a:t>sample high or low coverage</a:t>
            </a:r>
            <a:r>
              <a:rPr lang="en-US" dirty="0" smtClean="0"/>
              <a:t>? Difficult to call heterozygotes without high coverage (best if 30x, but at least &gt;10x)</a:t>
            </a:r>
          </a:p>
          <a:p>
            <a:pPr marL="342900" indent="-342900">
              <a:buAutoNum type="arabicPeriod"/>
            </a:pPr>
            <a:r>
              <a:rPr lang="en-US" dirty="0" smtClean="0"/>
              <a:t>Average coverage does not mean we have every targeted SNP – if no fragment with high enough quality covers a SNP, then cannot call allele. </a:t>
            </a:r>
          </a:p>
          <a:p>
            <a:pPr marL="342900" indent="-342900">
              <a:buAutoNum type="arabicPeriod"/>
            </a:pPr>
            <a:endParaRPr lang="en-US" dirty="0"/>
          </a:p>
          <a:p>
            <a:r>
              <a:rPr lang="en-US" dirty="0" smtClean="0"/>
              <a:t>‘</a:t>
            </a:r>
            <a:r>
              <a:rPr lang="en-US" dirty="0" err="1" smtClean="0"/>
              <a:t>Pseudohaploid</a:t>
            </a:r>
            <a:r>
              <a:rPr lang="en-US" dirty="0" smtClean="0"/>
              <a:t>’ genotyping or allele calls – each individual is treated as haploid – one allele is chosen at random at the selected </a:t>
            </a:r>
            <a:r>
              <a:rPr lang="en-US" dirty="0" err="1" smtClean="0"/>
              <a:t>biallelic</a:t>
            </a:r>
            <a:r>
              <a:rPr lang="en-US" dirty="0" smtClean="0"/>
              <a:t> sites. </a:t>
            </a:r>
          </a:p>
          <a:p>
            <a:endParaRPr lang="en-US" dirty="0"/>
          </a:p>
        </p:txBody>
      </p:sp>
    </p:spTree>
    <p:extLst>
      <p:ext uri="{BB962C8B-B14F-4D97-AF65-F5344CB8AC3E}">
        <p14:creationId xmlns:p14="http://schemas.microsoft.com/office/powerpoint/2010/main" val="1770658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Exploring the </a:t>
            </a:r>
            <a:r>
              <a:rPr lang="en-US" dirty="0" err="1" smtClean="0"/>
              <a:t>Haak</a:t>
            </a:r>
            <a:r>
              <a:rPr lang="en-US" dirty="0" smtClean="0"/>
              <a:t> et al. data</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solidFill>
                  <a:srgbClr val="FF0000"/>
                </a:solidFill>
              </a:rPr>
              <a:t>EHG: Karelia, Samara</a:t>
            </a:r>
          </a:p>
          <a:p>
            <a:r>
              <a:rPr lang="en-US" dirty="0" smtClean="0"/>
              <a:t>SHG: </a:t>
            </a:r>
            <a:r>
              <a:rPr lang="en-US" dirty="0" err="1" smtClean="0"/>
              <a:t>Motala</a:t>
            </a:r>
            <a:endParaRPr lang="en-US" dirty="0" smtClean="0"/>
          </a:p>
          <a:p>
            <a:r>
              <a:rPr lang="en-US" dirty="0" smtClean="0">
                <a:solidFill>
                  <a:schemeClr val="accent4">
                    <a:lumMod val="75000"/>
                  </a:schemeClr>
                </a:solidFill>
              </a:rPr>
              <a:t>EN: LBK, LBKT, </a:t>
            </a:r>
            <a:r>
              <a:rPr lang="en-US" dirty="0" err="1" smtClean="0">
                <a:solidFill>
                  <a:schemeClr val="accent4">
                    <a:lumMod val="75000"/>
                  </a:schemeClr>
                </a:solidFill>
              </a:rPr>
              <a:t>Starcevo</a:t>
            </a:r>
            <a:r>
              <a:rPr lang="en-US" dirty="0" smtClean="0">
                <a:solidFill>
                  <a:schemeClr val="accent4">
                    <a:lumMod val="75000"/>
                  </a:schemeClr>
                </a:solidFill>
              </a:rPr>
              <a:t>, </a:t>
            </a:r>
            <a:r>
              <a:rPr lang="en-US" dirty="0" err="1" smtClean="0">
                <a:solidFill>
                  <a:schemeClr val="accent4">
                    <a:lumMod val="75000"/>
                  </a:schemeClr>
                </a:solidFill>
              </a:rPr>
              <a:t>Spain_EN</a:t>
            </a:r>
            <a:endParaRPr lang="en-US" dirty="0" smtClean="0">
              <a:solidFill>
                <a:schemeClr val="accent4">
                  <a:lumMod val="75000"/>
                </a:schemeClr>
              </a:solidFill>
            </a:endParaRPr>
          </a:p>
          <a:p>
            <a:r>
              <a:rPr lang="en-US" dirty="0" smtClean="0">
                <a:solidFill>
                  <a:schemeClr val="accent6">
                    <a:lumMod val="75000"/>
                  </a:schemeClr>
                </a:solidFill>
              </a:rPr>
              <a:t>MN/CA: </a:t>
            </a:r>
            <a:r>
              <a:rPr lang="en-US" dirty="0" err="1" smtClean="0">
                <a:solidFill>
                  <a:schemeClr val="accent6">
                    <a:lumMod val="75000"/>
                  </a:schemeClr>
                </a:solidFill>
              </a:rPr>
              <a:t>Yamnaya</a:t>
            </a:r>
            <a:r>
              <a:rPr lang="en-US" dirty="0" smtClean="0">
                <a:solidFill>
                  <a:schemeClr val="accent6">
                    <a:lumMod val="75000"/>
                  </a:schemeClr>
                </a:solidFill>
              </a:rPr>
              <a:t>, </a:t>
            </a:r>
            <a:r>
              <a:rPr lang="en-US" dirty="0" err="1" smtClean="0">
                <a:solidFill>
                  <a:schemeClr val="accent6">
                    <a:lumMod val="75000"/>
                  </a:schemeClr>
                </a:solidFill>
              </a:rPr>
              <a:t>Esperstedt</a:t>
            </a:r>
            <a:r>
              <a:rPr lang="en-US" dirty="0" smtClean="0">
                <a:solidFill>
                  <a:schemeClr val="accent6">
                    <a:lumMod val="75000"/>
                  </a:schemeClr>
                </a:solidFill>
              </a:rPr>
              <a:t>, </a:t>
            </a:r>
            <a:r>
              <a:rPr lang="en-US" dirty="0" err="1" smtClean="0">
                <a:solidFill>
                  <a:schemeClr val="accent6">
                    <a:lumMod val="75000"/>
                  </a:schemeClr>
                </a:solidFill>
              </a:rPr>
              <a:t>Baalberge</a:t>
            </a:r>
            <a:r>
              <a:rPr lang="en-US" dirty="0" smtClean="0">
                <a:solidFill>
                  <a:schemeClr val="accent6">
                    <a:lumMod val="75000"/>
                  </a:schemeClr>
                </a:solidFill>
              </a:rPr>
              <a:t>, </a:t>
            </a:r>
            <a:r>
              <a:rPr lang="en-US" dirty="0" err="1" smtClean="0">
                <a:solidFill>
                  <a:schemeClr val="accent6">
                    <a:lumMod val="75000"/>
                  </a:schemeClr>
                </a:solidFill>
              </a:rPr>
              <a:t>Spain_MN</a:t>
            </a:r>
            <a:endParaRPr lang="en-US" dirty="0" smtClean="0">
              <a:solidFill>
                <a:schemeClr val="accent6">
                  <a:lumMod val="75000"/>
                </a:schemeClr>
              </a:solidFill>
            </a:endParaRPr>
          </a:p>
          <a:p>
            <a:r>
              <a:rPr lang="en-US" dirty="0" smtClean="0">
                <a:solidFill>
                  <a:schemeClr val="tx2">
                    <a:lumMod val="60000"/>
                    <a:lumOff val="40000"/>
                  </a:schemeClr>
                </a:solidFill>
              </a:rPr>
              <a:t>LN: </a:t>
            </a:r>
            <a:r>
              <a:rPr lang="en-US" dirty="0" err="1" smtClean="0">
                <a:solidFill>
                  <a:schemeClr val="tx2">
                    <a:lumMod val="60000"/>
                    <a:lumOff val="40000"/>
                  </a:schemeClr>
                </a:solidFill>
              </a:rPr>
              <a:t>Alberstedt</a:t>
            </a:r>
            <a:r>
              <a:rPr lang="en-US" dirty="0" smtClean="0">
                <a:solidFill>
                  <a:schemeClr val="tx2">
                    <a:lumMod val="60000"/>
                    <a:lumOff val="40000"/>
                  </a:schemeClr>
                </a:solidFill>
              </a:rPr>
              <a:t>, </a:t>
            </a:r>
            <a:r>
              <a:rPr lang="en-US" dirty="0" err="1" smtClean="0">
                <a:solidFill>
                  <a:schemeClr val="tx2">
                    <a:lumMod val="60000"/>
                    <a:lumOff val="40000"/>
                  </a:schemeClr>
                </a:solidFill>
              </a:rPr>
              <a:t>BenzigerodeHeimburg</a:t>
            </a:r>
            <a:r>
              <a:rPr lang="en-US" dirty="0" smtClean="0">
                <a:solidFill>
                  <a:schemeClr val="tx2">
                    <a:lumMod val="60000"/>
                    <a:lumOff val="40000"/>
                  </a:schemeClr>
                </a:solidFill>
              </a:rPr>
              <a:t>, Bell Beaker, </a:t>
            </a:r>
            <a:r>
              <a:rPr lang="en-US" dirty="0" err="1" smtClean="0">
                <a:solidFill>
                  <a:schemeClr val="tx2">
                    <a:lumMod val="60000"/>
                    <a:lumOff val="40000"/>
                  </a:schemeClr>
                </a:solidFill>
              </a:rPr>
              <a:t>Karsdorf</a:t>
            </a:r>
            <a:r>
              <a:rPr lang="en-US" dirty="0" smtClean="0">
                <a:solidFill>
                  <a:schemeClr val="tx2">
                    <a:lumMod val="60000"/>
                    <a:lumOff val="40000"/>
                  </a:schemeClr>
                </a:solidFill>
              </a:rPr>
              <a:t>, Corded Ware</a:t>
            </a:r>
          </a:p>
          <a:p>
            <a:r>
              <a:rPr lang="en-US" dirty="0" smtClean="0">
                <a:solidFill>
                  <a:srgbClr val="FF0000"/>
                </a:solidFill>
              </a:rPr>
              <a:t>BA/IA: </a:t>
            </a:r>
            <a:r>
              <a:rPr lang="en-US" dirty="0" err="1" smtClean="0">
                <a:solidFill>
                  <a:srgbClr val="FF0000"/>
                </a:solidFill>
              </a:rPr>
              <a:t>Halberstadt</a:t>
            </a:r>
            <a:r>
              <a:rPr lang="en-US" dirty="0" smtClean="0">
                <a:solidFill>
                  <a:srgbClr val="FF0000"/>
                </a:solidFill>
              </a:rPr>
              <a:t>, </a:t>
            </a:r>
            <a:r>
              <a:rPr lang="en-US" dirty="0" err="1" smtClean="0">
                <a:solidFill>
                  <a:srgbClr val="FF0000"/>
                </a:solidFill>
              </a:rPr>
              <a:t>Unetice</a:t>
            </a:r>
            <a:endParaRPr lang="en-US" sz="3600" dirty="0" smtClean="0">
              <a:solidFill>
                <a:srgbClr val="FF0000"/>
              </a:solidFill>
            </a:endParaRPr>
          </a:p>
          <a:p>
            <a:endParaRPr lang="en-US" sz="2400" dirty="0"/>
          </a:p>
          <a:p>
            <a:endParaRPr lang="en-US" sz="2400" dirty="0"/>
          </a:p>
        </p:txBody>
      </p:sp>
    </p:spTree>
    <p:extLst>
      <p:ext uri="{BB962C8B-B14F-4D97-AF65-F5344CB8AC3E}">
        <p14:creationId xmlns:p14="http://schemas.microsoft.com/office/powerpoint/2010/main" val="412173837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a:xfrm>
            <a:off x="457200" y="1600200"/>
            <a:ext cx="8229600" cy="4838751"/>
          </a:xfrm>
        </p:spPr>
        <p:txBody>
          <a:bodyPr>
            <a:normAutofit fontScale="92500" lnSpcReduction="20000"/>
          </a:bodyPr>
          <a:lstStyle/>
          <a:p>
            <a:r>
              <a:rPr lang="en-US" dirty="0" smtClean="0"/>
              <a:t>Pick new groups from the </a:t>
            </a:r>
            <a:r>
              <a:rPr lang="en-US" dirty="0" err="1" smtClean="0"/>
              <a:t>Haak</a:t>
            </a:r>
            <a:r>
              <a:rPr lang="en-US" dirty="0" smtClean="0"/>
              <a:t> et al. data </a:t>
            </a:r>
          </a:p>
          <a:p>
            <a:r>
              <a:rPr lang="en-US" dirty="0" smtClean="0"/>
              <a:t>Use Supplementary Data </a:t>
            </a:r>
            <a:r>
              <a:rPr lang="en-US" dirty="0"/>
              <a:t>1 in </a:t>
            </a:r>
            <a:r>
              <a:rPr lang="en-US" dirty="0" smtClean="0"/>
              <a:t>(</a:t>
            </a:r>
            <a:r>
              <a:rPr lang="en-US" dirty="0" smtClean="0">
                <a:hlinkClick r:id="rId2"/>
              </a:rPr>
              <a:t>https</a:t>
            </a:r>
            <a:r>
              <a:rPr lang="en-US" dirty="0">
                <a:hlinkClick r:id="rId2"/>
              </a:rPr>
              <a:t>://www.nature.com/articles/</a:t>
            </a:r>
            <a:r>
              <a:rPr lang="en-US" dirty="0" smtClean="0">
                <a:hlinkClick r:id="rId2"/>
              </a:rPr>
              <a:t>nature14317</a:t>
            </a:r>
            <a:r>
              <a:rPr lang="en-US" dirty="0" smtClean="0"/>
              <a:t>) to determine the average coverage for the 340k data per library, the fraction of libraries that were included for a set, mean contamination estimates, etc. If you have more time, look at other columns and see if you can understand what they mean and if there’s other interesting facts to share. </a:t>
            </a:r>
            <a:endParaRPr lang="en-US" dirty="0" smtClean="0"/>
          </a:p>
          <a:p>
            <a:r>
              <a:rPr lang="en-US" dirty="0" smtClean="0"/>
              <a:t>Should we add any of this information to our info file?</a:t>
            </a:r>
            <a:endParaRPr lang="en-US" dirty="0"/>
          </a:p>
        </p:txBody>
      </p:sp>
    </p:spTree>
    <p:extLst>
      <p:ext uri="{BB962C8B-B14F-4D97-AF65-F5344CB8AC3E}">
        <p14:creationId xmlns:p14="http://schemas.microsoft.com/office/powerpoint/2010/main" val="374086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Bone material</a:t>
            </a:r>
            <a:endParaRPr lang="en-US" dirty="0"/>
          </a:p>
        </p:txBody>
      </p:sp>
      <p:sp>
        <p:nvSpPr>
          <p:cNvPr id="3" name="Content Placeholder 2"/>
          <p:cNvSpPr>
            <a:spLocks noGrp="1"/>
          </p:cNvSpPr>
          <p:nvPr>
            <p:ph idx="1"/>
          </p:nvPr>
        </p:nvSpPr>
        <p:spPr/>
        <p:txBody>
          <a:bodyPr/>
          <a:lstStyle/>
          <a:p>
            <a:r>
              <a:rPr lang="en-US" dirty="0" smtClean="0"/>
              <a:t>Mostly from bony material</a:t>
            </a:r>
          </a:p>
          <a:p>
            <a:r>
              <a:rPr lang="en-US" dirty="0" smtClean="0"/>
              <a:t>Best preservation, lowest microbial seems to be in petrous bone, so preferred choice</a:t>
            </a:r>
          </a:p>
          <a:p>
            <a:r>
              <a:rPr lang="en-US" dirty="0" smtClean="0"/>
              <a:t>Strict lab procedures to avoid contamination, damage as little of skeletal remains as possible, and not waste materials (very little to begin with!)</a:t>
            </a:r>
          </a:p>
        </p:txBody>
      </p:sp>
    </p:spTree>
    <p:extLst>
      <p:ext uri="{BB962C8B-B14F-4D97-AF65-F5344CB8AC3E}">
        <p14:creationId xmlns:p14="http://schemas.microsoft.com/office/powerpoint/2010/main" val="898849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Complications of </a:t>
            </a:r>
            <a:r>
              <a:rPr lang="en-US" dirty="0" err="1" smtClean="0"/>
              <a:t>aDNA</a:t>
            </a:r>
            <a:endParaRPr lang="en-US" dirty="0"/>
          </a:p>
        </p:txBody>
      </p:sp>
      <p:sp>
        <p:nvSpPr>
          <p:cNvPr id="3" name="Content Placeholder 2"/>
          <p:cNvSpPr>
            <a:spLocks noGrp="1"/>
          </p:cNvSpPr>
          <p:nvPr>
            <p:ph idx="1"/>
          </p:nvPr>
        </p:nvSpPr>
        <p:spPr/>
        <p:txBody>
          <a:bodyPr/>
          <a:lstStyle/>
          <a:p>
            <a:r>
              <a:rPr lang="en-US" dirty="0" smtClean="0"/>
              <a:t>Short fragment length</a:t>
            </a:r>
          </a:p>
          <a:p>
            <a:r>
              <a:rPr lang="en-US" dirty="0" smtClean="0"/>
              <a:t>Ancient DNA Damage</a:t>
            </a:r>
          </a:p>
          <a:p>
            <a:r>
              <a:rPr lang="en-US" dirty="0" smtClean="0"/>
              <a:t>Environmental microbial DNA</a:t>
            </a:r>
          </a:p>
          <a:p>
            <a:r>
              <a:rPr lang="en-US" dirty="0" smtClean="0"/>
              <a:t>Modern human contamination</a:t>
            </a:r>
          </a:p>
          <a:p>
            <a:endParaRPr lang="en-US" dirty="0" smtClean="0"/>
          </a:p>
        </p:txBody>
      </p:sp>
    </p:spTree>
    <p:extLst>
      <p:ext uri="{BB962C8B-B14F-4D97-AF65-F5344CB8AC3E}">
        <p14:creationId xmlns:p14="http://schemas.microsoft.com/office/powerpoint/2010/main" val="1780509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8-06-15 at 10.43.2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351" y="1268950"/>
            <a:ext cx="7363361" cy="5015981"/>
          </a:xfrm>
          <a:prstGeom prst="rect">
            <a:avLst/>
          </a:prstGeom>
        </p:spPr>
      </p:pic>
      <p:sp>
        <p:nvSpPr>
          <p:cNvPr id="2" name="Title 1"/>
          <p:cNvSpPr>
            <a:spLocks noGrp="1"/>
          </p:cNvSpPr>
          <p:nvPr>
            <p:ph type="title"/>
          </p:nvPr>
        </p:nvSpPr>
        <p:spPr/>
        <p:txBody>
          <a:bodyPr/>
          <a:lstStyle/>
          <a:p>
            <a:r>
              <a:rPr lang="en-US" dirty="0" smtClean="0"/>
              <a:t>Short fragment length</a:t>
            </a:r>
            <a:endParaRPr lang="en-US" dirty="0"/>
          </a:p>
        </p:txBody>
      </p:sp>
      <p:sp>
        <p:nvSpPr>
          <p:cNvPr id="5" name="TextBox 4"/>
          <p:cNvSpPr txBox="1"/>
          <p:nvPr/>
        </p:nvSpPr>
        <p:spPr>
          <a:xfrm>
            <a:off x="301391" y="6284931"/>
            <a:ext cx="2669467" cy="369332"/>
          </a:xfrm>
          <a:prstGeom prst="rect">
            <a:avLst/>
          </a:prstGeom>
          <a:noFill/>
        </p:spPr>
        <p:txBody>
          <a:bodyPr wrap="square" rtlCol="0">
            <a:spAutoFit/>
          </a:bodyPr>
          <a:lstStyle/>
          <a:p>
            <a:r>
              <a:rPr lang="en-US" dirty="0" smtClean="0"/>
              <a:t>Fu et al. 2013, Figure S1A</a:t>
            </a:r>
            <a:endParaRPr lang="en-US" dirty="0"/>
          </a:p>
        </p:txBody>
      </p:sp>
      <p:sp>
        <p:nvSpPr>
          <p:cNvPr id="6" name="TextBox 5"/>
          <p:cNvSpPr txBox="1"/>
          <p:nvPr/>
        </p:nvSpPr>
        <p:spPr>
          <a:xfrm>
            <a:off x="5295877" y="1810493"/>
            <a:ext cx="2518771" cy="1200329"/>
          </a:xfrm>
          <a:prstGeom prst="rect">
            <a:avLst/>
          </a:prstGeom>
          <a:noFill/>
        </p:spPr>
        <p:txBody>
          <a:bodyPr wrap="square" rtlCol="0">
            <a:spAutoFit/>
          </a:bodyPr>
          <a:lstStyle/>
          <a:p>
            <a:r>
              <a:rPr lang="en-US" dirty="0" smtClean="0"/>
              <a:t>Silica-based DNA extraction methods help capture more 30-50 </a:t>
            </a:r>
            <a:r>
              <a:rPr lang="en-US" dirty="0" err="1" smtClean="0"/>
              <a:t>bp</a:t>
            </a:r>
            <a:r>
              <a:rPr lang="en-US" dirty="0" smtClean="0"/>
              <a:t> fragments</a:t>
            </a:r>
            <a:endParaRPr lang="en-US" dirty="0"/>
          </a:p>
        </p:txBody>
      </p:sp>
    </p:spTree>
    <p:extLst>
      <p:ext uri="{BB962C8B-B14F-4D97-AF65-F5344CB8AC3E}">
        <p14:creationId xmlns:p14="http://schemas.microsoft.com/office/powerpoint/2010/main" val="3771336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creen Shot 2018-06-15 at 12.34.4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81782"/>
            <a:ext cx="9144000" cy="5001950"/>
          </a:xfrm>
          <a:prstGeom prst="rect">
            <a:avLst/>
          </a:prstGeom>
        </p:spPr>
      </p:pic>
      <p:sp>
        <p:nvSpPr>
          <p:cNvPr id="2" name="Title 1"/>
          <p:cNvSpPr>
            <a:spLocks noGrp="1"/>
          </p:cNvSpPr>
          <p:nvPr>
            <p:ph type="title"/>
          </p:nvPr>
        </p:nvSpPr>
        <p:spPr>
          <a:xfrm>
            <a:off x="457200" y="505542"/>
            <a:ext cx="8229600" cy="1143000"/>
          </a:xfrm>
        </p:spPr>
        <p:txBody>
          <a:bodyPr/>
          <a:lstStyle/>
          <a:p>
            <a:r>
              <a:rPr lang="en-US" dirty="0" smtClean="0"/>
              <a:t>Ancient DNA Damage</a:t>
            </a:r>
            <a:endParaRPr lang="en-US" dirty="0"/>
          </a:p>
        </p:txBody>
      </p:sp>
      <p:sp>
        <p:nvSpPr>
          <p:cNvPr id="5" name="TextBox 4"/>
          <p:cNvSpPr txBox="1"/>
          <p:nvPr/>
        </p:nvSpPr>
        <p:spPr>
          <a:xfrm>
            <a:off x="0" y="6488668"/>
            <a:ext cx="3444474" cy="369332"/>
          </a:xfrm>
          <a:prstGeom prst="rect">
            <a:avLst/>
          </a:prstGeom>
          <a:noFill/>
        </p:spPr>
        <p:txBody>
          <a:bodyPr wrap="square" rtlCol="0">
            <a:spAutoFit/>
          </a:bodyPr>
          <a:lstStyle/>
          <a:p>
            <a:r>
              <a:rPr lang="en-US" dirty="0" smtClean="0"/>
              <a:t>Orlando et al. 2017 Figure 2</a:t>
            </a:r>
            <a:endParaRPr lang="en-US" dirty="0"/>
          </a:p>
        </p:txBody>
      </p:sp>
      <p:sp>
        <p:nvSpPr>
          <p:cNvPr id="6" name="TextBox 5"/>
          <p:cNvSpPr txBox="1"/>
          <p:nvPr/>
        </p:nvSpPr>
        <p:spPr>
          <a:xfrm>
            <a:off x="1513845" y="1897556"/>
            <a:ext cx="2745446" cy="646331"/>
          </a:xfrm>
          <a:prstGeom prst="rect">
            <a:avLst/>
          </a:prstGeom>
          <a:noFill/>
        </p:spPr>
        <p:txBody>
          <a:bodyPr wrap="square" rtlCol="0">
            <a:spAutoFit/>
          </a:bodyPr>
          <a:lstStyle/>
          <a:p>
            <a:r>
              <a:rPr lang="en-US" dirty="0" smtClean="0"/>
              <a:t>Most common: Deamination of </a:t>
            </a:r>
            <a:r>
              <a:rPr lang="en-US" dirty="0" err="1" smtClean="0"/>
              <a:t>cytosines</a:t>
            </a:r>
            <a:endParaRPr lang="en-US" dirty="0"/>
          </a:p>
        </p:txBody>
      </p:sp>
      <p:sp>
        <p:nvSpPr>
          <p:cNvPr id="10" name="TextBox 9"/>
          <p:cNvSpPr txBox="1"/>
          <p:nvPr/>
        </p:nvSpPr>
        <p:spPr>
          <a:xfrm>
            <a:off x="6892716" y="2082222"/>
            <a:ext cx="1794084" cy="369332"/>
          </a:xfrm>
          <a:prstGeom prst="rect">
            <a:avLst/>
          </a:prstGeom>
          <a:noFill/>
        </p:spPr>
        <p:txBody>
          <a:bodyPr wrap="square" rtlCol="0">
            <a:spAutoFit/>
          </a:bodyPr>
          <a:lstStyle/>
          <a:p>
            <a:r>
              <a:rPr lang="en-US" dirty="0" err="1" smtClean="0"/>
              <a:t>Abasic</a:t>
            </a:r>
            <a:r>
              <a:rPr lang="en-US" dirty="0" smtClean="0"/>
              <a:t> sites</a:t>
            </a:r>
            <a:endParaRPr lang="en-US" dirty="0"/>
          </a:p>
        </p:txBody>
      </p:sp>
      <p:sp>
        <p:nvSpPr>
          <p:cNvPr id="11" name="TextBox 10"/>
          <p:cNvSpPr txBox="1"/>
          <p:nvPr/>
        </p:nvSpPr>
        <p:spPr>
          <a:xfrm>
            <a:off x="102632" y="38484"/>
            <a:ext cx="2257936" cy="923330"/>
          </a:xfrm>
          <a:prstGeom prst="rect">
            <a:avLst/>
          </a:prstGeom>
          <a:noFill/>
        </p:spPr>
        <p:txBody>
          <a:bodyPr wrap="square" rtlCol="0">
            <a:spAutoFit/>
          </a:bodyPr>
          <a:lstStyle/>
          <a:p>
            <a:r>
              <a:rPr lang="en-US" dirty="0" smtClean="0"/>
              <a:t>Fragmentation occurs more often at purines (R)</a:t>
            </a:r>
            <a:endParaRPr lang="en-US" dirty="0"/>
          </a:p>
        </p:txBody>
      </p:sp>
      <p:sp>
        <p:nvSpPr>
          <p:cNvPr id="12" name="TextBox 11"/>
          <p:cNvSpPr txBox="1"/>
          <p:nvPr/>
        </p:nvSpPr>
        <p:spPr>
          <a:xfrm>
            <a:off x="6886064" y="38484"/>
            <a:ext cx="2257936" cy="923330"/>
          </a:xfrm>
          <a:prstGeom prst="rect">
            <a:avLst/>
          </a:prstGeom>
          <a:noFill/>
        </p:spPr>
        <p:txBody>
          <a:bodyPr wrap="square" rtlCol="0">
            <a:spAutoFit/>
          </a:bodyPr>
          <a:lstStyle/>
          <a:p>
            <a:r>
              <a:rPr lang="en-US" dirty="0" smtClean="0"/>
              <a:t>Damage more likely at overhangs (single-stranded parts)</a:t>
            </a:r>
            <a:endParaRPr lang="en-US" dirty="0"/>
          </a:p>
        </p:txBody>
      </p:sp>
    </p:spTree>
    <p:extLst>
      <p:ext uri="{BB962C8B-B14F-4D97-AF65-F5344CB8AC3E}">
        <p14:creationId xmlns:p14="http://schemas.microsoft.com/office/powerpoint/2010/main" val="1780415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5542"/>
            <a:ext cx="8229600" cy="1143000"/>
          </a:xfrm>
        </p:spPr>
        <p:txBody>
          <a:bodyPr/>
          <a:lstStyle/>
          <a:p>
            <a:r>
              <a:rPr lang="en-US" dirty="0" smtClean="0"/>
              <a:t>Ancient DNA Damage</a:t>
            </a:r>
            <a:endParaRPr lang="en-US" dirty="0"/>
          </a:p>
        </p:txBody>
      </p:sp>
      <p:sp>
        <p:nvSpPr>
          <p:cNvPr id="12" name="TextBox 11"/>
          <p:cNvSpPr txBox="1"/>
          <p:nvPr/>
        </p:nvSpPr>
        <p:spPr>
          <a:xfrm>
            <a:off x="3643488" y="5442419"/>
            <a:ext cx="5043311" cy="646331"/>
          </a:xfrm>
          <a:prstGeom prst="rect">
            <a:avLst/>
          </a:prstGeom>
          <a:noFill/>
        </p:spPr>
        <p:txBody>
          <a:bodyPr wrap="square" rtlCol="0">
            <a:spAutoFit/>
          </a:bodyPr>
          <a:lstStyle/>
          <a:p>
            <a:r>
              <a:rPr lang="en-US" dirty="0" smtClean="0"/>
              <a:t>Characteristic high mutation frequency at read ends </a:t>
            </a:r>
          </a:p>
          <a:p>
            <a:r>
              <a:rPr lang="en-US" dirty="0" smtClean="0"/>
              <a:t>See high deamination at fragment termini</a:t>
            </a:r>
            <a:endParaRPr lang="en-US" dirty="0"/>
          </a:p>
        </p:txBody>
      </p:sp>
      <p:pic>
        <p:nvPicPr>
          <p:cNvPr id="13" name="Picture 12" descr="Screen Shot 2017-07-09 at 6.01.0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86" y="1981200"/>
            <a:ext cx="8976974" cy="3120046"/>
          </a:xfrm>
          <a:prstGeom prst="rect">
            <a:avLst/>
          </a:prstGeom>
        </p:spPr>
      </p:pic>
      <p:sp>
        <p:nvSpPr>
          <p:cNvPr id="14" name="TextBox 13"/>
          <p:cNvSpPr txBox="1"/>
          <p:nvPr/>
        </p:nvSpPr>
        <p:spPr>
          <a:xfrm>
            <a:off x="286790" y="5449524"/>
            <a:ext cx="3625848" cy="369332"/>
          </a:xfrm>
          <a:prstGeom prst="rect">
            <a:avLst/>
          </a:prstGeom>
          <a:noFill/>
        </p:spPr>
        <p:txBody>
          <a:bodyPr wrap="square" rtlCol="0">
            <a:spAutoFit/>
          </a:bodyPr>
          <a:lstStyle/>
          <a:p>
            <a:r>
              <a:rPr lang="en-US" dirty="0" smtClean="0"/>
              <a:t>Meyer et al. 2012, Figure S5</a:t>
            </a:r>
            <a:endParaRPr lang="en-US" dirty="0"/>
          </a:p>
        </p:txBody>
      </p:sp>
    </p:spTree>
    <p:extLst>
      <p:ext uri="{BB962C8B-B14F-4D97-AF65-F5344CB8AC3E}">
        <p14:creationId xmlns:p14="http://schemas.microsoft.com/office/powerpoint/2010/main" val="10293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5542"/>
            <a:ext cx="8229600" cy="1143000"/>
          </a:xfrm>
        </p:spPr>
        <p:txBody>
          <a:bodyPr/>
          <a:lstStyle/>
          <a:p>
            <a:r>
              <a:rPr lang="en-US" dirty="0" smtClean="0"/>
              <a:t>Ancient DNA Damage</a:t>
            </a:r>
            <a:endParaRPr lang="en-US" dirty="0"/>
          </a:p>
        </p:txBody>
      </p:sp>
      <p:sp>
        <p:nvSpPr>
          <p:cNvPr id="6" name="TextBox 5"/>
          <p:cNvSpPr txBox="1"/>
          <p:nvPr/>
        </p:nvSpPr>
        <p:spPr>
          <a:xfrm>
            <a:off x="457200" y="1648542"/>
            <a:ext cx="2334910" cy="9233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b="1" u="sng" dirty="0" smtClean="0"/>
              <a:t>USER mix:</a:t>
            </a:r>
          </a:p>
          <a:p>
            <a:r>
              <a:rPr lang="en-US" dirty="0" smtClean="0"/>
              <a:t>Uracil DNA </a:t>
            </a:r>
            <a:r>
              <a:rPr lang="en-US" dirty="0" err="1" smtClean="0"/>
              <a:t>glycosylase</a:t>
            </a:r>
            <a:endParaRPr lang="en-US" dirty="0" smtClean="0"/>
          </a:p>
          <a:p>
            <a:r>
              <a:rPr lang="en-US" dirty="0" smtClean="0"/>
              <a:t>Endonuclease VIII</a:t>
            </a:r>
            <a:endParaRPr lang="en-US" dirty="0"/>
          </a:p>
        </p:txBody>
      </p:sp>
      <p:sp>
        <p:nvSpPr>
          <p:cNvPr id="3" name="TextBox 2"/>
          <p:cNvSpPr txBox="1"/>
          <p:nvPr/>
        </p:nvSpPr>
        <p:spPr>
          <a:xfrm>
            <a:off x="3322757" y="1648542"/>
            <a:ext cx="5580695" cy="2308324"/>
          </a:xfrm>
          <a:prstGeom prst="rect">
            <a:avLst/>
          </a:prstGeom>
          <a:noFill/>
        </p:spPr>
        <p:txBody>
          <a:bodyPr wrap="square" rtlCol="0">
            <a:spAutoFit/>
          </a:bodyPr>
          <a:lstStyle/>
          <a:p>
            <a:pPr marL="285750" indent="-285750">
              <a:buFont typeface="Arial"/>
              <a:buChar char="•"/>
            </a:pPr>
            <a:r>
              <a:rPr lang="en-US" dirty="0" smtClean="0"/>
              <a:t>Replaces </a:t>
            </a:r>
            <a:r>
              <a:rPr lang="en-US" dirty="0" err="1" smtClean="0"/>
              <a:t>deaminated</a:t>
            </a:r>
            <a:r>
              <a:rPr lang="en-US" dirty="0" smtClean="0"/>
              <a:t> </a:t>
            </a:r>
            <a:r>
              <a:rPr lang="en-US" dirty="0" err="1" smtClean="0"/>
              <a:t>cytosines</a:t>
            </a:r>
            <a:r>
              <a:rPr lang="en-US" dirty="0" smtClean="0"/>
              <a:t> with </a:t>
            </a:r>
            <a:r>
              <a:rPr lang="en-US" dirty="0" err="1" smtClean="0"/>
              <a:t>abasic</a:t>
            </a:r>
            <a:r>
              <a:rPr lang="en-US" dirty="0" smtClean="0"/>
              <a:t> sites and cleaves out </a:t>
            </a:r>
            <a:r>
              <a:rPr lang="en-US" dirty="0" err="1" smtClean="0"/>
              <a:t>abasic</a:t>
            </a:r>
            <a:r>
              <a:rPr lang="en-US" dirty="0" smtClean="0"/>
              <a:t> sites</a:t>
            </a:r>
          </a:p>
          <a:p>
            <a:pPr marL="285750" indent="-285750">
              <a:buFont typeface="Arial"/>
              <a:buChar char="•"/>
            </a:pPr>
            <a:r>
              <a:rPr lang="en-US" dirty="0" smtClean="0"/>
              <a:t>Full USER-treatment – no damage left</a:t>
            </a:r>
          </a:p>
          <a:p>
            <a:pPr marL="285750" indent="-285750">
              <a:buFont typeface="Arial"/>
              <a:buChar char="•"/>
            </a:pPr>
            <a:r>
              <a:rPr lang="en-US" dirty="0" smtClean="0"/>
              <a:t>Can also remove DNA damage except in some number of first and last positions of the reads, so possible to test for presence of characteristic DNA damage patterns, while making DNA libraries robust for </a:t>
            </a:r>
            <a:r>
              <a:rPr lang="en-US" dirty="0" err="1" smtClean="0"/>
              <a:t>popgen</a:t>
            </a:r>
            <a:r>
              <a:rPr lang="en-US" dirty="0" smtClean="0"/>
              <a:t> analysis</a:t>
            </a:r>
            <a:endParaRPr lang="en-US" dirty="0"/>
          </a:p>
        </p:txBody>
      </p:sp>
      <p:sp>
        <p:nvSpPr>
          <p:cNvPr id="14" name="TextBox 13"/>
          <p:cNvSpPr txBox="1"/>
          <p:nvPr/>
        </p:nvSpPr>
        <p:spPr>
          <a:xfrm>
            <a:off x="457200" y="4377819"/>
            <a:ext cx="2334910" cy="9233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b="1" u="sng" dirty="0" smtClean="0"/>
              <a:t>Transversions Only:</a:t>
            </a:r>
          </a:p>
          <a:p>
            <a:r>
              <a:rPr lang="en-US" dirty="0" smtClean="0"/>
              <a:t>Remove transitions</a:t>
            </a:r>
          </a:p>
          <a:p>
            <a:r>
              <a:rPr lang="en-US" dirty="0" smtClean="0"/>
              <a:t>A&lt;-&gt;G, C&lt;-&gt;T</a:t>
            </a:r>
            <a:endParaRPr lang="en-US" dirty="0"/>
          </a:p>
        </p:txBody>
      </p:sp>
      <p:sp>
        <p:nvSpPr>
          <p:cNvPr id="15" name="TextBox 14"/>
          <p:cNvSpPr txBox="1"/>
          <p:nvPr/>
        </p:nvSpPr>
        <p:spPr>
          <a:xfrm>
            <a:off x="3322757" y="4248162"/>
            <a:ext cx="5580695" cy="1200329"/>
          </a:xfrm>
          <a:prstGeom prst="rect">
            <a:avLst/>
          </a:prstGeom>
          <a:noFill/>
        </p:spPr>
        <p:txBody>
          <a:bodyPr wrap="square" rtlCol="0">
            <a:spAutoFit/>
          </a:bodyPr>
          <a:lstStyle/>
          <a:p>
            <a:pPr marL="285750" indent="-285750">
              <a:buFont typeface="Arial"/>
              <a:buChar char="•"/>
            </a:pPr>
            <a:r>
              <a:rPr lang="en-US" dirty="0" smtClean="0"/>
              <a:t>Looking at </a:t>
            </a:r>
            <a:r>
              <a:rPr lang="en-US" dirty="0" err="1" smtClean="0"/>
              <a:t>biallelic</a:t>
            </a:r>
            <a:r>
              <a:rPr lang="en-US" dirty="0" smtClean="0"/>
              <a:t> sites where know alleles</a:t>
            </a:r>
          </a:p>
          <a:p>
            <a:pPr marL="285750" indent="-285750">
              <a:buFont typeface="Arial"/>
              <a:buChar char="•"/>
            </a:pPr>
            <a:r>
              <a:rPr lang="en-US" dirty="0" smtClean="0"/>
              <a:t>Since deamination is a C-&gt;(U)T mutation, uncertain whether allele call is truly derived mutation or due to damage for A/G and C/T </a:t>
            </a:r>
            <a:r>
              <a:rPr lang="en-US" dirty="0" err="1" smtClean="0"/>
              <a:t>biallelic</a:t>
            </a:r>
            <a:r>
              <a:rPr lang="en-US" dirty="0" smtClean="0"/>
              <a:t> sites. </a:t>
            </a:r>
            <a:endParaRPr lang="en-US" dirty="0"/>
          </a:p>
        </p:txBody>
      </p:sp>
    </p:spTree>
    <p:extLst>
      <p:ext uri="{BB962C8B-B14F-4D97-AF65-F5344CB8AC3E}">
        <p14:creationId xmlns:p14="http://schemas.microsoft.com/office/powerpoint/2010/main" val="1270313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Two main library types</a:t>
            </a:r>
            <a:endParaRPr lang="en-US" dirty="0"/>
          </a:p>
        </p:txBody>
      </p:sp>
      <p:sp>
        <p:nvSpPr>
          <p:cNvPr id="3" name="Content Placeholder 2"/>
          <p:cNvSpPr>
            <a:spLocks noGrp="1"/>
          </p:cNvSpPr>
          <p:nvPr>
            <p:ph idx="1"/>
          </p:nvPr>
        </p:nvSpPr>
        <p:spPr>
          <a:xfrm>
            <a:off x="457200" y="1313987"/>
            <a:ext cx="8229600" cy="1606007"/>
          </a:xfrm>
        </p:spPr>
        <p:txBody>
          <a:bodyPr>
            <a:normAutofit/>
          </a:bodyPr>
          <a:lstStyle/>
          <a:p>
            <a:r>
              <a:rPr lang="en-US" sz="2400" dirty="0" smtClean="0"/>
              <a:t>Double-stranded vs. single-stranded </a:t>
            </a:r>
            <a:r>
              <a:rPr lang="en-US" sz="2400" dirty="0"/>
              <a:t>	</a:t>
            </a:r>
            <a:endParaRPr lang="en-US" sz="2400" dirty="0" smtClean="0"/>
          </a:p>
          <a:p>
            <a:pPr lvl="1"/>
            <a:r>
              <a:rPr lang="en-US" sz="2000" dirty="0" smtClean="0"/>
              <a:t>Double-stranded is standard protocol using modern DNA </a:t>
            </a:r>
          </a:p>
          <a:p>
            <a:pPr lvl="1"/>
            <a:r>
              <a:rPr lang="en-US" sz="2000" dirty="0" smtClean="0"/>
              <a:t>Single-stranded allows access to single-stranded fragments, which provides access to more endogenous material. </a:t>
            </a:r>
          </a:p>
          <a:p>
            <a:pPr lvl="1"/>
            <a:endParaRPr lang="en-US" sz="2000" dirty="0"/>
          </a:p>
        </p:txBody>
      </p:sp>
      <p:pic>
        <p:nvPicPr>
          <p:cNvPr id="4" name="Picture 3" descr="Screen Shot 2018-07-06 at 10.22.4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66325"/>
            <a:ext cx="9144000" cy="3025752"/>
          </a:xfrm>
          <a:prstGeom prst="rect">
            <a:avLst/>
          </a:prstGeom>
        </p:spPr>
      </p:pic>
      <p:sp>
        <p:nvSpPr>
          <p:cNvPr id="5" name="TextBox 4"/>
          <p:cNvSpPr txBox="1"/>
          <p:nvPr/>
        </p:nvSpPr>
        <p:spPr>
          <a:xfrm>
            <a:off x="6633738" y="6449838"/>
            <a:ext cx="2510262" cy="369332"/>
          </a:xfrm>
          <a:prstGeom prst="rect">
            <a:avLst/>
          </a:prstGeom>
          <a:noFill/>
        </p:spPr>
        <p:txBody>
          <a:bodyPr wrap="square" rtlCol="0">
            <a:spAutoFit/>
          </a:bodyPr>
          <a:lstStyle/>
          <a:p>
            <a:r>
              <a:rPr lang="en-US" dirty="0" smtClean="0"/>
              <a:t>Fu et al. 2016, SI 2</a:t>
            </a:r>
            <a:endParaRPr lang="en-US" dirty="0"/>
          </a:p>
        </p:txBody>
      </p:sp>
      <p:sp>
        <p:nvSpPr>
          <p:cNvPr id="6" name="TextBox 5"/>
          <p:cNvSpPr txBox="1"/>
          <p:nvPr/>
        </p:nvSpPr>
        <p:spPr>
          <a:xfrm>
            <a:off x="1" y="2919994"/>
            <a:ext cx="9143999" cy="646331"/>
          </a:xfrm>
          <a:prstGeom prst="rect">
            <a:avLst/>
          </a:prstGeom>
          <a:noFill/>
        </p:spPr>
        <p:txBody>
          <a:bodyPr wrap="square" rtlCol="0">
            <a:spAutoFit/>
          </a:bodyPr>
          <a:lstStyle/>
          <a:p>
            <a:r>
              <a:rPr lang="en-US" b="1" dirty="0" smtClean="0"/>
              <a:t>Below is the standard protocol currently used in the Fu lab for the differently prepared libraries</a:t>
            </a:r>
            <a:endParaRPr lang="en-US" b="1" dirty="0"/>
          </a:p>
        </p:txBody>
      </p:sp>
      <p:sp>
        <p:nvSpPr>
          <p:cNvPr id="7" name="Rectangle 6"/>
          <p:cNvSpPr/>
          <p:nvPr/>
        </p:nvSpPr>
        <p:spPr>
          <a:xfrm>
            <a:off x="5744071" y="4002192"/>
            <a:ext cx="3278107" cy="221524"/>
          </a:xfrm>
          <a:prstGeom prst="rect">
            <a:avLst/>
          </a:prstGeom>
          <a:solidFill>
            <a:srgbClr val="FF0000">
              <a:alpha val="2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08101" y="4265354"/>
            <a:ext cx="2608889" cy="221524"/>
          </a:xfrm>
          <a:prstGeom prst="rect">
            <a:avLst/>
          </a:prstGeom>
          <a:solidFill>
            <a:srgbClr val="FF0000">
              <a:alpha val="2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6077911" y="4528516"/>
            <a:ext cx="2944267" cy="221524"/>
          </a:xfrm>
          <a:prstGeom prst="rect">
            <a:avLst/>
          </a:prstGeom>
          <a:solidFill>
            <a:srgbClr val="FF0000">
              <a:alpha val="2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08101" y="4791678"/>
            <a:ext cx="4026449" cy="221524"/>
          </a:xfrm>
          <a:prstGeom prst="rect">
            <a:avLst/>
          </a:prstGeom>
          <a:solidFill>
            <a:srgbClr val="FF0000">
              <a:alpha val="2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6354225" y="5099760"/>
            <a:ext cx="2667953" cy="221524"/>
          </a:xfrm>
          <a:prstGeom prst="rect">
            <a:avLst/>
          </a:prstGeom>
          <a:solidFill>
            <a:srgbClr val="FF0000">
              <a:alpha val="2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08101" y="5321284"/>
            <a:ext cx="4498969" cy="221524"/>
          </a:xfrm>
          <a:prstGeom prst="rect">
            <a:avLst/>
          </a:prstGeom>
          <a:solidFill>
            <a:srgbClr val="FF0000">
              <a:alpha val="2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2064786"/>
      </p:ext>
    </p:extLst>
  </p:cSld>
  <p:clrMapOvr>
    <a:masterClrMapping/>
  </p:clrMapOvr>
</p:sld>
</file>

<file path=ppt/theme/_rels/themeOverride1.xml.rels><?xml version="1.0" encoding="UTF-8" standalone="yes"?>
<Relationships xmlns="http://schemas.openxmlformats.org/package/2006/relationships"><Relationship Id="rId1" Type="http://schemas.openxmlformats.org/officeDocument/2006/relationships/image" Target="../media/image5.jpeg"/></Relationships>
</file>

<file path=ppt/theme/_rels/themeOverride2.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Override>
</file>

<file path=docProps/app.xml><?xml version="1.0" encoding="utf-8"?>
<Properties xmlns="http://schemas.openxmlformats.org/officeDocument/2006/extended-properties" xmlns:vt="http://schemas.openxmlformats.org/officeDocument/2006/docPropsVTypes">
  <TotalTime>15254</TotalTime>
  <Words>1485</Words>
  <Application>Microsoft Macintosh PowerPoint</Application>
  <PresentationFormat>On-screen Show (4:3)</PresentationFormat>
  <Paragraphs>197</Paragraphs>
  <Slides>25</Slides>
  <Notes>11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Lesson 3: From bones to (pseudohaploid) genotypes</vt:lpstr>
      <vt:lpstr>Many parts leading up to dataset used for analysis</vt:lpstr>
      <vt:lpstr>Bone material</vt:lpstr>
      <vt:lpstr>Complications of aDNA</vt:lpstr>
      <vt:lpstr>Short fragment length</vt:lpstr>
      <vt:lpstr>Ancient DNA Damage</vt:lpstr>
      <vt:lpstr>Ancient DNA Damage</vt:lpstr>
      <vt:lpstr>Ancient DNA Damage</vt:lpstr>
      <vt:lpstr>Two main library types</vt:lpstr>
      <vt:lpstr>Environmental Microbial DNA</vt:lpstr>
      <vt:lpstr>Target-probe hybridization: DNA Capture</vt:lpstr>
      <vt:lpstr>Common SNP Panels</vt:lpstr>
      <vt:lpstr>bwa  SAMtools  Genotyping</vt:lpstr>
      <vt:lpstr>Relevant File Formats</vt:lpstr>
      <vt:lpstr>Modern DNA contamination</vt:lpstr>
      <vt:lpstr>Modern DNA contamination</vt:lpstr>
      <vt:lpstr>What’s happening in Haak et al. (2015)?</vt:lpstr>
      <vt:lpstr>Haak et al. (2015) – 1st page</vt:lpstr>
      <vt:lpstr>Haak et al. (2015) – 1st page</vt:lpstr>
      <vt:lpstr>Haak et al. (2015) Strategy</vt:lpstr>
      <vt:lpstr>DNA Processing</vt:lpstr>
      <vt:lpstr>DNA Processing</vt:lpstr>
      <vt:lpstr>Preparing the dataset</vt:lpstr>
      <vt:lpstr>Exploring the Haak et al. data</vt:lpstr>
      <vt:lpstr>Activity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bones to (pseudohaploid) genotypes Lesson 2</dc:title>
  <dc:creator>Melinda Yang</dc:creator>
  <cp:lastModifiedBy>Melinda Yang</cp:lastModifiedBy>
  <cp:revision>36</cp:revision>
  <dcterms:created xsi:type="dcterms:W3CDTF">2018-06-15T02:34:44Z</dcterms:created>
  <dcterms:modified xsi:type="dcterms:W3CDTF">2018-07-10T10:36:58Z</dcterms:modified>
</cp:coreProperties>
</file>