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78" r:id="rId4"/>
    <p:sldId id="281" r:id="rId5"/>
    <p:sldId id="283" r:id="rId6"/>
    <p:sldId id="282" r:id="rId7"/>
    <p:sldId id="292" r:id="rId8"/>
    <p:sldId id="284" r:id="rId9"/>
    <p:sldId id="285" r:id="rId10"/>
    <p:sldId id="293" r:id="rId11"/>
    <p:sldId id="286" r:id="rId12"/>
    <p:sldId id="287" r:id="rId13"/>
    <p:sldId id="279" r:id="rId14"/>
    <p:sldId id="280" r:id="rId15"/>
    <p:sldId id="288" r:id="rId16"/>
    <p:sldId id="258" r:id="rId17"/>
    <p:sldId id="289" r:id="rId18"/>
    <p:sldId id="290" r:id="rId19"/>
    <p:sldId id="260" r:id="rId20"/>
    <p:sldId id="294" r:id="rId21"/>
    <p:sldId id="275" r:id="rId22"/>
    <p:sldId id="262" r:id="rId23"/>
    <p:sldId id="263" r:id="rId24"/>
    <p:sldId id="295" r:id="rId25"/>
    <p:sldId id="265" r:id="rId26"/>
    <p:sldId id="296" r:id="rId27"/>
    <p:sldId id="297" r:id="rId28"/>
    <p:sldId id="269" r:id="rId29"/>
    <p:sldId id="386" r:id="rId30"/>
    <p:sldId id="270" r:id="rId31"/>
    <p:sldId id="291" r:id="rId32"/>
    <p:sldId id="387" r:id="rId33"/>
    <p:sldId id="272" r:id="rId34"/>
    <p:sldId id="273" r:id="rId35"/>
    <p:sldId id="385" r:id="rId36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43"/>
    <a:srgbClr val="FFFFCC"/>
    <a:srgbClr val="FFCC00"/>
    <a:srgbClr val="FFFF00"/>
    <a:srgbClr val="B08600"/>
    <a:srgbClr val="E6AF00"/>
    <a:srgbClr val="CC9900"/>
    <a:srgbClr val="FFD85B"/>
    <a:srgbClr val="8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9" autoAdjust="0"/>
    <p:restoredTop sz="97755" autoAdjust="0"/>
  </p:normalViewPr>
  <p:slideViewPr>
    <p:cSldViewPr>
      <p:cViewPr varScale="1">
        <p:scale>
          <a:sx n="89" d="100"/>
          <a:sy n="89" d="100"/>
        </p:scale>
        <p:origin x="120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600" y="2286005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100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88826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5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85598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8392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800"/>
              </a:spcBef>
              <a:defRPr b="1">
                <a:solidFill>
                  <a:srgbClr val="FFD8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450"/>
              </a:spcBef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450"/>
              </a:spcBef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450"/>
              </a:spcBef>
              <a:defRPr sz="1350">
                <a:latin typeface="+mj-lt"/>
              </a:defRPr>
            </a:lvl4pPr>
            <a:lvl5pPr>
              <a:spcBef>
                <a:spcPts val="450"/>
              </a:spcBef>
              <a:defRPr sz="135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32000" r="-1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159952" y="6477003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Web</a:t>
            </a:r>
            <a:r>
              <a:rPr lang="en-US" sz="1050" baseline="0"/>
              <a:t> Connection Training</a:t>
            </a:r>
            <a:r>
              <a:rPr lang="en-US" sz="1050"/>
              <a:t> 2018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b="1">
          <a:solidFill>
            <a:srgbClr val="FFD85B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RickStrahl/swfox18_WebConnectionSecur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st-wind.com/weblog" TargetMode="External"/><Relationship Id="rId5" Type="http://schemas.openxmlformats.org/officeDocument/2006/relationships/hyperlink" Target="http://www.west-wind.com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KISharp/win-acme/relea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mailto:rstrahl@west-wind.com" TargetMode="External"/><Relationship Id="rId3" Type="http://schemas.microsoft.com/office/2007/relationships/hdphoto" Target="../media/hdphoto1.wdp"/><Relationship Id="rId7" Type="http://schemas.openxmlformats.org/officeDocument/2006/relationships/hyperlink" Target="https://west-wind.com/wconnect/weblo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eblog.west-wind.com/" TargetMode="External"/><Relationship Id="rId5" Type="http://schemas.openxmlformats.org/officeDocument/2006/relationships/hyperlink" Target="https://twitter.com/rickstrahl" TargetMode="External"/><Relationship Id="rId4" Type="http://schemas.openxmlformats.org/officeDocument/2006/relationships/hyperlink" Target="https://github.com/RickStrahl/SWFOX18_WebConnectionSecur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5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727200" y="1930489"/>
            <a:ext cx="9652000" cy="1470025"/>
          </a:xfrm>
        </p:spPr>
        <p:txBody>
          <a:bodyPr/>
          <a:lstStyle/>
          <a:p>
            <a:r>
              <a:rPr lang="en-US" sz="4400"/>
              <a:t>Web Connection </a:t>
            </a:r>
            <a:br>
              <a:rPr lang="en-US" sz="4400"/>
            </a:br>
            <a:r>
              <a:rPr lang="en-US" sz="4400"/>
              <a:t>Security</a:t>
            </a:r>
            <a:br>
              <a:rPr lang="en-US"/>
            </a:b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AAE2A7-C27F-4C99-826C-4FD06EF6D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9600" y="3200400"/>
            <a:ext cx="8534400" cy="1752600"/>
          </a:xfrm>
        </p:spPr>
        <p:txBody>
          <a:bodyPr/>
          <a:lstStyle/>
          <a:p>
            <a:r>
              <a:rPr lang="en-US"/>
              <a:t>Basic strategies for creating Secure Web Sites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371600" y="3733800"/>
            <a:ext cx="655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  <a:hlinkClick r:id="rId5"/>
              </a:rPr>
              <a:t>www.west-wind.com</a:t>
            </a: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  <a:hlinkClick r:id="rId6"/>
              </a:rPr>
              <a:t>www.west-wind.com/weblog</a:t>
            </a: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200">
                <a:latin typeface="Verdana" pitchFamily="34" charset="0"/>
              </a:rPr>
              <a:t>Session materials</a:t>
            </a:r>
            <a:r>
              <a:rPr lang="en-US" sz="240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200">
                <a:latin typeface="Verdana" pitchFamily="34" charset="0"/>
                <a:hlinkClick r:id="rId7"/>
              </a:rPr>
              <a:t>https://github.com/RickStrahl/swfox18_WebConnectionSecurity</a:t>
            </a:r>
            <a:endParaRPr lang="en-US" sz="150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1F14-A65A-423A-849B-E788EC2F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Access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A6E1-ABD0-412B-BE35-79964E7F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limited Application Pool Account</a:t>
            </a:r>
          </a:p>
          <a:p>
            <a:pPr lvl="1"/>
            <a:r>
              <a:rPr lang="en-US"/>
              <a:t>Read/Execute Access to Web Folder</a:t>
            </a:r>
          </a:p>
          <a:p>
            <a:pPr lvl="1"/>
            <a:r>
              <a:rPr lang="en-US"/>
              <a:t>Read/Execute Access in Application Folder</a:t>
            </a:r>
          </a:p>
          <a:p>
            <a:pPr lvl="1"/>
            <a:r>
              <a:rPr lang="en-US"/>
              <a:t>Read/Write Access in Data Folders </a:t>
            </a:r>
          </a:p>
          <a:p>
            <a:pPr lvl="1"/>
            <a:r>
              <a:rPr lang="en-US"/>
              <a:t>Better: Use a SQL Backend to not keep data local</a:t>
            </a:r>
          </a:p>
          <a:p>
            <a:r>
              <a:rPr lang="en-US"/>
              <a:t>Don’t allow Write Access in Web Folders</a:t>
            </a:r>
          </a:p>
          <a:p>
            <a:pPr lvl="1"/>
            <a:r>
              <a:rPr lang="en-US"/>
              <a:t>File Uploads can potentially write files accessible  after upload</a:t>
            </a:r>
          </a:p>
          <a:p>
            <a:pPr lvl="1"/>
            <a:r>
              <a:rPr lang="en-US"/>
              <a:t>This avoids an accidental download to be accessible</a:t>
            </a:r>
          </a:p>
          <a:p>
            <a:pPr lvl="1"/>
            <a:r>
              <a:rPr lang="en-US"/>
              <a:t>If you do need write access do so selectively in a special folder</a:t>
            </a:r>
          </a:p>
          <a:p>
            <a:pPr lvl="1"/>
            <a:r>
              <a:rPr lang="en-US"/>
              <a:t>Optional: Read/Write web.config/wc.ini to persist config settings</a:t>
            </a:r>
          </a:p>
          <a:p>
            <a:r>
              <a:rPr lang="en-US"/>
              <a:t>Don’t allow Write Access in your Application Folders</a:t>
            </a:r>
          </a:p>
          <a:p>
            <a:pPr lvl="1"/>
            <a:r>
              <a:rPr lang="en-US"/>
              <a:t>Prevents possible overwriting of existing code or binaries</a:t>
            </a:r>
          </a:p>
          <a:p>
            <a:pPr lvl="1"/>
            <a:r>
              <a:rPr lang="en-US"/>
              <a:t>Exception: Data Folder – Data needs to read/write</a:t>
            </a:r>
          </a:p>
        </p:txBody>
      </p:sp>
    </p:spTree>
    <p:extLst>
      <p:ext uri="{BB962C8B-B14F-4D97-AF65-F5344CB8AC3E}">
        <p14:creationId xmlns:p14="http://schemas.microsoft.com/office/powerpoint/2010/main" val="224082156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EDDD-181E-4231-AB43-CD0E858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0148-6804-48F2-870A-57EE9AB3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Don’t allow direct access to Data from the Internet</a:t>
            </a:r>
          </a:p>
          <a:p>
            <a:pPr lvl="1"/>
            <a:r>
              <a:rPr lang="en-US"/>
              <a:t>Any data you access should preferably sit on a separate machine</a:t>
            </a:r>
          </a:p>
          <a:p>
            <a:pPr lvl="1"/>
            <a:r>
              <a:rPr lang="en-US"/>
              <a:t>Not accessible from the Web directly, only via internal machines</a:t>
            </a:r>
          </a:p>
          <a:p>
            <a:pPr lvl="1"/>
            <a:r>
              <a:rPr lang="en-US"/>
              <a:t>Requires a two-step hop to attack</a:t>
            </a:r>
          </a:p>
          <a:p>
            <a:r>
              <a:rPr lang="en-US"/>
              <a:t>Sql/NoSql Servers</a:t>
            </a:r>
          </a:p>
          <a:p>
            <a:pPr lvl="1"/>
            <a:r>
              <a:rPr lang="en-US"/>
              <a:t>Don’t expose servers to the Net directly (no open ports)</a:t>
            </a:r>
          </a:p>
          <a:p>
            <a:pPr lvl="1"/>
            <a:r>
              <a:rPr lang="en-US"/>
              <a:t>If you need to access internally use a VPN </a:t>
            </a:r>
          </a:p>
          <a:p>
            <a:pPr lvl="1"/>
            <a:r>
              <a:rPr lang="en-US"/>
              <a:t>If you really feel you must, use very strong uid/password combos</a:t>
            </a:r>
            <a:br>
              <a:rPr lang="en-US"/>
            </a:br>
            <a:r>
              <a:rPr lang="en-US"/>
              <a:t>and change them frequently</a:t>
            </a:r>
          </a:p>
          <a:p>
            <a:r>
              <a:rPr lang="en-US"/>
              <a:t>FoxPro Data</a:t>
            </a:r>
          </a:p>
          <a:p>
            <a:pPr lvl="1"/>
            <a:r>
              <a:rPr lang="en-US"/>
              <a:t>If you use FoxPro data remove rights only to users that need access</a:t>
            </a:r>
          </a:p>
          <a:p>
            <a:pPr lvl="1"/>
            <a:r>
              <a:rPr lang="en-US"/>
              <a:t>Preferrably store data off the Web Server </a:t>
            </a:r>
          </a:p>
          <a:p>
            <a:pPr lvl="1"/>
            <a:r>
              <a:rPr lang="en-US"/>
              <a:t>Remote shouldn’t be accessible directly from the Net</a:t>
            </a:r>
          </a:p>
        </p:txBody>
      </p:sp>
    </p:spTree>
    <p:extLst>
      <p:ext uri="{BB962C8B-B14F-4D97-AF65-F5344CB8AC3E}">
        <p14:creationId xmlns:p14="http://schemas.microsoft.com/office/powerpoint/2010/main" val="396788314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7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4F32-911B-4401-807A-D7B8033B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Protecting your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A52E4-C477-4C71-9617-CE91975E5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Securing your Data</a:t>
            </a:r>
          </a:p>
        </p:txBody>
      </p:sp>
    </p:spTree>
    <p:extLst>
      <p:ext uri="{BB962C8B-B14F-4D97-AF65-F5344CB8AC3E}">
        <p14:creationId xmlns:p14="http://schemas.microsoft.com/office/powerpoint/2010/main" val="142254957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Certificates: Protecting Traffic on the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Encrypting Traffic with SSL/TLS</a:t>
            </a:r>
          </a:p>
          <a:p>
            <a:pPr lvl="2"/>
            <a:r>
              <a:rPr lang="en-US" sz="1600"/>
              <a:t>Encrypts data sent</a:t>
            </a:r>
          </a:p>
          <a:p>
            <a:pPr lvl="2"/>
            <a:r>
              <a:rPr lang="en-US" sz="1600"/>
              <a:t>Encrypts results</a:t>
            </a:r>
          </a:p>
          <a:p>
            <a:pPr lvl="2"/>
            <a:r>
              <a:rPr lang="en-US" sz="1600"/>
              <a:t>Doesn’t Validate the Hosting Site</a:t>
            </a:r>
          </a:p>
          <a:p>
            <a:r>
              <a:rPr lang="en-US" sz="2000"/>
              <a:t>No more excuses: SSL All the Things</a:t>
            </a:r>
          </a:p>
          <a:p>
            <a:pPr lvl="2"/>
            <a:r>
              <a:rPr lang="en-US" sz="1600"/>
              <a:t>Prevents Man-in-the-Middle Attacks</a:t>
            </a:r>
          </a:p>
          <a:p>
            <a:pPr lvl="2"/>
            <a:r>
              <a:rPr lang="en-US" sz="1600"/>
              <a:t>Any Authentication requires SSL</a:t>
            </a:r>
          </a:p>
          <a:p>
            <a:pPr lvl="2"/>
            <a:r>
              <a:rPr lang="en-US" sz="1600"/>
              <a:t>Lack of Certs cause SEO down-rankings</a:t>
            </a:r>
          </a:p>
          <a:p>
            <a:r>
              <a:rPr lang="en-US" sz="2000"/>
              <a:t>SSL/TLS Certificates</a:t>
            </a:r>
          </a:p>
          <a:p>
            <a:pPr lvl="2"/>
            <a:r>
              <a:rPr lang="en-US" sz="1600"/>
              <a:t>Have to be acquired from Certificate Authority</a:t>
            </a:r>
          </a:p>
          <a:p>
            <a:pPr lvl="2"/>
            <a:r>
              <a:rPr lang="en-US" sz="1600"/>
              <a:t>Have to be installed into Web Server</a:t>
            </a:r>
          </a:p>
          <a:p>
            <a:pPr lvl="2"/>
            <a:r>
              <a:rPr lang="en-US" sz="1600"/>
              <a:t>It’s free and easy with LetsEncrypt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4391213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9AA-8918-4466-A37F-292C452D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SSL/TLS Certificates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9C06-BD4A-44AF-A034-500C3ED7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/>
              <a:t>Types of Certificates</a:t>
            </a:r>
          </a:p>
          <a:p>
            <a:pPr lvl="1"/>
            <a:r>
              <a:rPr lang="en-US"/>
              <a:t>Single Domain Certificates</a:t>
            </a:r>
          </a:p>
          <a:p>
            <a:pPr lvl="1"/>
            <a:r>
              <a:rPr lang="en-US"/>
              <a:t>Wildcard Certificates: Single Cert for all Sub-Domains</a:t>
            </a:r>
          </a:p>
          <a:p>
            <a:pPr lvl="2"/>
            <a:r>
              <a:rPr lang="en-US"/>
              <a:t>Use case: Multi-Tenant Web Sites</a:t>
            </a:r>
          </a:p>
          <a:p>
            <a:pPr lvl="2"/>
            <a:r>
              <a:rPr lang="en-US"/>
              <a:t>weblog.west-wind.com</a:t>
            </a:r>
          </a:p>
          <a:p>
            <a:pPr lvl="2"/>
            <a:r>
              <a:rPr lang="en-US"/>
              <a:t>support.west-wind.com</a:t>
            </a:r>
          </a:p>
          <a:p>
            <a:r>
              <a:rPr lang="en-US"/>
              <a:t>Getting Certificates</a:t>
            </a:r>
          </a:p>
          <a:p>
            <a:pPr lvl="1"/>
            <a:r>
              <a:rPr lang="en-US"/>
              <a:t>LetsEncrypt: Free certificates for single domains</a:t>
            </a:r>
          </a:p>
          <a:p>
            <a:pPr lvl="1"/>
            <a:r>
              <a:rPr lang="en-US"/>
              <a:t>Many providers can provide paid certificates (but why pay?)</a:t>
            </a:r>
          </a:p>
          <a:p>
            <a:pPr lvl="1"/>
            <a:r>
              <a:rPr lang="en-US"/>
              <a:t>Wildcard Certificates are usually not free</a:t>
            </a:r>
          </a:p>
          <a:p>
            <a:pPr lvl="1"/>
            <a:r>
              <a:rPr lang="en-US"/>
              <a:t>I use DnSimple - $100 for Wildcard certificate</a:t>
            </a:r>
          </a:p>
          <a:p>
            <a:r>
              <a:rPr lang="en-US"/>
              <a:t>LetsEncrypt</a:t>
            </a:r>
          </a:p>
          <a:p>
            <a:pPr lvl="1"/>
            <a:r>
              <a:rPr lang="en-US"/>
              <a:t>Free and easy to install and update</a:t>
            </a:r>
          </a:p>
          <a:p>
            <a:pPr lvl="1"/>
            <a:r>
              <a:rPr lang="en-US"/>
              <a:t>Use: LetsEncrypt-WinSimple Tool</a:t>
            </a:r>
          </a:p>
          <a:p>
            <a:pPr lvl="1"/>
            <a:r>
              <a:rPr lang="en-US"/>
              <a:t>Single step Command Line Install</a:t>
            </a:r>
          </a:p>
          <a:p>
            <a:pPr lvl="1"/>
            <a:r>
              <a:rPr lang="en-US"/>
              <a:t>Automatic updates (every 3 months)</a:t>
            </a:r>
          </a:p>
        </p:txBody>
      </p:sp>
    </p:spTree>
    <p:extLst>
      <p:ext uri="{BB962C8B-B14F-4D97-AF65-F5344CB8AC3E}">
        <p14:creationId xmlns:p14="http://schemas.microsoft.com/office/powerpoint/2010/main" val="87754385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A450-F127-48F3-973D-25074AE9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Encrypt – Free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3A59-F8AA-4E05-9B4A-20767E33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877786"/>
            <a:ext cx="8839200" cy="5105400"/>
          </a:xfrm>
        </p:spPr>
        <p:txBody>
          <a:bodyPr/>
          <a:lstStyle/>
          <a:p>
            <a:r>
              <a:rPr lang="en-US" sz="2000"/>
              <a:t>Free</a:t>
            </a:r>
            <a:r>
              <a:rPr lang="en-US"/>
              <a:t> Single Domain Certificates</a:t>
            </a:r>
          </a:p>
          <a:p>
            <a:pPr lvl="1"/>
            <a:r>
              <a:rPr lang="en-US"/>
              <a:t>Open Source Free Service</a:t>
            </a:r>
          </a:p>
          <a:p>
            <a:pPr lvl="1"/>
            <a:r>
              <a:rPr lang="en-US"/>
              <a:t>Provided by Mozilla, Open Web Foundation and many more</a:t>
            </a:r>
          </a:p>
          <a:p>
            <a:pPr lvl="1"/>
            <a:r>
              <a:rPr lang="en-US"/>
              <a:t>Totally free and uncontrolled</a:t>
            </a:r>
          </a:p>
          <a:p>
            <a:r>
              <a:rPr lang="en-US"/>
              <a:t>ACME Protocol – Automating Certificate Management</a:t>
            </a:r>
          </a:p>
          <a:p>
            <a:pPr lvl="1"/>
            <a:r>
              <a:rPr lang="en-US"/>
              <a:t>Open Source Certificate API</a:t>
            </a:r>
          </a:p>
          <a:p>
            <a:pPr lvl="1"/>
            <a:r>
              <a:rPr lang="en-US"/>
              <a:t>Domain Validated – has to run on DNS Mapped Domain</a:t>
            </a:r>
          </a:p>
          <a:p>
            <a:pPr lvl="1"/>
            <a:r>
              <a:rPr lang="en-US"/>
              <a:t>Create, Revoke and Renew Certificates</a:t>
            </a:r>
          </a:p>
          <a:p>
            <a:pPr lvl="1"/>
            <a:r>
              <a:rPr lang="en-US"/>
              <a:t>Can be fully automated</a:t>
            </a:r>
          </a:p>
          <a:p>
            <a:pPr lvl="1"/>
            <a:r>
              <a:rPr lang="en-US"/>
              <a:t>Certificates installed in IIS in minutes!</a:t>
            </a:r>
          </a:p>
          <a:p>
            <a:pPr lvl="1"/>
            <a:r>
              <a:rPr lang="en-US"/>
              <a:t>Automatic renewal via tooling</a:t>
            </a:r>
          </a:p>
          <a:p>
            <a:r>
              <a:rPr lang="en-US"/>
              <a:t>Windows: Win-Acme </a:t>
            </a:r>
            <a:r>
              <a:rPr lang="en-US" sz="1050" b="0"/>
              <a:t>(formerly LetsEncrypt-Win-Simple)</a:t>
            </a:r>
            <a:endParaRPr lang="en-US"/>
          </a:p>
          <a:p>
            <a:pPr lvl="1"/>
            <a:r>
              <a:rPr lang="en-US"/>
              <a:t>Single Executable, pick Web Site – Done!</a:t>
            </a:r>
          </a:p>
          <a:p>
            <a:pPr lvl="1"/>
            <a:r>
              <a:rPr lang="en-US"/>
              <a:t>Scheduled task to Renew expiring Domains</a:t>
            </a:r>
          </a:p>
          <a:p>
            <a:pPr lvl="1"/>
            <a:r>
              <a:rPr lang="en-US"/>
              <a:t>Latest Release: </a:t>
            </a:r>
            <a:r>
              <a:rPr lang="en-US">
                <a:hlinkClick r:id="rId2"/>
              </a:rPr>
              <a:t>https://github.com/PKISharp/win-acme/releases</a:t>
            </a:r>
            <a:endParaRPr lang="en-US"/>
          </a:p>
          <a:p>
            <a:pPr marL="342900" lvl="1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A8F5B-61EE-4424-96AA-1EE9C499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55" y="0"/>
            <a:ext cx="4613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6359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Security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839200" cy="5105400"/>
          </a:xfrm>
        </p:spPr>
        <p:txBody>
          <a:bodyPr/>
          <a:lstStyle/>
          <a:p>
            <a:r>
              <a:rPr lang="en-US"/>
              <a:t>Use a non Admin Identity</a:t>
            </a:r>
          </a:p>
          <a:p>
            <a:pPr lvl="1"/>
            <a:r>
              <a:rPr lang="en-US"/>
              <a:t>Create accounts with just the rights you need</a:t>
            </a:r>
          </a:p>
          <a:p>
            <a:pPr lvl="1"/>
            <a:r>
              <a:rPr lang="en-US"/>
              <a:t>Use that account for your Application Pool Identity + Fox Server</a:t>
            </a:r>
          </a:p>
          <a:p>
            <a:r>
              <a:rPr lang="en-US"/>
              <a:t>Most important defense</a:t>
            </a:r>
          </a:p>
          <a:p>
            <a:pPr lvl="1"/>
            <a:r>
              <a:rPr lang="en-US"/>
              <a:t>Locks out intruders, IF somebody should get in</a:t>
            </a:r>
          </a:p>
          <a:p>
            <a:pPr lvl="1"/>
            <a:r>
              <a:rPr lang="en-US"/>
              <a:t>Allows user/group access to resources</a:t>
            </a:r>
          </a:p>
          <a:p>
            <a:pPr lvl="1"/>
            <a:r>
              <a:rPr lang="en-US"/>
              <a:t>Minimize Users on Web Servers</a:t>
            </a:r>
          </a:p>
          <a:p>
            <a:pPr lvl="1"/>
            <a:r>
              <a:rPr lang="en-US"/>
              <a:t>Prefer LOCAL accounts over Domain accounts</a:t>
            </a:r>
          </a:p>
          <a:p>
            <a:r>
              <a:rPr lang="en-US"/>
              <a:t>Uses NTFS file/directory permissions</a:t>
            </a:r>
          </a:p>
          <a:p>
            <a:pPr lvl="1"/>
            <a:r>
              <a:rPr lang="en-US"/>
              <a:t>NTFS allows security on directories and files</a:t>
            </a:r>
          </a:p>
          <a:p>
            <a:pPr lvl="1"/>
            <a:r>
              <a:rPr lang="en-US"/>
              <a:t>Set with Explorer (ACL)</a:t>
            </a:r>
          </a:p>
          <a:p>
            <a:pPr lvl="1"/>
            <a:r>
              <a:rPr lang="en-US"/>
              <a:t>Cascading support </a:t>
            </a:r>
          </a:p>
          <a:p>
            <a:pPr lvl="1"/>
            <a:r>
              <a:rPr lang="en-US"/>
              <a:t>Web directories: Make sure IUSR_ has Read/Execute access</a:t>
            </a:r>
          </a:p>
          <a:p>
            <a:pPr lvl="1"/>
            <a:r>
              <a:rPr lang="en-US"/>
              <a:t>Remove/Deny IUSR_ for Admin/locked out directories</a:t>
            </a:r>
          </a:p>
        </p:txBody>
      </p:sp>
    </p:spTree>
    <p:extLst>
      <p:ext uri="{BB962C8B-B14F-4D97-AF65-F5344CB8AC3E}">
        <p14:creationId xmlns:p14="http://schemas.microsoft.com/office/powerpoint/2010/main" val="186909159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805C-BF4E-4C95-AFCC-921FB667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Uploads: A common Attack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C16-A682-4406-BB2A-0D174F3E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5105400"/>
          </a:xfrm>
        </p:spPr>
        <p:txBody>
          <a:bodyPr/>
          <a:lstStyle/>
          <a:p>
            <a:r>
              <a:rPr lang="en-US"/>
              <a:t>File Uploads are Dangerous</a:t>
            </a:r>
          </a:p>
          <a:p>
            <a:pPr lvl="1"/>
            <a:r>
              <a:rPr lang="en-US"/>
              <a:t>File uploads can send malicious code to the server</a:t>
            </a:r>
          </a:p>
          <a:p>
            <a:pPr lvl="1"/>
            <a:r>
              <a:rPr lang="en-US"/>
              <a:t>Double and Triple check all file uploads</a:t>
            </a:r>
          </a:p>
          <a:p>
            <a:pPr lvl="1"/>
            <a:r>
              <a:rPr lang="en-US"/>
              <a:t>Know where you uploads are going</a:t>
            </a:r>
          </a:p>
          <a:p>
            <a:pPr lvl="1"/>
            <a:r>
              <a:rPr lang="en-US"/>
              <a:t>Ensure that uploads can’t send binaries or scripts</a:t>
            </a:r>
          </a:p>
          <a:p>
            <a:r>
              <a:rPr lang="en-US"/>
              <a:t>Be ProActive</a:t>
            </a:r>
          </a:p>
          <a:p>
            <a:pPr lvl="1"/>
            <a:r>
              <a:rPr lang="en-US"/>
              <a:t>Protect upload behind authenticated logins</a:t>
            </a:r>
          </a:p>
          <a:p>
            <a:pPr lvl="1"/>
            <a:r>
              <a:rPr lang="en-US"/>
              <a:t>Accept only specific file types</a:t>
            </a:r>
          </a:p>
          <a:p>
            <a:pPr lvl="1"/>
            <a:r>
              <a:rPr lang="en-US"/>
              <a:t>If you’re expecting an image, accept </a:t>
            </a:r>
            <a:r>
              <a:rPr lang="en-US" b="1"/>
              <a:t>only </a:t>
            </a:r>
            <a:r>
              <a:rPr lang="en-US"/>
              <a:t>images</a:t>
            </a:r>
          </a:p>
          <a:p>
            <a:pPr lvl="1"/>
            <a:r>
              <a:rPr lang="en-US"/>
              <a:t>Never store binaries/zip files in Web accessivle locations</a:t>
            </a:r>
          </a:p>
          <a:p>
            <a:pPr lvl="1"/>
            <a:r>
              <a:rPr lang="en-US"/>
              <a:t>Don’t make uploads available for download as is</a:t>
            </a:r>
          </a:p>
        </p:txBody>
      </p:sp>
    </p:spTree>
    <p:extLst>
      <p:ext uri="{BB962C8B-B14F-4D97-AF65-F5344CB8AC3E}">
        <p14:creationId xmlns:p14="http://schemas.microsoft.com/office/powerpoint/2010/main" val="175292402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4F32-911B-4401-807A-D7B8033B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Protecting your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A52E4-C477-4C71-9617-CE91975E5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Restricting Access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57640921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Authentication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839200" cy="5105400"/>
          </a:xfrm>
        </p:spPr>
        <p:txBody>
          <a:bodyPr/>
          <a:lstStyle/>
          <a:p>
            <a:r>
              <a:rPr lang="en-US"/>
              <a:t>What's Authentication</a:t>
            </a:r>
          </a:p>
          <a:p>
            <a:pPr lvl="1"/>
            <a:r>
              <a:rPr lang="en-US"/>
              <a:t>Checking that the user is who she says she is</a:t>
            </a:r>
          </a:p>
          <a:p>
            <a:pPr lvl="1"/>
            <a:r>
              <a:rPr lang="en-US"/>
              <a:t>Securing content based on Authorization</a:t>
            </a:r>
          </a:p>
          <a:p>
            <a:r>
              <a:rPr lang="en-US"/>
              <a:t>Custom Authentication (Web Connection)</a:t>
            </a:r>
          </a:p>
          <a:p>
            <a:pPr lvl="1"/>
            <a:r>
              <a:rPr lang="en-US"/>
              <a:t>wwUserSecurity</a:t>
            </a:r>
          </a:p>
          <a:p>
            <a:pPr lvl="1"/>
            <a:r>
              <a:rPr lang="en-US"/>
              <a:t>You control access via logic</a:t>
            </a:r>
          </a:p>
          <a:p>
            <a:pPr lvl="1"/>
            <a:r>
              <a:rPr lang="en-US"/>
              <a:t>You can validate against a database</a:t>
            </a:r>
          </a:p>
          <a:p>
            <a:pPr lvl="1"/>
            <a:r>
              <a:rPr lang="en-US"/>
              <a:t>You can use custom UI</a:t>
            </a:r>
          </a:p>
          <a:p>
            <a:pPr lvl="1"/>
            <a:r>
              <a:rPr lang="en-US"/>
              <a:t>Sublcass to extend base behavior</a:t>
            </a:r>
          </a:p>
          <a:p>
            <a:pPr lvl="1"/>
            <a:r>
              <a:rPr lang="en-US"/>
              <a:t>Recommended appraoch</a:t>
            </a:r>
          </a:p>
          <a:p>
            <a:pPr lvl="1"/>
            <a:r>
              <a:rPr lang="en-US"/>
              <a:t>Store user accounts as encrypted</a:t>
            </a:r>
          </a:p>
          <a:p>
            <a:r>
              <a:rPr lang="en-US"/>
              <a:t>Basic Authentication / Windows Auth</a:t>
            </a:r>
          </a:p>
          <a:p>
            <a:pPr lvl="1"/>
            <a:r>
              <a:rPr lang="en-US"/>
              <a:t>Uses Windows accounts/groups</a:t>
            </a:r>
          </a:p>
          <a:p>
            <a:pPr lvl="1"/>
            <a:r>
              <a:rPr lang="en-US"/>
              <a:t>Handled by IIS and Windows</a:t>
            </a:r>
          </a:p>
          <a:p>
            <a:pPr lvl="1"/>
            <a:r>
              <a:rPr lang="en-US"/>
              <a:t>You get notified whether user is logged in</a:t>
            </a:r>
          </a:p>
          <a:p>
            <a:pPr lvl="1"/>
            <a:r>
              <a:rPr lang="en-US"/>
              <a:t>Basic Authentication is not secure: Password travels as plain text</a:t>
            </a:r>
          </a:p>
        </p:txBody>
      </p:sp>
    </p:spTree>
    <p:extLst>
      <p:ext uri="{BB962C8B-B14F-4D97-AF65-F5344CB8AC3E}">
        <p14:creationId xmlns:p14="http://schemas.microsoft.com/office/powerpoint/2010/main" val="120325080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of Vulnerability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/>
              <a:t>Web Security</a:t>
            </a:r>
          </a:p>
          <a:p>
            <a:pPr lvl="1"/>
            <a:r>
              <a:rPr lang="en-US"/>
              <a:t>Web Server Security - IIS</a:t>
            </a:r>
          </a:p>
          <a:p>
            <a:pPr lvl="1"/>
            <a:r>
              <a:rPr lang="en-US"/>
              <a:t>TLS Encryption</a:t>
            </a:r>
          </a:p>
          <a:p>
            <a:pPr lvl="1"/>
            <a:r>
              <a:rPr lang="en-US"/>
              <a:t>Authentication</a:t>
            </a:r>
          </a:p>
          <a:p>
            <a:r>
              <a:rPr lang="en-US"/>
              <a:t>Physical Access &amp; Network</a:t>
            </a:r>
          </a:p>
          <a:p>
            <a:pPr lvl="1"/>
            <a:r>
              <a:rPr lang="en-US"/>
              <a:t>Who can get at the box?</a:t>
            </a:r>
          </a:p>
          <a:p>
            <a:pPr lvl="1"/>
            <a:r>
              <a:rPr lang="en-US"/>
              <a:t>Who can hack into the system</a:t>
            </a:r>
          </a:p>
          <a:p>
            <a:pPr lvl="1"/>
            <a:r>
              <a:rPr lang="en-US"/>
              <a:t>File system Permissions</a:t>
            </a:r>
          </a:p>
          <a:p>
            <a:pPr lvl="1"/>
            <a:r>
              <a:rPr lang="en-US"/>
              <a:t>Web Application Identity</a:t>
            </a:r>
          </a:p>
          <a:p>
            <a:r>
              <a:rPr lang="en-US"/>
              <a:t>Operating System</a:t>
            </a:r>
          </a:p>
          <a:p>
            <a:pPr lvl="1"/>
            <a:r>
              <a:rPr lang="en-US"/>
              <a:t>Who can access files on the machine</a:t>
            </a:r>
          </a:p>
          <a:p>
            <a:r>
              <a:rPr lang="en-US"/>
              <a:t>Middleware Technology</a:t>
            </a:r>
          </a:p>
          <a:p>
            <a:pPr lvl="1"/>
            <a:r>
              <a:rPr lang="en-US"/>
              <a:t>Who can hi-jack the application</a:t>
            </a:r>
          </a:p>
          <a:p>
            <a:pPr lvl="1"/>
            <a:r>
              <a:rPr lang="en-US"/>
              <a:t>Spoofing</a:t>
            </a:r>
          </a:p>
        </p:txBody>
      </p:sp>
    </p:spTree>
    <p:extLst>
      <p:ext uri="{BB962C8B-B14F-4D97-AF65-F5344CB8AC3E}">
        <p14:creationId xmlns:p14="http://schemas.microsoft.com/office/powerpoint/2010/main" val="36109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ABD3-67DE-4BE5-9381-D309ECF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Basic/Windows vs UserSecurity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2155-A1F7-48C4-ACC1-919168A1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76300"/>
            <a:ext cx="8839200" cy="5105400"/>
          </a:xfrm>
        </p:spPr>
        <p:txBody>
          <a:bodyPr/>
          <a:lstStyle/>
          <a:p>
            <a:r>
              <a:rPr lang="en-US"/>
              <a:t>Web Connection supports two Auth Mechanisms</a:t>
            </a:r>
          </a:p>
          <a:p>
            <a:r>
              <a:rPr lang="en-US"/>
              <a:t>Basic/Windows Authentication</a:t>
            </a:r>
          </a:p>
          <a:p>
            <a:pPr lvl="1"/>
            <a:r>
              <a:rPr lang="en-US"/>
              <a:t>Based on Windows User Account</a:t>
            </a:r>
          </a:p>
          <a:p>
            <a:pPr lvl="1"/>
            <a:r>
              <a:rPr lang="en-US"/>
              <a:t>Easy – nothing to set, just works</a:t>
            </a:r>
          </a:p>
          <a:p>
            <a:pPr lvl="1"/>
            <a:r>
              <a:rPr lang="en-US"/>
              <a:t>Doesn’t scale – Windows user management not appropriate for Web apps</a:t>
            </a:r>
          </a:p>
          <a:p>
            <a:r>
              <a:rPr lang="en-US"/>
              <a:t>User Security</a:t>
            </a:r>
          </a:p>
          <a:p>
            <a:pPr lvl="1"/>
            <a:r>
              <a:rPr lang="en-US"/>
              <a:t>Uses a Cookie and Session to map User</a:t>
            </a:r>
          </a:p>
          <a:p>
            <a:pPr lvl="1"/>
            <a:r>
              <a:rPr lang="en-US"/>
              <a:t>Uses FoxPro class for logic</a:t>
            </a:r>
          </a:p>
          <a:p>
            <a:pPr lvl="1"/>
            <a:r>
              <a:rPr lang="en-US"/>
              <a:t>Uses FoxPro table by default</a:t>
            </a:r>
          </a:p>
          <a:p>
            <a:pPr lvl="1"/>
            <a:r>
              <a:rPr lang="en-US"/>
              <a:t>Meant to be subclassed for application specific customization</a:t>
            </a:r>
          </a:p>
          <a:p>
            <a:r>
              <a:rPr lang="en-US"/>
              <a:t>Don’t use Basic/Window Auth for Public Sites</a:t>
            </a:r>
          </a:p>
          <a:p>
            <a:pPr lvl="1"/>
            <a:r>
              <a:rPr lang="en-US"/>
              <a:t>UserSecurity is the way for public facing User management</a:t>
            </a:r>
          </a:p>
          <a:p>
            <a:pPr lvl="1"/>
            <a:r>
              <a:rPr lang="en-US"/>
              <a:t>Only use Basic/Windows auth for internal use or Admin blocking</a:t>
            </a:r>
          </a:p>
          <a:p>
            <a:pPr marL="342900" lvl="1" indent="0">
              <a:buNone/>
            </a:pPr>
            <a:r>
              <a:rPr lang="en-US"/>
              <a:t>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3982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2000"/>
              <a:t>Server based Web Applications</a:t>
            </a:r>
          </a:p>
          <a:p>
            <a:pPr lvl="1"/>
            <a:r>
              <a:rPr lang="en-US" sz="1800"/>
              <a:t>Custom Authentication is the way to go</a:t>
            </a:r>
          </a:p>
          <a:p>
            <a:pPr lvl="1"/>
            <a:r>
              <a:rPr lang="en-US" sz="1800"/>
              <a:t>wwUserSecurity: You implement logic</a:t>
            </a:r>
          </a:p>
          <a:p>
            <a:pPr lvl="1"/>
            <a:r>
              <a:rPr lang="en-US" sz="1800"/>
              <a:t>Full control</a:t>
            </a:r>
          </a:p>
          <a:p>
            <a:pPr lvl="1"/>
            <a:r>
              <a:rPr lang="en-US" sz="1800"/>
              <a:t>Windows Authentication – good for admin interfaces</a:t>
            </a:r>
          </a:p>
          <a:p>
            <a:pPr lvl="1"/>
            <a:r>
              <a:rPr lang="en-US" sz="1800"/>
              <a:t>Basic Authentication – uses Windows accounts too</a:t>
            </a:r>
          </a:p>
          <a:p>
            <a:r>
              <a:rPr lang="en-US" sz="2000"/>
              <a:t>Token based Security for APIs</a:t>
            </a:r>
          </a:p>
          <a:p>
            <a:pPr lvl="1"/>
            <a:r>
              <a:rPr lang="en-US" sz="1800"/>
              <a:t>Login to retrieve a token</a:t>
            </a:r>
          </a:p>
          <a:p>
            <a:pPr lvl="1"/>
            <a:r>
              <a:rPr lang="en-US" sz="1800"/>
              <a:t>Use the token for subsequent access</a:t>
            </a:r>
          </a:p>
          <a:p>
            <a:pPr lvl="1"/>
            <a:r>
              <a:rPr lang="en-US" sz="1800"/>
              <a:t>More secure than passing uid/pwd each time</a:t>
            </a:r>
          </a:p>
          <a:p>
            <a:pPr lvl="1"/>
            <a:r>
              <a:rPr lang="en-US" sz="1800"/>
              <a:t>Tokens expire</a:t>
            </a:r>
          </a:p>
          <a:p>
            <a:pPr lvl="1"/>
            <a:r>
              <a:rPr lang="en-US" sz="1800"/>
              <a:t>Requires: Login/Logout endpoint and token mapping</a:t>
            </a:r>
          </a:p>
        </p:txBody>
      </p:sp>
    </p:spTree>
    <p:extLst>
      <p:ext uri="{BB962C8B-B14F-4D97-AF65-F5344CB8AC3E}">
        <p14:creationId xmlns:p14="http://schemas.microsoft.com/office/powerpoint/2010/main" val="62756222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Authentication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30263-3E0A-4369-A1D5-176A89CF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05711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997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wwUserSecurity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2000"/>
              <a:t>Class and Databased Security</a:t>
            </a:r>
          </a:p>
          <a:p>
            <a:pPr lvl="2"/>
            <a:r>
              <a:rPr lang="en-US" sz="1600"/>
              <a:t>Basic implementation in wwUserSecurity.prg</a:t>
            </a:r>
          </a:p>
          <a:p>
            <a:pPr lvl="2"/>
            <a:r>
              <a:rPr lang="en-US" sz="1600"/>
              <a:t>Accesses database for validation (UserSecurity.dbf)</a:t>
            </a:r>
          </a:p>
          <a:p>
            <a:pPr lvl="2"/>
            <a:r>
              <a:rPr lang="en-US" sz="1600"/>
              <a:t>Simple Username, Password storage</a:t>
            </a:r>
          </a:p>
          <a:p>
            <a:pPr lvl="2"/>
            <a:r>
              <a:rPr lang="en-US" sz="1600"/>
              <a:t>Uses Session to persist (</a:t>
            </a:r>
            <a:r>
              <a:rPr lang="en-US" sz="1600" b="1">
                <a:latin typeface="Consolas" panose="020B0609020204030204" pitchFamily="49" charset="0"/>
              </a:rPr>
              <a:t>_LoginName</a:t>
            </a:r>
            <a:r>
              <a:rPr lang="en-US" sz="1600"/>
              <a:t>)</a:t>
            </a:r>
          </a:p>
          <a:p>
            <a:pPr lvl="2"/>
            <a:r>
              <a:rPr lang="en-US" sz="1600"/>
              <a:t>Meant to be subclassed by your application to implement custom logic</a:t>
            </a:r>
          </a:p>
          <a:p>
            <a:r>
              <a:rPr lang="en-US" sz="2000"/>
              <a:t>Features</a:t>
            </a:r>
          </a:p>
          <a:p>
            <a:pPr lvl="2"/>
            <a:r>
              <a:rPr lang="en-US" sz="1600"/>
              <a:t>Support for password encryption</a:t>
            </a:r>
          </a:p>
          <a:p>
            <a:pPr lvl="2"/>
            <a:r>
              <a:rPr lang="en-US" sz="1600"/>
              <a:t>Add/Update/Delete/Load User</a:t>
            </a:r>
          </a:p>
          <a:p>
            <a:r>
              <a:rPr lang="en-US" sz="2000"/>
              <a:t>Extensible</a:t>
            </a:r>
          </a:p>
          <a:p>
            <a:pPr lvl="2"/>
            <a:r>
              <a:rPr lang="en-US" sz="1600"/>
              <a:t>Extend by subclassing wwUserSecurity</a:t>
            </a:r>
          </a:p>
          <a:p>
            <a:pPr lvl="2"/>
            <a:r>
              <a:rPr lang="en-US" sz="1600"/>
              <a:t>Process.cAuthenticationUserSecurityClass</a:t>
            </a:r>
          </a:p>
          <a:p>
            <a:pPr lvl="2"/>
            <a:r>
              <a:rPr lang="en-US" sz="1600"/>
              <a:t>Override Authenticate method</a:t>
            </a:r>
          </a:p>
          <a:p>
            <a:pPr lvl="2"/>
            <a:r>
              <a:rPr lang="en-US" sz="1600"/>
              <a:t>Use oData member</a:t>
            </a:r>
          </a:p>
          <a:p>
            <a:pPr lvl="2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7021408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750E-6234-40A2-A95F-35C57716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Limited UI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8DF1-F8F0-43C3-9278-243A6D09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59" y="1143000"/>
            <a:ext cx="9445641" cy="3522080"/>
          </a:xfrm>
        </p:spPr>
        <p:txBody>
          <a:bodyPr/>
          <a:lstStyle/>
          <a:p>
            <a:r>
              <a:rPr lang="en-US"/>
              <a:t>User Security requires HTML UI</a:t>
            </a:r>
          </a:p>
          <a:p>
            <a:pPr lvl="1"/>
            <a:r>
              <a:rPr lang="en-US"/>
              <a:t>Application Managed UI</a:t>
            </a:r>
          </a:p>
          <a:p>
            <a:pPr lvl="1"/>
            <a:r>
              <a:rPr lang="en-US"/>
              <a:t>You’re expected to create the User UI</a:t>
            </a:r>
          </a:p>
          <a:p>
            <a:r>
              <a:rPr lang="en-US"/>
              <a:t>Only Login Support </a:t>
            </a:r>
          </a:p>
          <a:p>
            <a:pPr lvl="1"/>
            <a:r>
              <a:rPr lang="en-US"/>
              <a:t>Only supports Authenticate() behavior</a:t>
            </a:r>
          </a:p>
          <a:p>
            <a:pPr lvl="1"/>
            <a:r>
              <a:rPr lang="en-US"/>
              <a:t>Shows Login form</a:t>
            </a:r>
          </a:p>
          <a:p>
            <a:r>
              <a:rPr lang="en-US"/>
              <a:t>No Support for:</a:t>
            </a:r>
          </a:p>
          <a:p>
            <a:pPr lvl="1"/>
            <a:r>
              <a:rPr lang="en-US"/>
              <a:t>Adding a User</a:t>
            </a:r>
          </a:p>
          <a:p>
            <a:pPr lvl="1"/>
            <a:r>
              <a:rPr lang="en-US"/>
              <a:t>Password Recovery</a:t>
            </a:r>
          </a:p>
          <a:p>
            <a:pPr lvl="1"/>
            <a:r>
              <a:rPr lang="en-US"/>
              <a:t>Change Password</a:t>
            </a:r>
          </a:p>
          <a:p>
            <a:pPr lvl="1"/>
            <a:r>
              <a:rPr lang="en-US"/>
              <a:t>New User Validation </a:t>
            </a:r>
          </a:p>
          <a:p>
            <a:r>
              <a:rPr lang="en-US"/>
              <a:t>Separate UserSecurity Sample Project</a:t>
            </a:r>
          </a:p>
          <a:p>
            <a:endParaRPr lang="en-US"/>
          </a:p>
        </p:txBody>
      </p:sp>
      <p:pic>
        <p:nvPicPr>
          <p:cNvPr id="1026" name="Picture 2" descr="C:\wwapps\Conf\WebConnectionSecurity\Content\UserSecurityLogin.png">
            <a:extLst>
              <a:ext uri="{FF2B5EF4-FFF2-40B4-BE49-F238E27FC236}">
                <a16:creationId xmlns:a16="http://schemas.microsoft.com/office/drawing/2014/main" id="{0A5CE358-935B-409A-B52C-F4BF6862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86" y="3124200"/>
            <a:ext cx="598471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8437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Customization in WWWC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658600" cy="5105400"/>
          </a:xfrm>
        </p:spPr>
        <p:txBody>
          <a:bodyPr/>
          <a:lstStyle/>
          <a:p>
            <a:r>
              <a:rPr lang="en-US"/>
              <a:t>Override wwUserSecurity</a:t>
            </a:r>
          </a:p>
          <a:p>
            <a:pPr lvl="1"/>
            <a:r>
              <a:rPr lang="en-US"/>
              <a:t>Allows overriding verification process</a:t>
            </a:r>
          </a:p>
          <a:p>
            <a:pPr lvl="1"/>
            <a:r>
              <a:rPr lang="en-US"/>
              <a:t>Replace wwUserSecurity.Authenticate() method</a:t>
            </a:r>
          </a:p>
          <a:p>
            <a:pPr lvl="1"/>
            <a:r>
              <a:rPr lang="en-US"/>
              <a:t>Perform whatever lookups required to auth</a:t>
            </a:r>
          </a:p>
          <a:p>
            <a:r>
              <a:rPr lang="en-US"/>
              <a:t>Overriding wwProcess Authentication Methods</a:t>
            </a:r>
          </a:p>
          <a:p>
            <a:pPr lvl="1"/>
            <a:r>
              <a:rPr lang="en-US" sz="1400"/>
              <a:t>Allows overriding of verification process</a:t>
            </a:r>
          </a:p>
          <a:p>
            <a:pPr lvl="1"/>
            <a:r>
              <a:rPr lang="en-US"/>
              <a:t>Allows overriding of visual process</a:t>
            </a:r>
          </a:p>
          <a:p>
            <a:pPr lvl="1"/>
            <a:r>
              <a:rPr lang="en-US"/>
              <a:t>Implement in your subclass of Process</a:t>
            </a:r>
          </a:p>
          <a:p>
            <a:pPr lvl="1"/>
            <a:r>
              <a:rPr lang="en-US"/>
              <a:t>Override </a:t>
            </a:r>
            <a:r>
              <a:rPr lang="en-US" b="1"/>
              <a:t>OnAuthenticteUser()</a:t>
            </a:r>
            <a:r>
              <a:rPr lang="en-US"/>
              <a:t> for custom code only login logic</a:t>
            </a:r>
          </a:p>
          <a:p>
            <a:pPr lvl="1"/>
            <a:r>
              <a:rPr lang="en-US"/>
              <a:t>Override </a:t>
            </a:r>
            <a:r>
              <a:rPr lang="en-US" b="1"/>
              <a:t>Autenticate() </a:t>
            </a:r>
            <a:r>
              <a:rPr lang="en-US"/>
              <a:t>for login logic including UI processing </a:t>
            </a:r>
            <a:r>
              <a:rPr lang="en-US" sz="1100"/>
              <a:t>(high level)</a:t>
            </a:r>
            <a:endParaRPr lang="en-US" sz="1400"/>
          </a:p>
          <a:p>
            <a:pPr lvl="1"/>
            <a:r>
              <a:rPr lang="en-US"/>
              <a:t>Override </a:t>
            </a:r>
            <a:r>
              <a:rPr lang="en-US" b="1"/>
              <a:t>OnAuthenticated()</a:t>
            </a:r>
            <a:r>
              <a:rPr lang="en-US"/>
              <a:t> when a user is validated or logged in </a:t>
            </a:r>
            <a:r>
              <a:rPr lang="en-US" sz="1100"/>
              <a:t>(every request)</a:t>
            </a:r>
            <a:endParaRPr lang="en-US" b="1"/>
          </a:p>
          <a:p>
            <a:pPr lvl="1"/>
            <a:r>
              <a:rPr lang="en-US"/>
              <a:t>Override </a:t>
            </a:r>
            <a:r>
              <a:rPr lang="en-US" b="1"/>
              <a:t>OnShowAuthenticationForm()</a:t>
            </a:r>
            <a:r>
              <a:rPr lang="en-US"/>
              <a:t> to override UI</a:t>
            </a:r>
          </a:p>
          <a:p>
            <a:pPr lvl="2"/>
            <a:r>
              <a:rPr lang="en-US"/>
              <a:t>Make sure to set:</a:t>
            </a:r>
            <a:br>
              <a:rPr lang="en-US"/>
            </a:br>
            <a:r>
              <a:rPr lang="en-US" b="1"/>
              <a:t>WebLogin_txtUsername, WebLogin_txtPassword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1443289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D1F8-CE0F-4032-B647-EFD9376A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Security Manager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E3DA-E9F4-42C0-9713-BB9ED4A2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839200" cy="5105400"/>
          </a:xfrm>
        </p:spPr>
        <p:txBody>
          <a:bodyPr/>
          <a:lstStyle/>
          <a:p>
            <a:r>
              <a:rPr lang="en-US"/>
              <a:t>User Security requires additional Components</a:t>
            </a:r>
          </a:p>
          <a:p>
            <a:pPr lvl="1"/>
            <a:r>
              <a:rPr lang="en-US"/>
              <a:t>New User Profile Page</a:t>
            </a:r>
          </a:p>
          <a:p>
            <a:pPr lvl="1"/>
            <a:r>
              <a:rPr lang="en-US"/>
              <a:t>Password Recovery</a:t>
            </a:r>
          </a:p>
          <a:p>
            <a:pPr lvl="1"/>
            <a:r>
              <a:rPr lang="en-US"/>
              <a:t>User email verification</a:t>
            </a:r>
          </a:p>
          <a:p>
            <a:pPr lvl="1"/>
            <a:r>
              <a:rPr lang="en-US"/>
              <a:t>User Management to lookup, add, edit and delete users</a:t>
            </a:r>
          </a:p>
          <a:p>
            <a:r>
              <a:rPr lang="en-US"/>
              <a:t>UserSecurityManager Sample</a:t>
            </a:r>
          </a:p>
          <a:p>
            <a:pPr lvl="1"/>
            <a:r>
              <a:rPr lang="en-US"/>
              <a:t>Drop-in Process class</a:t>
            </a:r>
          </a:p>
          <a:p>
            <a:pPr lvl="1"/>
            <a:r>
              <a:rPr lang="en-US" b="1"/>
              <a:t>.usm</a:t>
            </a:r>
            <a:r>
              <a:rPr lang="en-US"/>
              <a:t> extension maps to separate process class</a:t>
            </a:r>
          </a:p>
          <a:p>
            <a:pPr lvl="1"/>
            <a:r>
              <a:rPr lang="en-US"/>
              <a:t>Handles above tasks</a:t>
            </a:r>
          </a:p>
          <a:p>
            <a:r>
              <a:rPr lang="en-US"/>
              <a:t>Integration</a:t>
            </a:r>
          </a:p>
          <a:p>
            <a:pPr lvl="1"/>
            <a:r>
              <a:rPr lang="en-US"/>
              <a:t>Manually added to another project</a:t>
            </a:r>
          </a:p>
          <a:p>
            <a:pPr lvl="1"/>
            <a:r>
              <a:rPr lang="en-US"/>
              <a:t>Copy process class </a:t>
            </a:r>
          </a:p>
          <a:p>
            <a:pPr lvl="1"/>
            <a:r>
              <a:rPr lang="en-US"/>
              <a:t>Hookup .auth scriptmap and map to process</a:t>
            </a:r>
          </a:p>
          <a:p>
            <a:pPr lvl="1"/>
            <a:r>
              <a:rPr lang="en-US"/>
              <a:t>Copy Page templates in usermanager folder to Web site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243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4961D-382F-4714-86AB-CA5ECDD3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7955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29690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down Web Connection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839200" cy="5105400"/>
          </a:xfrm>
        </p:spPr>
        <p:txBody>
          <a:bodyPr/>
          <a:lstStyle/>
          <a:p>
            <a:r>
              <a:rPr lang="en-US" sz="2000"/>
              <a:t>Areas of Concern</a:t>
            </a:r>
          </a:p>
          <a:p>
            <a:pPr lvl="1"/>
            <a:r>
              <a:rPr lang="en-US" sz="1800"/>
              <a:t>Your Application</a:t>
            </a:r>
          </a:p>
          <a:p>
            <a:pPr lvl="1"/>
            <a:r>
              <a:rPr lang="en-US" sz="1800"/>
              <a:t>Web Connection Administration Tools</a:t>
            </a:r>
          </a:p>
          <a:p>
            <a:r>
              <a:rPr lang="en-US" sz="2000"/>
              <a:t>Application</a:t>
            </a:r>
          </a:p>
          <a:p>
            <a:pPr lvl="1"/>
            <a:r>
              <a:rPr lang="en-US" sz="1800"/>
              <a:t>Applications are responsible for their own security</a:t>
            </a:r>
          </a:p>
          <a:p>
            <a:pPr lvl="1"/>
            <a:r>
              <a:rPr lang="en-US" sz="1800"/>
              <a:t>Use wwProcess.Authenticate to lock down individual requests</a:t>
            </a:r>
          </a:p>
          <a:p>
            <a:r>
              <a:rPr lang="en-US" sz="2000"/>
              <a:t>Web Connection Admin Security</a:t>
            </a:r>
          </a:p>
          <a:p>
            <a:pPr lvl="1"/>
            <a:r>
              <a:rPr lang="en-US" sz="1800"/>
              <a:t>Make sure to limit access to ~/Admin Folder</a:t>
            </a:r>
          </a:p>
          <a:p>
            <a:pPr lvl="2"/>
            <a:r>
              <a:rPr lang="en-US" sz="1600"/>
              <a:t>Remove IUSR_ Account from Windows Folder Security</a:t>
            </a:r>
          </a:p>
          <a:p>
            <a:pPr lvl="2"/>
            <a:r>
              <a:rPr lang="en-US" sz="1600"/>
              <a:t>Will force a login to access Admin.aspx page</a:t>
            </a:r>
          </a:p>
          <a:p>
            <a:pPr lvl="1"/>
            <a:r>
              <a:rPr lang="en-US" sz="1800"/>
              <a:t>Make sure to set AdminAccount in </a:t>
            </a:r>
            <a:r>
              <a:rPr lang="en-US" sz="1800" b="1"/>
              <a:t>web.config</a:t>
            </a:r>
            <a:r>
              <a:rPr lang="en-US" sz="1800"/>
              <a:t> or </a:t>
            </a:r>
            <a:r>
              <a:rPr lang="en-US" sz="1800" b="1"/>
              <a:t>wc.ini</a:t>
            </a:r>
          </a:p>
          <a:p>
            <a:pPr lvl="2"/>
            <a:r>
              <a:rPr lang="en-US" sz="1600"/>
              <a:t>Default is ANY – change to specific account(s)</a:t>
            </a:r>
          </a:p>
          <a:p>
            <a:pPr lvl="2"/>
            <a:r>
              <a:rPr lang="en-US" sz="1600"/>
              <a:t>Will force login to access .NET or ISAPI Handler Admin Page</a:t>
            </a:r>
          </a:p>
        </p:txBody>
      </p:sp>
    </p:spTree>
    <p:extLst>
      <p:ext uri="{BB962C8B-B14F-4D97-AF65-F5344CB8AC3E}">
        <p14:creationId xmlns:p14="http://schemas.microsoft.com/office/powerpoint/2010/main" val="2928508434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E6081-989B-487C-B41F-FAE25B825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Script </a:t>
            </a:r>
            <a:r>
              <a:rPr lang="en-US" sz="4800"/>
              <a:t>Attacks</a:t>
            </a:r>
            <a:endParaRPr lang="en-US" sz="44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8D60E7-F89A-45D4-8A35-2628E15BD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Devil’s in the User Input</a:t>
            </a:r>
          </a:p>
        </p:txBody>
      </p:sp>
    </p:spTree>
    <p:extLst>
      <p:ext uri="{BB962C8B-B14F-4D97-AF65-F5344CB8AC3E}">
        <p14:creationId xmlns:p14="http://schemas.microsoft.com/office/powerpoint/2010/main" val="21988349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6EA6F-0836-4348-9AAD-CD005E5D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2514601"/>
            <a:ext cx="7772400" cy="1500187"/>
          </a:xfrm>
        </p:spPr>
        <p:txBody>
          <a:bodyPr/>
          <a:lstStyle/>
          <a:p>
            <a:r>
              <a:rPr lang="en-US" sz="3000"/>
              <a:t>Web Server Security</a:t>
            </a:r>
            <a:br>
              <a:rPr lang="en-US"/>
            </a:br>
            <a:r>
              <a:rPr lang="en-US" sz="1800">
                <a:solidFill>
                  <a:srgbClr val="FFFFCC"/>
                </a:solidFill>
              </a:rPr>
              <a:t>The First line of defense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6757860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– an old favorite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876300"/>
            <a:ext cx="8839200" cy="5105400"/>
          </a:xfrm>
        </p:spPr>
        <p:txBody>
          <a:bodyPr/>
          <a:lstStyle/>
          <a:p>
            <a:r>
              <a:rPr lang="en-US" sz="1600"/>
              <a:t>Hi-jack SQL commands</a:t>
            </a:r>
          </a:p>
          <a:p>
            <a:pPr lvl="1"/>
            <a:r>
              <a:rPr lang="en-US" sz="1400"/>
              <a:t>Add 'parameter' that extend a SQL command</a:t>
            </a:r>
          </a:p>
          <a:p>
            <a:pPr lvl="1"/>
            <a:r>
              <a:rPr lang="en-US" sz="1400"/>
              <a:t>Inserts code or functions into SQL</a:t>
            </a:r>
          </a:p>
          <a:p>
            <a:pPr lvl="1"/>
            <a:r>
              <a:rPr lang="en-US" sz="1400"/>
              <a:t>Potential to run VFP code</a:t>
            </a:r>
          </a:p>
          <a:p>
            <a:r>
              <a:rPr lang="en-US" sz="1600"/>
              <a:t>Common scenarios</a:t>
            </a:r>
          </a:p>
          <a:p>
            <a:pPr lvl="1"/>
            <a:r>
              <a:rPr lang="en-US" sz="1400"/>
              <a:t>QueryString/Form as direct SQL parameter</a:t>
            </a:r>
          </a:p>
          <a:p>
            <a:pPr lvl="1"/>
            <a:r>
              <a:rPr lang="en-US" sz="1400"/>
              <a:t>Susceptible only if you use String SQL commands</a:t>
            </a:r>
          </a:p>
          <a:p>
            <a:r>
              <a:rPr lang="en-US" sz="1600"/>
              <a:t>Workarounds</a:t>
            </a:r>
          </a:p>
          <a:p>
            <a:pPr lvl="1"/>
            <a:r>
              <a:rPr lang="en-US" sz="1400"/>
              <a:t>Use named parameters (?lcValue) where possible</a:t>
            </a:r>
          </a:p>
          <a:p>
            <a:pPr lvl="1"/>
            <a:r>
              <a:rPr lang="en-US" sz="1400"/>
              <a:t>Check QueryStrings and Form retrievals</a:t>
            </a:r>
          </a:p>
          <a:p>
            <a:pPr lvl="1"/>
            <a:r>
              <a:rPr lang="en-US" sz="1400"/>
              <a:t>Use [ ] as your string separator and filter [</a:t>
            </a:r>
          </a:p>
          <a:p>
            <a:pPr lvl="1"/>
            <a:r>
              <a:rPr lang="en-US" sz="1400"/>
              <a:t>Stick parameter 'in the middle' of SQL</a:t>
            </a:r>
          </a:p>
          <a:p>
            <a:pPr lvl="1"/>
            <a:r>
              <a:rPr lang="en-US" sz="1400"/>
              <a:t>Never, ever build literal strings for SQL code </a:t>
            </a:r>
            <a:br>
              <a:rPr lang="en-US" sz="1400"/>
            </a:br>
            <a:r>
              <a:rPr lang="en-US" sz="1400"/>
              <a:t>No: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'] + lcName + ['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1400"/>
              <a:t>Instead use named parameters or variables</a:t>
            </a:r>
            <a:br>
              <a:rPr lang="en-US" sz="1400"/>
            </a:br>
            <a:r>
              <a:rPr lang="en-US" sz="1400"/>
              <a:t>Yes: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?lcName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 </a:t>
            </a:r>
            <a:b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</a:br>
            <a:r>
              <a:rPr lang="en-US" sz="1400"/>
              <a:t>Yes: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 [</a:t>
            </a:r>
            <a:r>
              <a:rPr lang="en-US" sz="1400">
                <a:solidFill>
                  <a:srgbClr val="FFDB43"/>
                </a:solidFill>
                <a:latin typeface="Consolas" panose="020B0609020204030204" pitchFamily="49" charset="0"/>
              </a:rPr>
              <a:t>select * from t where name = lcName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]	</a:t>
            </a:r>
            <a:endParaRPr lang="en-US" sz="1400"/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7498701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6A8-04AC-445F-8E4D-64D13E29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– 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2D38-397D-4C94-998E-CB9C9A8D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 sz="1600"/>
              <a:t>XSS Works by</a:t>
            </a:r>
          </a:p>
          <a:p>
            <a:pPr lvl="1"/>
            <a:r>
              <a:rPr lang="en-US" sz="1400"/>
              <a:t>Malicious user putting script into some input</a:t>
            </a:r>
          </a:p>
          <a:p>
            <a:pPr lvl="1"/>
            <a:r>
              <a:rPr lang="en-US" sz="1400"/>
              <a:t>Undetected script  gets ‘rendered’ onto the page and executes</a:t>
            </a:r>
          </a:p>
          <a:p>
            <a:pPr lvl="1"/>
            <a:r>
              <a:rPr lang="en-US" sz="1400"/>
              <a:t>Page is compromised with nefarious code execution</a:t>
            </a:r>
          </a:p>
          <a:p>
            <a:pPr lvl="1"/>
            <a:r>
              <a:rPr lang="en-US" sz="1400"/>
              <a:t>Code sends data from page to another site</a:t>
            </a:r>
          </a:p>
          <a:p>
            <a:r>
              <a:rPr lang="en-US" sz="1600"/>
              <a:t>Script Attacks Can</a:t>
            </a:r>
          </a:p>
          <a:p>
            <a:pPr lvl="1"/>
            <a:r>
              <a:rPr lang="en-US" sz="1400"/>
              <a:t>Capture sensitive page data</a:t>
            </a:r>
          </a:p>
          <a:p>
            <a:pPr lvl="1"/>
            <a:r>
              <a:rPr lang="en-US" sz="1400"/>
              <a:t>Capture and broadcast cookies/Auth tokens/Credentials</a:t>
            </a:r>
          </a:p>
          <a:p>
            <a:r>
              <a:rPr lang="en-US" sz="1600"/>
              <a:t>Executing Unwanted Script on your Pages</a:t>
            </a:r>
          </a:p>
          <a:p>
            <a:pPr lvl="1"/>
            <a:r>
              <a:rPr lang="en-US" sz="1400"/>
              <a:t>User input must be checked for</a:t>
            </a:r>
          </a:p>
          <a:p>
            <a:pPr lvl="2"/>
            <a:r>
              <a:rPr lang="en-US" sz="1200" b="1">
                <a:solidFill>
                  <a:srgbClr val="FFDB43"/>
                </a:solidFill>
              </a:rPr>
              <a:t>&lt;script&gt;</a:t>
            </a:r>
            <a:r>
              <a:rPr lang="en-US" sz="1200">
                <a:solidFill>
                  <a:srgbClr val="FFDB43"/>
                </a:solidFill>
              </a:rPr>
              <a:t> </a:t>
            </a:r>
            <a:r>
              <a:rPr lang="en-US" sz="1200"/>
              <a:t>tags, </a:t>
            </a:r>
            <a:r>
              <a:rPr lang="en-US" sz="1200" b="1">
                <a:solidFill>
                  <a:srgbClr val="FFDB43"/>
                </a:solidFill>
              </a:rPr>
              <a:t>Javascript:</a:t>
            </a:r>
            <a:r>
              <a:rPr lang="en-US" sz="1200"/>
              <a:t> tags, </a:t>
            </a:r>
            <a:r>
              <a:rPr lang="en-US" sz="1200" b="1">
                <a:solidFill>
                  <a:srgbClr val="FFDB43"/>
                </a:solidFill>
              </a:rPr>
              <a:t>onXXXX</a:t>
            </a:r>
            <a:r>
              <a:rPr lang="en-US" sz="1200"/>
              <a:t> events on Elements</a:t>
            </a:r>
          </a:p>
          <a:p>
            <a:r>
              <a:rPr lang="en-US" sz="1600"/>
              <a:t>Preventing XSS Attacks</a:t>
            </a:r>
          </a:p>
          <a:p>
            <a:pPr lvl="1"/>
            <a:r>
              <a:rPr lang="en-US" sz="1400"/>
              <a:t>Best practice: Encode all captured input by Html Encoding</a:t>
            </a:r>
          </a:p>
          <a:p>
            <a:pPr lvl="1"/>
            <a:r>
              <a:rPr lang="en-US" sz="1400"/>
              <a:t>Use </a:t>
            </a:r>
            <a:r>
              <a:rPr lang="en-US" sz="1400" b="1">
                <a:latin typeface="Consolas" panose="020B0609020204030204" pitchFamily="49" charset="0"/>
              </a:rPr>
              <a:t>EncodeHtml() </a:t>
            </a:r>
            <a:r>
              <a:rPr lang="en-US" sz="1400"/>
              <a:t>in code</a:t>
            </a:r>
          </a:p>
          <a:p>
            <a:pPr lvl="1"/>
            <a:r>
              <a:rPr lang="en-US" sz="1400"/>
              <a:t>Use </a:t>
            </a:r>
            <a:r>
              <a:rPr lang="en-US" sz="1400" b="1"/>
              <a:t>&lt;%: %&gt;</a:t>
            </a:r>
            <a:r>
              <a:rPr lang="en-US" sz="1400"/>
              <a:t> in Scripts/Templates (html encodes implicitly)</a:t>
            </a:r>
          </a:p>
          <a:p>
            <a:pPr lvl="1"/>
            <a:r>
              <a:rPr lang="en-US" sz="1400"/>
              <a:t>Strip all script code – </a:t>
            </a:r>
            <a:r>
              <a:rPr lang="en-US" sz="1400" b="1"/>
              <a:t>SanitizeHtml()</a:t>
            </a:r>
            <a:r>
              <a:rPr lang="en-US" sz="1400"/>
              <a:t> function in WC 6.25+</a:t>
            </a:r>
          </a:p>
          <a:p>
            <a:pPr lvl="1"/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95224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2C546-8973-4E2D-89DD-37965FF27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Mitigation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8031AC-8E03-452E-B79F-B6080164A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9825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for hacks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Use the logs</a:t>
            </a:r>
          </a:p>
          <a:p>
            <a:pPr lvl="1"/>
            <a:r>
              <a:rPr lang="en-US" sz="1800"/>
              <a:t>Web Connection Log</a:t>
            </a:r>
          </a:p>
          <a:p>
            <a:pPr lvl="1"/>
            <a:r>
              <a:rPr lang="en-US" sz="1800"/>
              <a:t>IIS Log</a:t>
            </a:r>
          </a:p>
          <a:p>
            <a:pPr lvl="1"/>
            <a:r>
              <a:rPr lang="en-US" sz="1800"/>
              <a:t>Patterns of access can tell a lot</a:t>
            </a:r>
          </a:p>
          <a:p>
            <a:r>
              <a:rPr lang="en-US" sz="2000"/>
              <a:t>Tell Tales</a:t>
            </a:r>
          </a:p>
          <a:p>
            <a:pPr lvl="1"/>
            <a:r>
              <a:rPr lang="en-US" sz="1800"/>
              <a:t>Attacks usually start with errors</a:t>
            </a:r>
          </a:p>
          <a:p>
            <a:pPr lvl="1"/>
            <a:r>
              <a:rPr lang="en-US" sz="1800"/>
              <a:t>Attackers tend to work to figure things out</a:t>
            </a:r>
          </a:p>
          <a:p>
            <a:pPr lvl="1"/>
            <a:r>
              <a:rPr lang="en-US" sz="1800"/>
              <a:t>Monitor errors carefully and examine </a:t>
            </a:r>
          </a:p>
          <a:p>
            <a:pPr lvl="1"/>
            <a:r>
              <a:rPr lang="en-US" sz="1800"/>
              <a:t>Set up your app to send you emails on errors</a:t>
            </a:r>
          </a:p>
        </p:txBody>
      </p:sp>
    </p:spTree>
    <p:extLst>
      <p:ext uri="{BB962C8B-B14F-4D97-AF65-F5344CB8AC3E}">
        <p14:creationId xmlns:p14="http://schemas.microsoft.com/office/powerpoint/2010/main" val="2628294489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Responding to getting hacked	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76300"/>
            <a:ext cx="8839200" cy="5105400"/>
          </a:xfrm>
        </p:spPr>
        <p:txBody>
          <a:bodyPr/>
          <a:lstStyle/>
          <a:p>
            <a:r>
              <a:rPr lang="en-US" sz="1600"/>
              <a:t>Too late, Too Late</a:t>
            </a:r>
          </a:p>
          <a:p>
            <a:pPr lvl="1"/>
            <a:r>
              <a:rPr lang="en-US" sz="1400"/>
              <a:t>If you got hacked it's usually too late	</a:t>
            </a:r>
          </a:p>
          <a:p>
            <a:pPr lvl="1"/>
            <a:r>
              <a:rPr lang="en-US" sz="1400"/>
              <a:t>So: Be </a:t>
            </a:r>
            <a:r>
              <a:rPr lang="en-US" sz="1400" b="1"/>
              <a:t>proactive</a:t>
            </a:r>
            <a:r>
              <a:rPr lang="en-US" sz="1400"/>
              <a:t> in protecting your site and your data</a:t>
            </a:r>
          </a:p>
          <a:p>
            <a:pPr lvl="1"/>
            <a:r>
              <a:rPr lang="en-US" sz="1400"/>
              <a:t>Watch some videos on </a:t>
            </a:r>
            <a:r>
              <a:rPr lang="en-US" sz="1400" b="1"/>
              <a:t>OWASP</a:t>
            </a:r>
          </a:p>
          <a:p>
            <a:pPr lvl="1"/>
            <a:r>
              <a:rPr lang="en-US" sz="1400"/>
              <a:t>Learn about some of the common ways you can get attacked</a:t>
            </a:r>
          </a:p>
          <a:p>
            <a:r>
              <a:rPr lang="en-US" sz="1600"/>
              <a:t>Lock out IP Addresses</a:t>
            </a:r>
          </a:p>
          <a:p>
            <a:pPr lvl="1"/>
            <a:r>
              <a:rPr lang="en-US" sz="1400"/>
              <a:t>If you can identify attacker start with</a:t>
            </a:r>
            <a:br>
              <a:rPr lang="en-US" sz="1400"/>
            </a:br>
            <a:r>
              <a:rPr lang="en-US" sz="1400"/>
              <a:t>locking out the IP addresses</a:t>
            </a:r>
          </a:p>
          <a:p>
            <a:r>
              <a:rPr lang="en-US" sz="1600"/>
              <a:t>If it continues shut the Site down</a:t>
            </a:r>
          </a:p>
          <a:p>
            <a:pPr lvl="1"/>
            <a:r>
              <a:rPr lang="en-US" sz="1400"/>
              <a:t>Better to be down than `leaking`!</a:t>
            </a:r>
          </a:p>
          <a:p>
            <a:pPr lvl="1"/>
            <a:r>
              <a:rPr lang="en-US" sz="1400"/>
              <a:t>There's </a:t>
            </a:r>
            <a:r>
              <a:rPr lang="en-US" sz="1400" b="1"/>
              <a:t>nothing worse </a:t>
            </a:r>
            <a:r>
              <a:rPr lang="en-US" sz="1400"/>
              <a:t>than compromising information</a:t>
            </a:r>
          </a:p>
          <a:p>
            <a:pPr lvl="1"/>
            <a:r>
              <a:rPr lang="en-US" sz="1400"/>
              <a:t>Customers will never forgive security breaches</a:t>
            </a:r>
          </a:p>
          <a:p>
            <a:r>
              <a:rPr lang="en-US" sz="1600"/>
              <a:t>It's illegal!</a:t>
            </a:r>
          </a:p>
          <a:p>
            <a:pPr lvl="1"/>
            <a:r>
              <a:rPr lang="en-US" sz="1400"/>
              <a:t>Hacking for malicious reasons is a crime</a:t>
            </a:r>
          </a:p>
          <a:p>
            <a:pPr lvl="1"/>
            <a:r>
              <a:rPr lang="en-US" sz="1400"/>
              <a:t>Contact the authorities</a:t>
            </a:r>
          </a:p>
          <a:p>
            <a:pPr lvl="1"/>
            <a:r>
              <a:rPr lang="en-US" sz="1400"/>
              <a:t>Even though chances are slim at least if you</a:t>
            </a:r>
            <a:br>
              <a:rPr lang="en-US" sz="1400"/>
            </a:br>
            <a:r>
              <a:rPr lang="en-US" sz="1400"/>
              <a:t>do find out who is responsible you have recourse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78651226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5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r>
              <a:rPr lang="en-US">
                <a:hlinkClick r:id="rId4"/>
              </a:rPr>
              <a:t>https://github.com/RickStrahl/SWFOX18_WebConnectionSecurity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>
                <a:hlinkClick r:id="rId5"/>
              </a:rPr>
              <a:t>@RickStrahl</a:t>
            </a:r>
            <a:r>
              <a:rPr lang="en-US"/>
              <a:t>  on Twitter</a:t>
            </a:r>
          </a:p>
          <a:p>
            <a:pPr lvl="1"/>
            <a:r>
              <a:rPr lang="en-US">
                <a:hlinkClick r:id="rId6"/>
              </a:rPr>
              <a:t>https://weblog.west-wind.com</a:t>
            </a:r>
            <a:endParaRPr lang="en-US"/>
          </a:p>
          <a:p>
            <a:pPr lvl="1"/>
            <a:r>
              <a:rPr lang="en-US">
                <a:hlinkClick r:id="rId7"/>
              </a:rPr>
              <a:t>https://west-wind.com/wconnect/weblog/</a:t>
            </a:r>
            <a:r>
              <a:rPr lang="en-US"/>
              <a:t> </a:t>
            </a:r>
          </a:p>
          <a:p>
            <a:pPr lvl="1"/>
            <a:r>
              <a:rPr lang="en-US">
                <a:hlinkClick r:id="rId8"/>
              </a:rPr>
              <a:t>rstrahl@west-wind.com</a:t>
            </a:r>
            <a:r>
              <a:rPr lang="en-US"/>
              <a:t>	</a:t>
            </a:r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88CAB-0805-4C3F-A22C-8E28AC9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IIS Security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02F65-A52B-4659-AFBF-A2D83407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" y="876300"/>
            <a:ext cx="8839200" cy="5105400"/>
          </a:xfrm>
        </p:spPr>
        <p:txBody>
          <a:bodyPr/>
          <a:lstStyle/>
          <a:p>
            <a:r>
              <a:rPr lang="en-US"/>
              <a:t>IIS – Secure by Default</a:t>
            </a:r>
          </a:p>
          <a:p>
            <a:pPr lvl="2"/>
            <a:r>
              <a:rPr lang="en-US"/>
              <a:t>Base Install has few features</a:t>
            </a:r>
          </a:p>
          <a:p>
            <a:pPr lvl="2"/>
            <a:r>
              <a:rPr lang="en-US"/>
              <a:t>Add only features you need</a:t>
            </a:r>
          </a:p>
          <a:p>
            <a:r>
              <a:rPr lang="en-US"/>
              <a:t>Install only what you need</a:t>
            </a:r>
          </a:p>
          <a:p>
            <a:pPr lvl="2"/>
            <a:r>
              <a:rPr lang="en-US"/>
              <a:t>Windows 10-7: Use Windows Features</a:t>
            </a:r>
          </a:p>
          <a:p>
            <a:pPr lvl="2"/>
            <a:r>
              <a:rPr lang="en-US"/>
              <a:t>Windows Server: Use Server Manager</a:t>
            </a:r>
          </a:p>
          <a:p>
            <a:pPr lvl="2"/>
            <a:r>
              <a:rPr lang="en-US" b="1"/>
              <a:t>Or</a:t>
            </a:r>
            <a:r>
              <a:rPr lang="en-US"/>
              <a:t>: Use `install-iis-features.ps1` script</a:t>
            </a:r>
          </a:p>
          <a:p>
            <a:r>
              <a:rPr lang="en-US"/>
              <a:t>Required for Web Connection</a:t>
            </a:r>
          </a:p>
          <a:p>
            <a:pPr lvl="2"/>
            <a:r>
              <a:rPr lang="en-US"/>
              <a:t>.NET Support </a:t>
            </a:r>
            <a:r>
              <a:rPr lang="en-US" b="1"/>
              <a:t>or</a:t>
            </a:r>
            <a:r>
              <a:rPr lang="en-US"/>
              <a:t> ISAPI</a:t>
            </a:r>
          </a:p>
          <a:p>
            <a:pPr lvl="2"/>
            <a:r>
              <a:rPr lang="en-US"/>
              <a:t>Authentication: Basic and Windows</a:t>
            </a:r>
          </a:p>
          <a:p>
            <a:pPr lvl="2"/>
            <a:r>
              <a:rPr lang="en-US"/>
              <a:t>IIS 6 </a:t>
            </a:r>
            <a:r>
              <a:rPr lang="en-US" err="1"/>
              <a:t>Metabase</a:t>
            </a:r>
            <a:r>
              <a:rPr lang="en-US"/>
              <a:t> Compatibility (for auto config)</a:t>
            </a:r>
          </a:p>
          <a:p>
            <a:r>
              <a:rPr lang="en-US"/>
              <a:t>Optional and Useful</a:t>
            </a:r>
          </a:p>
          <a:p>
            <a:pPr lvl="2"/>
            <a:r>
              <a:rPr lang="en-US"/>
              <a:t>Tracing </a:t>
            </a:r>
            <a:r>
              <a:rPr lang="en-US" sz="1050"/>
              <a:t>(Failed Request Traces)</a:t>
            </a:r>
            <a:endParaRPr lang="en-US"/>
          </a:p>
          <a:p>
            <a:pPr lvl="2"/>
            <a:r>
              <a:rPr lang="en-US"/>
              <a:t>Request Filtering</a:t>
            </a:r>
          </a:p>
          <a:p>
            <a:pPr lvl="2"/>
            <a:r>
              <a:rPr lang="en-US"/>
              <a:t>Static Content Compression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</p:txBody>
      </p:sp>
      <p:pic>
        <p:nvPicPr>
          <p:cNvPr id="1028" name="Picture 4" descr="https://webconnection.west-wind.com/docs/IMAGES/misc/IISFeatures.png">
            <a:extLst>
              <a:ext uri="{FF2B5EF4-FFF2-40B4-BE49-F238E27FC236}">
                <a16:creationId xmlns:a16="http://schemas.microsoft.com/office/drawing/2014/main" id="{4E2F952C-3AE3-42FB-83F0-F4BD8A7F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0"/>
            <a:ext cx="6307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0961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838680-2137-43B5-8481-7721B79F7806}"/>
              </a:ext>
            </a:extLst>
          </p:cNvPr>
          <p:cNvSpPr/>
          <p:nvPr/>
        </p:nvSpPr>
        <p:spPr bwMode="auto">
          <a:xfrm>
            <a:off x="127000" y="1021509"/>
            <a:ext cx="10007600" cy="4617291"/>
          </a:xfrm>
          <a:prstGeom prst="rect">
            <a:avLst/>
          </a:prstGeom>
          <a:solidFill>
            <a:srgbClr val="FFFFCC">
              <a:alpha val="29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/>
              <a:t>Windows OS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16ECE-69B1-47F1-AECF-1A3D5D48D834}"/>
              </a:ext>
            </a:extLst>
          </p:cNvPr>
          <p:cNvSpPr/>
          <p:nvPr/>
        </p:nvSpPr>
        <p:spPr bwMode="auto">
          <a:xfrm>
            <a:off x="7101331" y="3818311"/>
            <a:ext cx="2692400" cy="1585692"/>
          </a:xfrm>
          <a:prstGeom prst="rect">
            <a:avLst/>
          </a:prstGeom>
          <a:gradFill>
            <a:gsLst>
              <a:gs pos="0">
                <a:srgbClr val="FFDB43"/>
              </a:gs>
              <a:gs pos="85000">
                <a:srgbClr val="B08600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</a:rPr>
              <a:t>Web Connection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>
                    <a:lumMod val="65000"/>
                    <a:lumOff val="35000"/>
                  </a:schemeClr>
                </a:solidFill>
              </a:rPr>
              <a:t>YourApp.exe (2)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Launched via COM or as EXE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Can inherit Identity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Or: set via </a:t>
            </a:r>
            <a:r>
              <a:rPr lang="en-US" sz="1200" err="1">
                <a:solidFill>
                  <a:srgbClr val="FFFFCC"/>
                </a:solidFill>
              </a:rPr>
              <a:t>DcomCnfg</a:t>
            </a:r>
            <a:br>
              <a:rPr lang="en-US" sz="1200">
                <a:solidFill>
                  <a:srgbClr val="FFFFCC"/>
                </a:solidFill>
              </a:rPr>
            </a:br>
            <a:endParaRPr lang="en-US" sz="1200">
              <a:solidFill>
                <a:srgbClr val="FFFFC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010C7-08A9-4292-BB31-9BE84302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IIS -&gt; Web Connection Application Hierarchy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BD13E-75C3-4D02-A3C7-586343C6C86F}"/>
              </a:ext>
            </a:extLst>
          </p:cNvPr>
          <p:cNvSpPr/>
          <p:nvPr/>
        </p:nvSpPr>
        <p:spPr bwMode="auto">
          <a:xfrm>
            <a:off x="260774" y="3662843"/>
            <a:ext cx="2819400" cy="1541558"/>
          </a:xfrm>
          <a:prstGeom prst="roundRect">
            <a:avLst/>
          </a:prstGeom>
          <a:solidFill>
            <a:srgbClr val="8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Pool (1)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w3wp.exe</a:t>
            </a:r>
            <a:b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</a:b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rgbClr val="FFFFCC"/>
                </a:solidFill>
              </a:rPr>
              <a:t>Host Process</a:t>
            </a:r>
            <a:br>
              <a:rPr lang="en-US" sz="1400">
                <a:solidFill>
                  <a:srgbClr val="FFFFCC"/>
                </a:solidFill>
              </a:rPr>
            </a:br>
            <a:r>
              <a:rPr lang="en-US" sz="1400">
                <a:solidFill>
                  <a:srgbClr val="FFFFCC"/>
                </a:solidFill>
              </a:rPr>
              <a:t>has its own Identity 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084DD6-A653-4D92-83EA-D01EA5DB7ECD}"/>
              </a:ext>
            </a:extLst>
          </p:cNvPr>
          <p:cNvSpPr/>
          <p:nvPr/>
        </p:nvSpPr>
        <p:spPr bwMode="auto">
          <a:xfrm rot="7168735">
            <a:off x="1338392" y="3090517"/>
            <a:ext cx="762071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B5C05E-92F3-4638-846C-2B2F4A3B7468}"/>
              </a:ext>
            </a:extLst>
          </p:cNvPr>
          <p:cNvSpPr/>
          <p:nvPr/>
        </p:nvSpPr>
        <p:spPr bwMode="auto">
          <a:xfrm rot="3527385">
            <a:off x="4089016" y="3107093"/>
            <a:ext cx="800874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18CF48-BB5C-497A-8C62-FED270799159}"/>
              </a:ext>
            </a:extLst>
          </p:cNvPr>
          <p:cNvSpPr/>
          <p:nvPr/>
        </p:nvSpPr>
        <p:spPr bwMode="auto">
          <a:xfrm>
            <a:off x="1468967" y="1771774"/>
            <a:ext cx="3352800" cy="1294682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IIS Management 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launches </a:t>
            </a: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AppPools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Monitors for crashes/limits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restarts failed </a:t>
            </a: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AppPools</a:t>
            </a:r>
            <a:br>
              <a:rPr lang="en-US" sz="1200">
                <a:solidFill>
                  <a:srgbClr val="FFFFCC"/>
                </a:solidFill>
              </a:rPr>
            </a:br>
            <a:endParaRPr kumimoji="0" lang="en-US" sz="6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7CA97-1E4F-4683-9E17-6DE02287AB6F}"/>
              </a:ext>
            </a:extLst>
          </p:cNvPr>
          <p:cNvSpPr/>
          <p:nvPr/>
        </p:nvSpPr>
        <p:spPr bwMode="auto">
          <a:xfrm>
            <a:off x="7101331" y="1497697"/>
            <a:ext cx="2692400" cy="1585692"/>
          </a:xfrm>
          <a:prstGeom prst="rect">
            <a:avLst/>
          </a:prstGeom>
          <a:gradFill>
            <a:gsLst>
              <a:gs pos="0">
                <a:srgbClr val="FFDB43"/>
              </a:gs>
              <a:gs pos="85000">
                <a:srgbClr val="B08600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</a:rPr>
              <a:t>Web Connection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>
                    <a:lumMod val="65000"/>
                    <a:lumOff val="35000"/>
                  </a:schemeClr>
                </a:solidFill>
              </a:rPr>
              <a:t>YourApp.exe (1)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Launched via COM or as EXE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Can inherit Identity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Or: set via </a:t>
            </a:r>
            <a:r>
              <a:rPr lang="en-US" sz="1200" err="1">
                <a:solidFill>
                  <a:srgbClr val="FFFFCC"/>
                </a:solidFill>
              </a:rPr>
              <a:t>DcomCnfg</a:t>
            </a:r>
            <a:br>
              <a:rPr lang="en-US" sz="1200">
                <a:solidFill>
                  <a:srgbClr val="FFFFCC"/>
                </a:solidFill>
              </a:rPr>
            </a:br>
            <a:endParaRPr lang="en-US" sz="1200">
              <a:solidFill>
                <a:srgbClr val="FFFFCC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7C9813-FA63-4CDD-818B-29A05020FB2A}"/>
              </a:ext>
            </a:extLst>
          </p:cNvPr>
          <p:cNvSpPr/>
          <p:nvPr/>
        </p:nvSpPr>
        <p:spPr bwMode="auto">
          <a:xfrm rot="19080019">
            <a:off x="5900741" y="3310575"/>
            <a:ext cx="1442212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72C61D1-C274-432E-8ABD-642335371C81}"/>
              </a:ext>
            </a:extLst>
          </p:cNvPr>
          <p:cNvSpPr/>
          <p:nvPr/>
        </p:nvSpPr>
        <p:spPr bwMode="auto">
          <a:xfrm>
            <a:off x="5993810" y="4499643"/>
            <a:ext cx="1196907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2298E-FB41-407F-99D0-BE0D0698D2A4}"/>
              </a:ext>
            </a:extLst>
          </p:cNvPr>
          <p:cNvSpPr/>
          <p:nvPr/>
        </p:nvSpPr>
        <p:spPr bwMode="auto">
          <a:xfrm>
            <a:off x="3526367" y="3702121"/>
            <a:ext cx="2819400" cy="1541558"/>
          </a:xfrm>
          <a:prstGeom prst="roundRect">
            <a:avLst/>
          </a:prstGeom>
          <a:solidFill>
            <a:srgbClr val="8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Pool (2)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w3wp.exe</a:t>
            </a:r>
            <a:b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</a:b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rgbClr val="FFFFCC"/>
                </a:solidFill>
              </a:rPr>
              <a:t>Host Process</a:t>
            </a:r>
            <a:br>
              <a:rPr lang="en-US" sz="1400">
                <a:solidFill>
                  <a:srgbClr val="FFFFCC"/>
                </a:solidFill>
              </a:rPr>
            </a:br>
            <a:r>
              <a:rPr lang="en-US" sz="1400">
                <a:solidFill>
                  <a:srgbClr val="FFFFCC"/>
                </a:solidFill>
              </a:rPr>
              <a:t>has its own Identity 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3993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5D50-2810-48CD-B9B0-999E2C57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(IIS) and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82BC-9FC5-4FCE-ADD4-80C714E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839200" cy="5334000"/>
          </a:xfrm>
        </p:spPr>
        <p:txBody>
          <a:bodyPr/>
          <a:lstStyle/>
          <a:p>
            <a:r>
              <a:rPr lang="en-US" sz="1600"/>
              <a:t>What Account is Running your Application</a:t>
            </a:r>
          </a:p>
          <a:p>
            <a:pPr lvl="2"/>
            <a:r>
              <a:rPr lang="en-US" sz="1200" b="1"/>
              <a:t>Application Pool</a:t>
            </a:r>
            <a:r>
              <a:rPr lang="en-US" sz="1200"/>
              <a:t> is an IIS Host process for an application: </a:t>
            </a:r>
            <a:r>
              <a:rPr lang="en-US" sz="1200" b="1"/>
              <a:t>w3wp.exe</a:t>
            </a:r>
          </a:p>
          <a:p>
            <a:pPr lvl="2"/>
            <a:r>
              <a:rPr lang="en-US" sz="1200" b="1"/>
              <a:t>Application Pool Identity </a:t>
            </a:r>
            <a:r>
              <a:rPr lang="en-US" sz="1200"/>
              <a:t>determines rights of the Web site/virtual</a:t>
            </a:r>
          </a:p>
          <a:p>
            <a:pPr lvl="2"/>
            <a:r>
              <a:rPr lang="en-US" sz="1200"/>
              <a:t>Your </a:t>
            </a:r>
            <a:r>
              <a:rPr lang="en-US" sz="1200" b="1"/>
              <a:t>FoxPro Server</a:t>
            </a:r>
            <a:r>
              <a:rPr lang="en-US" sz="1200"/>
              <a:t> has its own Identity</a:t>
            </a:r>
          </a:p>
          <a:p>
            <a:pPr lvl="2"/>
            <a:r>
              <a:rPr lang="en-US" sz="1200"/>
              <a:t>The FoxPro server can and usually should inherit the App Pool Identity</a:t>
            </a:r>
          </a:p>
          <a:p>
            <a:pPr marL="0" indent="0">
              <a:buNone/>
            </a:pPr>
            <a:r>
              <a:rPr lang="en-US" sz="1600"/>
              <a:t>COM: Always Use the </a:t>
            </a:r>
            <a:r>
              <a:rPr lang="en-US" sz="1600">
                <a:solidFill>
                  <a:srgbClr val="FFFFCC"/>
                </a:solidFill>
              </a:rPr>
              <a:t>Launching User</a:t>
            </a:r>
          </a:p>
          <a:p>
            <a:pPr lvl="2"/>
            <a:r>
              <a:rPr lang="en-US" sz="1200"/>
              <a:t>Let IIS Application Pool Determine Process Identity</a:t>
            </a:r>
          </a:p>
          <a:p>
            <a:pPr lvl="2"/>
            <a:r>
              <a:rPr lang="en-US" sz="1200" b="1"/>
              <a:t>One place </a:t>
            </a:r>
            <a:r>
              <a:rPr lang="en-US" sz="1200"/>
              <a:t>to configure Identity</a:t>
            </a:r>
          </a:p>
          <a:p>
            <a:pPr lvl="2"/>
            <a:r>
              <a:rPr lang="en-US" sz="1200"/>
              <a:t>Prefer over setting DCOM Identity in COM</a:t>
            </a:r>
          </a:p>
          <a:p>
            <a:r>
              <a:rPr lang="en-US" sz="1600"/>
              <a:t>Don’t use Interactive for Production</a:t>
            </a:r>
          </a:p>
          <a:p>
            <a:pPr lvl="2"/>
            <a:r>
              <a:rPr lang="en-US" sz="1200"/>
              <a:t>IIS Shouldn’t run with a Console Open in Production</a:t>
            </a:r>
          </a:p>
          <a:p>
            <a:pPr lvl="2"/>
            <a:r>
              <a:rPr lang="en-US" sz="1200"/>
              <a:t>SYSTEM and Admin accounts run as is</a:t>
            </a:r>
          </a:p>
          <a:p>
            <a:pPr lvl="2"/>
            <a:r>
              <a:rPr lang="en-US" sz="1200"/>
              <a:t>NETWORK SERVICE is a good limited account to run</a:t>
            </a:r>
          </a:p>
          <a:p>
            <a:r>
              <a:rPr lang="en-US" sz="1600"/>
              <a:t>Do you need DCOM Config?</a:t>
            </a:r>
          </a:p>
          <a:p>
            <a:pPr lvl="2"/>
            <a:r>
              <a:rPr lang="en-US" sz="1200"/>
              <a:t>SYSTEM or Admin account: No</a:t>
            </a:r>
          </a:p>
          <a:p>
            <a:pPr lvl="2"/>
            <a:r>
              <a:rPr lang="en-US" sz="1200"/>
              <a:t>Any other account: Yes</a:t>
            </a:r>
          </a:p>
          <a:p>
            <a:pPr lvl="2"/>
            <a:r>
              <a:rPr lang="en-US" sz="1200"/>
              <a:t>Add user to </a:t>
            </a:r>
            <a:r>
              <a:rPr lang="en-US" sz="1200" b="1"/>
              <a:t>Launch </a:t>
            </a:r>
            <a:r>
              <a:rPr lang="en-US" sz="1200"/>
              <a:t>and</a:t>
            </a:r>
            <a:r>
              <a:rPr lang="en-US" sz="1200" b="1"/>
              <a:t> Access </a:t>
            </a:r>
            <a:r>
              <a:rPr lang="en-US" sz="1200"/>
              <a:t> rights</a:t>
            </a:r>
          </a:p>
          <a:p>
            <a:pPr marL="342900" lvl="1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084403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D330-EF17-462F-B1E5-FBE0D78E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Pools and Web Connection Identity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81751-5BBE-43FC-B1DB-9EAA65ED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85" y="1057571"/>
            <a:ext cx="6571429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7735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F21A-C649-4F34-A8B6-1E458A79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DcomCnfg Sucks But… it’s not that 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3CC1-02CC-442B-99D2-C441FA54B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839200" cy="5715000"/>
          </a:xfrm>
        </p:spPr>
        <p:txBody>
          <a:bodyPr/>
          <a:lstStyle/>
          <a:p>
            <a:r>
              <a:rPr lang="en-US" sz="1600"/>
              <a:t>What is DcomCnfg</a:t>
            </a:r>
          </a:p>
          <a:p>
            <a:pPr lvl="1"/>
            <a:r>
              <a:rPr lang="en-US" sz="1400"/>
              <a:t>Set </a:t>
            </a:r>
            <a:r>
              <a:rPr lang="en-US" sz="1400" b="1"/>
              <a:t>Launch and Access Rights</a:t>
            </a:r>
            <a:r>
              <a:rPr lang="en-US" sz="1400"/>
              <a:t> to any EXE COM server </a:t>
            </a:r>
          </a:p>
          <a:p>
            <a:pPr lvl="1"/>
            <a:r>
              <a:rPr lang="en-US" sz="1400"/>
              <a:t>Works fine for Desktop usage (</a:t>
            </a:r>
            <a:r>
              <a:rPr lang="en-US" sz="1400" b="1"/>
              <a:t>Interactive</a:t>
            </a:r>
            <a:r>
              <a:rPr lang="en-US" sz="1400"/>
              <a:t> is allowed)</a:t>
            </a:r>
          </a:p>
          <a:p>
            <a:pPr lvl="1"/>
            <a:r>
              <a:rPr lang="en-US" sz="1400"/>
              <a:t>Only Interactive can run visibly on the Desktop</a:t>
            </a:r>
          </a:p>
          <a:p>
            <a:pPr lvl="1"/>
            <a:r>
              <a:rPr lang="en-US" sz="1400"/>
              <a:t>For servers it may require configuration</a:t>
            </a:r>
          </a:p>
          <a:p>
            <a:r>
              <a:rPr lang="en-US" sz="1600"/>
              <a:t>DCOM Identity</a:t>
            </a:r>
          </a:p>
          <a:p>
            <a:pPr lvl="1"/>
            <a:r>
              <a:rPr lang="en-US" sz="1400"/>
              <a:t>Default Identity is the </a:t>
            </a:r>
            <a:r>
              <a:rPr lang="en-US" sz="1400" b="1"/>
              <a:t>Launching User</a:t>
            </a:r>
          </a:p>
          <a:p>
            <a:pPr lvl="1"/>
            <a:r>
              <a:rPr lang="en-US" sz="1400"/>
              <a:t>Don’t change the DCOM Identity</a:t>
            </a:r>
          </a:p>
          <a:p>
            <a:pPr lvl="1"/>
            <a:r>
              <a:rPr lang="en-US" sz="1400" b="1"/>
              <a:t>Let IIS provide the Identity</a:t>
            </a:r>
          </a:p>
          <a:p>
            <a:r>
              <a:rPr lang="en-US" sz="1600"/>
              <a:t>Launch and Access Permissions</a:t>
            </a:r>
          </a:p>
          <a:p>
            <a:pPr lvl="1"/>
            <a:r>
              <a:rPr lang="en-US" sz="1400"/>
              <a:t>Configure Launch/Access *only if necessary*</a:t>
            </a:r>
          </a:p>
          <a:p>
            <a:pPr lvl="1"/>
            <a:r>
              <a:rPr lang="en-US" sz="1400"/>
              <a:t>SYSTEM, Adminstrators and INTERACTIVE just work</a:t>
            </a:r>
          </a:p>
          <a:p>
            <a:pPr lvl="1"/>
            <a:r>
              <a:rPr lang="en-US" sz="1400"/>
              <a:t>All other accounts have to be added</a:t>
            </a:r>
          </a:p>
          <a:p>
            <a:pPr lvl="2"/>
            <a:r>
              <a:rPr lang="en-US" sz="1200"/>
              <a:t>On the specific Server</a:t>
            </a:r>
          </a:p>
          <a:p>
            <a:pPr lvl="2"/>
            <a:r>
              <a:rPr lang="en-US" sz="1200"/>
              <a:t>Or for the specific COM Server</a:t>
            </a:r>
          </a:p>
          <a:p>
            <a:pPr lvl="1"/>
            <a:r>
              <a:rPr lang="en-US" sz="1400"/>
              <a:t>Make sure you run 32 bit version for FoxPro Servers:</a:t>
            </a:r>
            <a:br>
              <a:rPr lang="en-US" sz="1400"/>
            </a:b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MMC comexp.msc /32</a:t>
            </a:r>
          </a:p>
        </p:txBody>
      </p:sp>
    </p:spTree>
    <p:extLst>
      <p:ext uri="{BB962C8B-B14F-4D97-AF65-F5344CB8AC3E}">
        <p14:creationId xmlns:p14="http://schemas.microsoft.com/office/powerpoint/2010/main" val="292232687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3B5B-295E-4BDE-BD2D-771221E0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022A-8B81-46E1-8A2E-588666F4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8839200" cy="5181600"/>
          </a:xfrm>
        </p:spPr>
        <p:txBody>
          <a:bodyPr/>
          <a:lstStyle/>
          <a:p>
            <a:r>
              <a:rPr lang="en-US"/>
              <a:t>IIS Maps Identity to Windows Credentials</a:t>
            </a:r>
          </a:p>
          <a:p>
            <a:pPr lvl="1"/>
            <a:r>
              <a:rPr lang="en-US"/>
              <a:t>Identity determines File System Access</a:t>
            </a:r>
          </a:p>
          <a:p>
            <a:pPr lvl="1"/>
            <a:r>
              <a:rPr lang="en-US"/>
              <a:t>Running under SYSTEM or Admin opens the entire system</a:t>
            </a:r>
          </a:p>
          <a:p>
            <a:pPr lvl="1"/>
            <a:r>
              <a:rPr lang="en-US"/>
              <a:t>SYSTEM is easy – it just works, but it’s not secure in case of hack</a:t>
            </a:r>
          </a:p>
          <a:p>
            <a:r>
              <a:rPr lang="en-US"/>
              <a:t>Mitigate Security</a:t>
            </a:r>
          </a:p>
          <a:p>
            <a:pPr lvl="1"/>
            <a:r>
              <a:rPr lang="en-US"/>
              <a:t>Use a reduced rights account</a:t>
            </a:r>
          </a:p>
          <a:p>
            <a:pPr lvl="1"/>
            <a:r>
              <a:rPr lang="en-US"/>
              <a:t>NETWORK SERVICE is a good low rights service</a:t>
            </a:r>
          </a:p>
          <a:p>
            <a:pPr lvl="1"/>
            <a:r>
              <a:rPr lang="en-US"/>
              <a:t>Or: A custom configured account</a:t>
            </a:r>
          </a:p>
          <a:p>
            <a:pPr lvl="1"/>
            <a:r>
              <a:rPr lang="en-US"/>
              <a:t>Make sure to add to System DCOM Launch Access settings!</a:t>
            </a:r>
          </a:p>
          <a:p>
            <a:pPr lvl="1"/>
            <a:r>
              <a:rPr lang="en-US"/>
              <a:t>Give local folder access only where access is needed</a:t>
            </a:r>
          </a:p>
          <a:p>
            <a:pPr lvl="1"/>
            <a:r>
              <a:rPr lang="en-US"/>
              <a:t>Typically: Web Folder + data folders</a:t>
            </a:r>
          </a:p>
          <a:p>
            <a:pPr lvl="1"/>
            <a:r>
              <a:rPr lang="en-US"/>
              <a:t>For SQL Server on remote servers use uid/pwd rather than Windows Auth</a:t>
            </a:r>
          </a:p>
          <a:p>
            <a:r>
              <a:rPr lang="en-US"/>
              <a:t>Is High Rights a Problem?</a:t>
            </a:r>
          </a:p>
          <a:p>
            <a:pPr lvl="1"/>
            <a:r>
              <a:rPr lang="en-US"/>
              <a:t>If you don’t get hacked? No.</a:t>
            </a:r>
          </a:p>
          <a:p>
            <a:pPr lvl="1"/>
            <a:r>
              <a:rPr lang="en-US"/>
              <a:t>But if there is a way into your app, attackers can roam the entire system</a:t>
            </a:r>
          </a:p>
        </p:txBody>
      </p:sp>
    </p:spTree>
    <p:extLst>
      <p:ext uri="{BB962C8B-B14F-4D97-AF65-F5344CB8AC3E}">
        <p14:creationId xmlns:p14="http://schemas.microsoft.com/office/powerpoint/2010/main" val="200313508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2241</Words>
  <Application>Microsoft Office PowerPoint</Application>
  <PresentationFormat>Widescreen</PresentationFormat>
  <Paragraphs>429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Consolas</vt:lpstr>
      <vt:lpstr>Times New Roman</vt:lpstr>
      <vt:lpstr>Verdana</vt:lpstr>
      <vt:lpstr>Wingdings</vt:lpstr>
      <vt:lpstr>devteach-template</vt:lpstr>
      <vt:lpstr>Web Connection  Security </vt:lpstr>
      <vt:lpstr>Areas of Vulnerability</vt:lpstr>
      <vt:lpstr>PowerPoint Presentation</vt:lpstr>
      <vt:lpstr>IIS Security</vt:lpstr>
      <vt:lpstr>IIS -&gt; Web Connection Application Hierarchy</vt:lpstr>
      <vt:lpstr>Web Server (IIS) and Identity</vt:lpstr>
      <vt:lpstr>Application Pools and Web Connection Identity</vt:lpstr>
      <vt:lpstr>DcomCnfg Sucks But… it’s not that bad!</vt:lpstr>
      <vt:lpstr>File System Security</vt:lpstr>
      <vt:lpstr>File System Access Guidelines</vt:lpstr>
      <vt:lpstr>Isolate your Data</vt:lpstr>
      <vt:lpstr>Protecting your Data</vt:lpstr>
      <vt:lpstr>Certificates: Protecting Traffic on the Wire</vt:lpstr>
      <vt:lpstr>SSL/TLS Certificates (continued)</vt:lpstr>
      <vt:lpstr>Lets Encrypt – Free Certificates</vt:lpstr>
      <vt:lpstr>File System Security </vt:lpstr>
      <vt:lpstr>File Uploads: A common Attack Vector</vt:lpstr>
      <vt:lpstr>Protecting your Application</vt:lpstr>
      <vt:lpstr>Web Authentication</vt:lpstr>
      <vt:lpstr>Basic/Windows vs UserSecurity</vt:lpstr>
      <vt:lpstr>Application Security</vt:lpstr>
      <vt:lpstr>Simple Authentication</vt:lpstr>
      <vt:lpstr>wwUserSecurity</vt:lpstr>
      <vt:lpstr>Very Limited UI Support</vt:lpstr>
      <vt:lpstr>Security Customization in WWWC</vt:lpstr>
      <vt:lpstr>User Security Manager Sample</vt:lpstr>
      <vt:lpstr>PowerPoint Presentation</vt:lpstr>
      <vt:lpstr>Locking down Web Connection</vt:lpstr>
      <vt:lpstr>Script Attacks</vt:lpstr>
      <vt:lpstr>SQL Injection – an old favorite</vt:lpstr>
      <vt:lpstr>XSS – Cross Site Scripting</vt:lpstr>
      <vt:lpstr>Mitigation</vt:lpstr>
      <vt:lpstr>Checking for hacks</vt:lpstr>
      <vt:lpstr>Responding to getting hacked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/>
  <cp:keywords>Mobile, Web, FoxPro</cp:keywords>
  <cp:lastModifiedBy/>
  <cp:revision>1</cp:revision>
  <dcterms:created xsi:type="dcterms:W3CDTF">2012-09-09T00:06:24Z</dcterms:created>
  <dcterms:modified xsi:type="dcterms:W3CDTF">2018-10-18T15:15:27Z</dcterms:modified>
</cp:coreProperties>
</file>