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88" r:id="rId2"/>
    <p:sldId id="389" r:id="rId3"/>
    <p:sldId id="390" r:id="rId4"/>
    <p:sldId id="403" r:id="rId5"/>
    <p:sldId id="404" r:id="rId6"/>
    <p:sldId id="391" r:id="rId7"/>
    <p:sldId id="394" r:id="rId8"/>
    <p:sldId id="393" r:id="rId9"/>
    <p:sldId id="392" r:id="rId10"/>
    <p:sldId id="401" r:id="rId11"/>
    <p:sldId id="402" r:id="rId12"/>
    <p:sldId id="407" r:id="rId13"/>
    <p:sldId id="408" r:id="rId14"/>
    <p:sldId id="409" r:id="rId15"/>
    <p:sldId id="397" r:id="rId16"/>
    <p:sldId id="398" r:id="rId17"/>
    <p:sldId id="399" r:id="rId18"/>
    <p:sldId id="405" r:id="rId19"/>
    <p:sldId id="400" r:id="rId20"/>
    <p:sldId id="406" r:id="rId21"/>
    <p:sldId id="385" r:id="rId22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CAF5FA-2139-4B58-B773-A65ED9371F60}">
          <p14:sldIdLst>
            <p14:sldId id="388"/>
            <p14:sldId id="389"/>
            <p14:sldId id="390"/>
            <p14:sldId id="403"/>
            <p14:sldId id="404"/>
            <p14:sldId id="391"/>
            <p14:sldId id="394"/>
            <p14:sldId id="393"/>
            <p14:sldId id="392"/>
            <p14:sldId id="401"/>
            <p14:sldId id="402"/>
            <p14:sldId id="407"/>
            <p14:sldId id="408"/>
            <p14:sldId id="409"/>
            <p14:sldId id="397"/>
            <p14:sldId id="398"/>
            <p14:sldId id="399"/>
            <p14:sldId id="405"/>
            <p14:sldId id="400"/>
            <p14:sldId id="406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F840D"/>
    <a:srgbClr val="C19A0B"/>
    <a:srgbClr val="C85D04"/>
    <a:srgbClr val="C1441D"/>
    <a:srgbClr val="CA7314"/>
    <a:srgbClr val="CC9900"/>
    <a:srgbClr val="FF3300"/>
    <a:srgbClr val="6F3F0B"/>
    <a:srgbClr val="A68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1" autoAdjust="0"/>
    <p:restoredTop sz="94695" autoAdjust="0"/>
  </p:normalViewPr>
  <p:slideViewPr>
    <p:cSldViewPr>
      <p:cViewPr varScale="1">
        <p:scale>
          <a:sx n="115" d="100"/>
          <a:sy n="115" d="100"/>
        </p:scale>
        <p:origin x="126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3174" y="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28000"/>
                    </a14:imgEffect>
                  </a14:imgLayer>
                </a14:imgProps>
              </a:ext>
            </a:extLst>
          </a:blip>
          <a:srcRect/>
          <a:stretch>
            <a:fillRect l="-18000" t="-25000" r="-7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057401"/>
            <a:ext cx="96520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99586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sz="1800" b="1">
                <a:solidFill>
                  <a:srgbClr val="FFCC00"/>
                </a:solidFill>
              </a:defRPr>
            </a:lvl1pPr>
            <a:lvl2pPr>
              <a:defRPr sz="16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4000" r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06848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4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71600"/>
            <a:ext cx="11480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269082" y="646149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Southwest Fox 2018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4" r:id="rId9"/>
    <p:sldLayoutId id="2147483659" r:id="rId10"/>
    <p:sldLayoutId id="2147483660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FFC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914400" indent="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bucket.org/RickStrahl/swfox18_markdown" TargetMode="External"/><Relationship Id="rId4" Type="http://schemas.openxmlformats.org/officeDocument/2006/relationships/hyperlink" Target="http://www.west-wind.com/web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ysite.com/posts/2018/09/17/My-Title.m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alrswf.west-wind.com/" TargetMode="External"/><Relationship Id="rId7" Type="http://schemas.openxmlformats.org/officeDocument/2006/relationships/hyperlink" Target="mailto:rstrahl@west-wind.com" TargetMode="External"/><Relationship Id="rId2" Type="http://schemas.openxmlformats.org/officeDocument/2006/relationships/hyperlink" Target="https://bitbucket.org/RickStrahl/swfox16_signal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st-wind.com/wconnect/weblog/" TargetMode="External"/><Relationship Id="rId5" Type="http://schemas.openxmlformats.org/officeDocument/2006/relationships/hyperlink" Target="https://weblog.west-wind.com/" TargetMode="External"/><Relationship Id="rId4" Type="http://schemas.openxmlformats.org/officeDocument/2006/relationships/hyperlink" Target="https://twitter.com/rickstrah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5E7D9-E6CD-4C95-9E1E-784CD05A3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Marking up the World with Markdown</a:t>
            </a:r>
            <a:br>
              <a:rPr lang="en-US" sz="2800"/>
            </a:br>
            <a:r>
              <a:rPr lang="en-US" sz="1600">
                <a:solidFill>
                  <a:srgbClr val="FFFFCC"/>
                </a:solidFill>
              </a:rPr>
              <a:t>simple text based editing for Html content</a:t>
            </a:r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BCB88E-982F-4D8D-93FC-5CB18B23D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8664" y="3962400"/>
            <a:ext cx="8534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FFCC"/>
                </a:solidFill>
                <a:latin typeface="Verdana" pitchFamily="34" charset="0"/>
              </a:rPr>
              <a:t>Rick Strahl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FFCC"/>
                </a:solidFill>
                <a:latin typeface="Verdana" pitchFamily="34" charset="0"/>
              </a:rPr>
              <a:t>West Wind Technologies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west-wind.com</a:t>
            </a:r>
            <a:endParaRPr lang="en-US" dirty="0">
              <a:solidFill>
                <a:schemeClr val="tx1">
                  <a:lumMod val="95000"/>
                </a:schemeClr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weblog.west-wind.com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</a:rPr>
            </a:br>
            <a:endParaRPr lang="en-US" sz="2400" dirty="0">
              <a:solidFill>
                <a:schemeClr val="tx1">
                  <a:lumMod val="95000"/>
                </a:schemeClr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FFFFCC"/>
                </a:solidFill>
              </a:rPr>
              <a:t>session materials: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</a:t>
            </a:r>
            <a:br>
              <a:rPr lang="en-US" sz="1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https://bitbucket.org/RickStrahl/swfox18_markdown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B69BB37-E6C5-458B-8EBF-CCDB76D3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838200"/>
            <a:ext cx="7086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400" b="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900" b="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900" b="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16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 </a:t>
            </a:r>
            <a:r>
              <a:rPr lang="en-US" sz="2000" dirty="0">
                <a:latin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371736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DDB32F-65DA-4117-8B0F-579B05E70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Markdown in FoxPro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48D60F9-9E53-48CE-B64F-FA94F6983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MarkDig .NET Parser</a:t>
            </a:r>
          </a:p>
        </p:txBody>
      </p:sp>
    </p:spTree>
    <p:extLst>
      <p:ext uri="{BB962C8B-B14F-4D97-AF65-F5344CB8AC3E}">
        <p14:creationId xmlns:p14="http://schemas.microsoft.com/office/powerpoint/2010/main" val="135711167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7A88B-477F-4D6A-BC0F-C80B7A559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Markdown has to be parsed to HTML</a:t>
            </a:r>
          </a:p>
          <a:p>
            <a:pPr lvl="1"/>
            <a:r>
              <a:rPr lang="en-US"/>
              <a:t>Markdown is just formatted text</a:t>
            </a:r>
          </a:p>
          <a:p>
            <a:pPr lvl="1"/>
            <a:r>
              <a:rPr lang="en-US"/>
              <a:t>Markdown has to be turned into HTML to be useful</a:t>
            </a:r>
          </a:p>
          <a:p>
            <a:pPr lvl="1"/>
            <a:r>
              <a:rPr lang="en-US"/>
              <a:t>Markdown can also be turned into other formats (PDF, WPF Layout etc)</a:t>
            </a:r>
          </a:p>
          <a:p>
            <a:r>
              <a:rPr lang="en-US"/>
              <a:t>You need a Parser to Convert</a:t>
            </a:r>
          </a:p>
          <a:p>
            <a:pPr lvl="1"/>
            <a:r>
              <a:rPr lang="en-US"/>
              <a:t>Recommend using .NET with wwDotnetBridge</a:t>
            </a:r>
          </a:p>
          <a:p>
            <a:pPr lvl="1"/>
            <a:r>
              <a:rPr lang="en-US"/>
              <a:t>Several parsers are available </a:t>
            </a:r>
          </a:p>
          <a:p>
            <a:r>
              <a:rPr lang="en-US"/>
              <a:t>Parser of Choice: MarkDig .NET Parser</a:t>
            </a:r>
          </a:p>
          <a:p>
            <a:pPr lvl="1"/>
            <a:r>
              <a:rPr lang="en-US"/>
              <a:t>Very fast processing</a:t>
            </a:r>
          </a:p>
          <a:p>
            <a:pPr lvl="1"/>
            <a:r>
              <a:rPr lang="en-US"/>
              <a:t>Provides many Markdown Extension features in box</a:t>
            </a:r>
          </a:p>
          <a:p>
            <a:pPr lvl="1"/>
            <a:r>
              <a:rPr lang="en-US"/>
              <a:t>Easily extensible for custom features</a:t>
            </a:r>
          </a:p>
          <a:p>
            <a:r>
              <a:rPr lang="en-US"/>
              <a:t>Creating a Wrapper MarkdownParser Class</a:t>
            </a:r>
          </a:p>
          <a:p>
            <a:pPr lvl="1"/>
            <a:r>
              <a:rPr lang="en-US"/>
              <a:t>Provide a class for encapsulating .NET logic</a:t>
            </a:r>
          </a:p>
          <a:p>
            <a:pPr lvl="1"/>
            <a:r>
              <a:rPr lang="en-US"/>
              <a:t>Provide a simple </a:t>
            </a:r>
            <a:r>
              <a:rPr lang="en-US" b="1">
                <a:solidFill>
                  <a:srgbClr val="FFFFCC"/>
                </a:solidFill>
              </a:rPr>
              <a:t>Markdown() </a:t>
            </a:r>
            <a:r>
              <a:rPr lang="en-US">
                <a:solidFill>
                  <a:srgbClr val="FFFFCC"/>
                </a:solidFill>
              </a:rPr>
              <a:t>helper function</a:t>
            </a:r>
          </a:p>
          <a:p>
            <a:pPr lvl="1"/>
            <a:endParaRPr lang="en-US" b="1">
              <a:solidFill>
                <a:srgbClr val="FFFFCC"/>
              </a:solidFill>
            </a:endParaRPr>
          </a:p>
          <a:p>
            <a:pPr marL="457200" lvl="1" indent="0">
              <a:buNone/>
            </a:pPr>
            <a:r>
              <a:rPr lang="en-US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A56E1-1A39-47D6-AC9A-B2F33D52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Parsing</a:t>
            </a:r>
          </a:p>
        </p:txBody>
      </p:sp>
    </p:spTree>
    <p:extLst>
      <p:ext uri="{BB962C8B-B14F-4D97-AF65-F5344CB8AC3E}">
        <p14:creationId xmlns:p14="http://schemas.microsoft.com/office/powerpoint/2010/main" val="1249729891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5CFFB-949A-4138-B097-7B50B0A7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Output is an HTML Fragment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A32BF-8727-427B-926E-3569A83D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9" y="1049483"/>
            <a:ext cx="7620000" cy="3539836"/>
          </a:xfrm>
          <a:prstGeom prst="rect">
            <a:avLst/>
          </a:prstGeom>
        </p:spPr>
      </p:pic>
      <p:pic>
        <p:nvPicPr>
          <p:cNvPr id="1026" name="Picture 2" descr="C:\wwapps\Conf\MarkdownInFoxPro\Content\MarkDigOutput_Unformatted.png">
            <a:extLst>
              <a:ext uri="{FF2B5EF4-FFF2-40B4-BE49-F238E27FC236}">
                <a16:creationId xmlns:a16="http://schemas.microsoft.com/office/drawing/2014/main" id="{7291DA2A-BF87-4748-9D64-1A1D59C2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3719"/>
            <a:ext cx="7543800" cy="381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0321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4B98F5-2C1E-4D9E-85CB-105ECCBC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E7C2B1-3FDC-4B10-B095-8D9AB258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Styles need to be applied</a:t>
            </a:r>
          </a:p>
        </p:txBody>
      </p:sp>
    </p:spTree>
    <p:extLst>
      <p:ext uri="{BB962C8B-B14F-4D97-AF65-F5344CB8AC3E}">
        <p14:creationId xmlns:p14="http://schemas.microsoft.com/office/powerpoint/2010/main" val="1925412230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CA557B-69A2-4890-890D-8F85DD5F4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Markdown Input is Dangerous</a:t>
            </a:r>
          </a:p>
          <a:p>
            <a:pPr lvl="1"/>
            <a:r>
              <a:rPr lang="en-US"/>
              <a:t>Markdown is HTML – raw HTML is allowed</a:t>
            </a:r>
          </a:p>
          <a:p>
            <a:pPr lvl="1"/>
            <a:r>
              <a:rPr lang="en-US" b="1"/>
              <a:t>Treat Markdown Input as you would raw HTML Input!</a:t>
            </a:r>
          </a:p>
          <a:p>
            <a:pPr lvl="1"/>
            <a:endParaRPr lang="en-US" b="1"/>
          </a:p>
          <a:p>
            <a:r>
              <a:rPr lang="en-US"/>
              <a:t>Sanitize your HTML</a:t>
            </a:r>
          </a:p>
          <a:p>
            <a:pPr lvl="1"/>
            <a:r>
              <a:rPr lang="en-US"/>
              <a:t>It’s important to sanitize Markdown user Input</a:t>
            </a:r>
          </a:p>
          <a:p>
            <a:pPr lvl="1"/>
            <a:r>
              <a:rPr lang="en-US"/>
              <a:t>XSS Attacks</a:t>
            </a:r>
          </a:p>
          <a:p>
            <a:pPr lvl="1"/>
            <a:r>
              <a:rPr lang="en-US"/>
              <a:t>Remove </a:t>
            </a:r>
            <a:r>
              <a:rPr lang="en-US" b="1"/>
              <a:t>&lt;script&gt;</a:t>
            </a:r>
            <a:r>
              <a:rPr lang="en-US"/>
              <a:t> tags</a:t>
            </a:r>
          </a:p>
          <a:p>
            <a:pPr lvl="1"/>
            <a:r>
              <a:rPr lang="en-US"/>
              <a:t>Remove </a:t>
            </a:r>
            <a:r>
              <a:rPr lang="en-US" b="1"/>
              <a:t>javascript: </a:t>
            </a:r>
            <a:r>
              <a:rPr lang="en-US"/>
              <a:t>directives</a:t>
            </a:r>
          </a:p>
          <a:p>
            <a:pPr lvl="1"/>
            <a:r>
              <a:rPr lang="en-US"/>
              <a:t>Remove onXXX events</a:t>
            </a:r>
          </a:p>
          <a:p>
            <a:endParaRPr lang="en-US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CBE90-0E6E-47C8-964B-34B9BA15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Sanitation</a:t>
            </a:r>
          </a:p>
        </p:txBody>
      </p:sp>
    </p:spTree>
    <p:extLst>
      <p:ext uri="{BB962C8B-B14F-4D97-AF65-F5344CB8AC3E}">
        <p14:creationId xmlns:p14="http://schemas.microsoft.com/office/powerpoint/2010/main" val="68805113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B2FCE-1191-4ED3-B2DA-8441174F0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Markdown Usage Examples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BED35-1B2F-41CF-9278-9F968B171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Ways that I use Markdown on a regular basis</a:t>
            </a:r>
          </a:p>
        </p:txBody>
      </p:sp>
    </p:spTree>
    <p:extLst>
      <p:ext uri="{BB962C8B-B14F-4D97-AF65-F5344CB8AC3E}">
        <p14:creationId xmlns:p14="http://schemas.microsoft.com/office/powerpoint/2010/main" val="290234024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D60EB6-52A8-4116-8BEB-8B5FA240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1480800" cy="5105400"/>
          </a:xfrm>
        </p:spPr>
        <p:txBody>
          <a:bodyPr/>
          <a:lstStyle/>
          <a:p>
            <a:r>
              <a:rPr lang="en-US"/>
              <a:t>Social Source Control Sites</a:t>
            </a:r>
          </a:p>
          <a:p>
            <a:pPr lvl="1"/>
            <a:r>
              <a:rPr lang="en-US"/>
              <a:t>If you look at recent Open Source Projects: </a:t>
            </a:r>
            <a:br>
              <a:rPr lang="en-US"/>
            </a:br>
            <a:r>
              <a:rPr lang="en-US" b="1"/>
              <a:t>Docs and announcements are in Markdown</a:t>
            </a:r>
          </a:p>
          <a:p>
            <a:pPr lvl="1"/>
            <a:r>
              <a:rPr lang="en-US"/>
              <a:t>Github, BitBucket, Visual Studio Online etc.</a:t>
            </a:r>
          </a:p>
          <a:p>
            <a:pPr lvl="1"/>
            <a:r>
              <a:rPr lang="en-US"/>
              <a:t>Markdown is ubiquitous for documentation</a:t>
            </a:r>
          </a:p>
          <a:p>
            <a:pPr lvl="1"/>
            <a:r>
              <a:rPr lang="en-US"/>
              <a:t>Any repositories using GIT tend to use Markdown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Documentation</a:t>
            </a:r>
          </a:p>
          <a:p>
            <a:pPr lvl="1"/>
            <a:r>
              <a:rPr lang="en-US"/>
              <a:t>Markdown use for all announcement and documentation</a:t>
            </a:r>
          </a:p>
          <a:p>
            <a:pPr lvl="1"/>
            <a:r>
              <a:rPr lang="en-US"/>
              <a:t>Project descriptions</a:t>
            </a:r>
          </a:p>
          <a:p>
            <a:pPr lvl="1"/>
            <a:r>
              <a:rPr lang="en-US"/>
              <a:t>Changelogs</a:t>
            </a:r>
          </a:p>
          <a:p>
            <a:pPr lvl="1"/>
            <a:r>
              <a:rPr lang="en-US"/>
              <a:t>Documentation</a:t>
            </a:r>
          </a:p>
          <a:p>
            <a:pPr lvl="1"/>
            <a:r>
              <a:rPr lang="en-US"/>
              <a:t>Wikis</a:t>
            </a:r>
          </a:p>
          <a:p>
            <a:pPr lvl="1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0960C-267C-4B5F-B318-EE8EBF76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227384906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4370C4-BB3C-468A-A158-B810720F0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11480800" cy="5105400"/>
          </a:xfrm>
        </p:spPr>
        <p:txBody>
          <a:bodyPr/>
          <a:lstStyle/>
          <a:p>
            <a:r>
              <a:rPr lang="en-US" sz="2000"/>
              <a:t>Markdown as a Documentation Format</a:t>
            </a:r>
          </a:p>
          <a:p>
            <a:pPr lvl="1"/>
            <a:r>
              <a:rPr lang="en-US" sz="1600"/>
              <a:t>Easy to write</a:t>
            </a:r>
          </a:p>
          <a:p>
            <a:pPr lvl="1"/>
            <a:r>
              <a:rPr lang="en-US" sz="1600"/>
              <a:t>Easy to integrate into Tooling</a:t>
            </a:r>
          </a:p>
          <a:p>
            <a:r>
              <a:rPr lang="en-US" sz="2000"/>
              <a:t>Raw Markdown Documents</a:t>
            </a:r>
          </a:p>
          <a:p>
            <a:pPr lvl="1"/>
            <a:r>
              <a:rPr lang="en-US" sz="1600"/>
              <a:t>Support in Source Code Repositories</a:t>
            </a:r>
          </a:p>
          <a:p>
            <a:pPr lvl="1"/>
            <a:r>
              <a:rPr lang="en-US" sz="1600"/>
              <a:t>All support direct display of Markdown as HTML</a:t>
            </a:r>
          </a:p>
          <a:p>
            <a:pPr lvl="1"/>
            <a:r>
              <a:rPr lang="en-US" sz="1600"/>
              <a:t>Specific tools for Documentation</a:t>
            </a:r>
          </a:p>
          <a:p>
            <a:pPr lvl="1"/>
            <a:r>
              <a:rPr lang="en-US" sz="1600"/>
              <a:t>Github Wikis, Atlassian Docs</a:t>
            </a:r>
          </a:p>
          <a:p>
            <a:r>
              <a:rPr lang="en-US" sz="2000"/>
              <a:t>Dedicated Tools</a:t>
            </a:r>
          </a:p>
          <a:p>
            <a:pPr lvl="1"/>
            <a:r>
              <a:rPr lang="en-US" sz="1600"/>
              <a:t>Tools can make documentation creation easier</a:t>
            </a:r>
          </a:p>
          <a:p>
            <a:pPr lvl="1"/>
            <a:r>
              <a:rPr lang="en-US" sz="1600"/>
              <a:t>Easier topic linking</a:t>
            </a:r>
          </a:p>
          <a:p>
            <a:pPr lvl="1"/>
            <a:r>
              <a:rPr lang="en-US" sz="1600"/>
              <a:t>Helpful tooling to bring in external content (images/links)</a:t>
            </a:r>
          </a:p>
          <a:p>
            <a:r>
              <a:rPr lang="en-US" sz="2000"/>
              <a:t>Doc Tools I’ve Built using Markdown</a:t>
            </a:r>
          </a:p>
          <a:p>
            <a:pPr lvl="1"/>
            <a:r>
              <a:rPr lang="en-US" sz="1600"/>
              <a:t>Html Help Builder</a:t>
            </a:r>
          </a:p>
          <a:p>
            <a:pPr lvl="1"/>
            <a:r>
              <a:rPr lang="en-US" sz="1600"/>
              <a:t>KavaDocs</a:t>
            </a:r>
          </a:p>
          <a:p>
            <a:pPr lvl="1"/>
            <a:r>
              <a:rPr lang="en-US" sz="1600"/>
              <a:t>Markdown Monster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63D81E-1342-4C1A-91EB-E776EB0D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 Creation</a:t>
            </a:r>
          </a:p>
        </p:txBody>
      </p:sp>
    </p:spTree>
    <p:extLst>
      <p:ext uri="{BB962C8B-B14F-4D97-AF65-F5344CB8AC3E}">
        <p14:creationId xmlns:p14="http://schemas.microsoft.com/office/powerpoint/2010/main" val="197036788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D04FFB-E16F-406B-8FFC-6B1E5772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GitHub Gist</a:t>
            </a:r>
          </a:p>
          <a:p>
            <a:pPr lvl="1"/>
            <a:r>
              <a:rPr lang="en-US" sz="1400"/>
              <a:t>Code Snippet Sharing Site</a:t>
            </a:r>
          </a:p>
          <a:p>
            <a:pPr lvl="1"/>
            <a:r>
              <a:rPr lang="en-US" sz="1400"/>
              <a:t>Post code – share link on Social Media/Email</a:t>
            </a:r>
          </a:p>
          <a:p>
            <a:pPr lvl="1"/>
            <a:r>
              <a:rPr lang="en-US" sz="1400"/>
              <a:t>Snippets are API accessible and are embeddable</a:t>
            </a:r>
          </a:p>
          <a:p>
            <a:pPr lvl="1"/>
            <a:r>
              <a:rPr lang="en-US" sz="1400"/>
              <a:t>Has support for Markdown</a:t>
            </a:r>
          </a:p>
          <a:p>
            <a:r>
              <a:rPr lang="en-US" sz="1800"/>
              <a:t>Use Cases</a:t>
            </a:r>
          </a:p>
          <a:p>
            <a:pPr lvl="1"/>
            <a:r>
              <a:rPr lang="en-US" sz="1400"/>
              <a:t>Obviously: Code Snippet Sharing</a:t>
            </a:r>
          </a:p>
          <a:p>
            <a:pPr lvl="1"/>
            <a:r>
              <a:rPr lang="en-US" sz="1400"/>
              <a:t>Micro-blogging: Quick way to publish Markdown Content</a:t>
            </a:r>
          </a:p>
          <a:p>
            <a:pPr lvl="1"/>
            <a:r>
              <a:rPr lang="en-US" sz="1400"/>
              <a:t>Online Markdown Storage</a:t>
            </a:r>
          </a:p>
          <a:p>
            <a:r>
              <a:rPr lang="en-US" sz="1800"/>
              <a:t>Extended Code Snippet Sharing</a:t>
            </a:r>
          </a:p>
          <a:p>
            <a:pPr lvl="1"/>
            <a:r>
              <a:rPr lang="en-US" sz="1400"/>
              <a:t>Prefer to use Markdown than specific file syntax</a:t>
            </a:r>
          </a:p>
          <a:p>
            <a:pPr lvl="1"/>
            <a:r>
              <a:rPr lang="en-US" sz="1400"/>
              <a:t>Use Markdown instead of specific Code Snippet</a:t>
            </a:r>
          </a:p>
          <a:p>
            <a:r>
              <a:rPr lang="en-US" sz="1800"/>
              <a:t>Use Gist as Shared File Storage</a:t>
            </a:r>
          </a:p>
          <a:p>
            <a:pPr lvl="1"/>
            <a:r>
              <a:rPr lang="en-US" sz="1400"/>
              <a:t>Use Gist to store Markdown for say a Blog post</a:t>
            </a:r>
          </a:p>
          <a:p>
            <a:pPr lvl="1"/>
            <a:r>
              <a:rPr lang="en-US" sz="1400"/>
              <a:t>Application can load the Markdown from Gist via API</a:t>
            </a:r>
          </a:p>
          <a:p>
            <a:pPr marL="457200" lvl="1" indent="0">
              <a:buNone/>
            </a:pPr>
            <a:endParaRPr lang="en-US" sz="1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68DCC-676E-4B8C-B2AD-747366E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Snippets and MicroBlogging with Gists</a:t>
            </a:r>
          </a:p>
        </p:txBody>
      </p:sp>
    </p:spTree>
    <p:extLst>
      <p:ext uri="{BB962C8B-B14F-4D97-AF65-F5344CB8AC3E}">
        <p14:creationId xmlns:p14="http://schemas.microsoft.com/office/powerpoint/2010/main" val="6876356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3BD87-8FE0-4D37-A87B-335B732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11480800" cy="5105400"/>
          </a:xfrm>
        </p:spPr>
        <p:txBody>
          <a:bodyPr/>
          <a:lstStyle/>
          <a:p>
            <a:r>
              <a:rPr lang="en-US"/>
              <a:t>Markdown for any Memo style Text</a:t>
            </a:r>
          </a:p>
          <a:p>
            <a:pPr lvl="1"/>
            <a:r>
              <a:rPr lang="en-US"/>
              <a:t>Any application that stores block text </a:t>
            </a:r>
            <a:br>
              <a:rPr lang="en-US"/>
            </a:br>
            <a:r>
              <a:rPr lang="en-US"/>
              <a:t>can benefit from Markdown content</a:t>
            </a:r>
          </a:p>
          <a:p>
            <a:r>
              <a:rPr lang="en-US"/>
              <a:t>Application stored Text</a:t>
            </a:r>
          </a:p>
          <a:p>
            <a:pPr lvl="1"/>
            <a:r>
              <a:rPr lang="en-US"/>
              <a:t>Inventory Item Listings on a Web Site</a:t>
            </a:r>
          </a:p>
          <a:p>
            <a:pPr lvl="1"/>
            <a:r>
              <a:rPr lang="en-US"/>
              <a:t>Message board Topics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Html Help Builder – Topic fields use Markdown</a:t>
            </a:r>
          </a:p>
          <a:p>
            <a:pPr lvl="1"/>
            <a:r>
              <a:rPr lang="en-US"/>
              <a:t>KavaDocs – Using Markdown files (plus Yaml headers) for docs</a:t>
            </a:r>
          </a:p>
          <a:p>
            <a:pPr lvl="1"/>
            <a:r>
              <a:rPr lang="en-US"/>
              <a:t>Web Store – Inventory descriptions as Markdown</a:t>
            </a:r>
          </a:p>
          <a:p>
            <a:pPr lvl="1"/>
            <a:r>
              <a:rPr lang="en-US"/>
              <a:t>Message Board – Message content stored as Markdown</a:t>
            </a:r>
          </a:p>
          <a:p>
            <a:pPr lvl="1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CB6A45-0FD8-462C-BAFF-57785B23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Integration</a:t>
            </a:r>
          </a:p>
        </p:txBody>
      </p:sp>
    </p:spTree>
    <p:extLst>
      <p:ext uri="{BB962C8B-B14F-4D97-AF65-F5344CB8AC3E}">
        <p14:creationId xmlns:p14="http://schemas.microsoft.com/office/powerpoint/2010/main" val="347739747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6364CA-A470-49BF-B306-7C74250E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774" y="914400"/>
            <a:ext cx="11480800" cy="5029200"/>
          </a:xfrm>
        </p:spPr>
        <p:txBody>
          <a:bodyPr/>
          <a:lstStyle/>
          <a:p>
            <a:r>
              <a:rPr lang="en-US" sz="2000"/>
              <a:t>HTML Editing is a Pain</a:t>
            </a:r>
          </a:p>
          <a:p>
            <a:pPr lvl="1"/>
            <a:r>
              <a:rPr lang="en-US" sz="1600"/>
              <a:t>HTML Tag Soup</a:t>
            </a:r>
          </a:p>
          <a:p>
            <a:pPr lvl="1"/>
            <a:r>
              <a:rPr lang="en-US" sz="1600"/>
              <a:t>Direct editing of HTML for anything but layout is </a:t>
            </a:r>
            <a:r>
              <a:rPr lang="en-US" sz="1600" b="1"/>
              <a:t>futile</a:t>
            </a:r>
            <a:endParaRPr lang="en-US" sz="1600"/>
          </a:p>
          <a:p>
            <a:r>
              <a:rPr lang="en-US" sz="2000"/>
              <a:t>Markdown represents HTML as Text</a:t>
            </a:r>
            <a:endParaRPr lang="en-US" sz="2000" dirty="0"/>
          </a:p>
          <a:p>
            <a:pPr lvl="1"/>
            <a:r>
              <a:rPr lang="en-US" sz="1600"/>
              <a:t>Text </a:t>
            </a:r>
            <a:r>
              <a:rPr lang="en-US" sz="1600" dirty="0"/>
              <a:t>based markup language</a:t>
            </a:r>
          </a:p>
          <a:p>
            <a:pPr lvl="1"/>
            <a:r>
              <a:rPr lang="en-US" sz="1600"/>
              <a:t>Uses simple directives to represent common </a:t>
            </a:r>
            <a:r>
              <a:rPr lang="en-US" sz="1600" dirty="0"/>
              <a:t>HTML concepts</a:t>
            </a:r>
          </a:p>
          <a:p>
            <a:pPr lvl="1"/>
            <a:r>
              <a:rPr lang="en-US" sz="1600"/>
              <a:t>Simple syntax that’s easy to learn</a:t>
            </a:r>
          </a:p>
          <a:p>
            <a:pPr lvl="1"/>
            <a:r>
              <a:rPr lang="en-US" sz="1600"/>
              <a:t>Very portable</a:t>
            </a:r>
          </a:p>
          <a:p>
            <a:pPr lvl="1"/>
            <a:r>
              <a:rPr lang="en-US" sz="1600"/>
              <a:t>Sharable</a:t>
            </a:r>
          </a:p>
          <a:p>
            <a:pPr lvl="1"/>
            <a:r>
              <a:rPr lang="en-US" sz="1600"/>
              <a:t>Great for developer text </a:t>
            </a:r>
          </a:p>
          <a:p>
            <a:r>
              <a:rPr lang="en-US" sz="2000"/>
              <a:t>Markdown </a:t>
            </a:r>
            <a:r>
              <a:rPr lang="en-US" sz="2000" dirty="0"/>
              <a:t>and HTML</a:t>
            </a:r>
          </a:p>
          <a:p>
            <a:pPr lvl="1"/>
            <a:r>
              <a:rPr lang="en-US" sz="1600"/>
              <a:t>Markdown syntax supports </a:t>
            </a:r>
            <a:r>
              <a:rPr lang="en-US" sz="1600" dirty="0"/>
              <a:t>limited </a:t>
            </a:r>
            <a:r>
              <a:rPr lang="en-US" sz="1600"/>
              <a:t>HTML features</a:t>
            </a:r>
          </a:p>
          <a:p>
            <a:pPr lvl="1"/>
            <a:r>
              <a:rPr lang="en-US" sz="1600"/>
              <a:t>Markdown is a </a:t>
            </a:r>
            <a:r>
              <a:rPr lang="en-US" sz="1600" b="1"/>
              <a:t>superset of HTML</a:t>
            </a:r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65D03-D2A4-4065-9FD4-EB87FF51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Markdown?</a:t>
            </a:r>
          </a:p>
        </p:txBody>
      </p:sp>
    </p:spTree>
    <p:extLst>
      <p:ext uri="{BB962C8B-B14F-4D97-AF65-F5344CB8AC3E}">
        <p14:creationId xmlns:p14="http://schemas.microsoft.com/office/powerpoint/2010/main" val="284814568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5580DD-3DE2-4F22-AF33-CBE834882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Markdown is great for Web Content</a:t>
            </a:r>
          </a:p>
          <a:p>
            <a:pPr lvl="1"/>
            <a:r>
              <a:rPr lang="en-US"/>
              <a:t>About Pages</a:t>
            </a:r>
          </a:p>
          <a:p>
            <a:pPr lvl="1"/>
            <a:r>
              <a:rPr lang="en-US"/>
              <a:t>Privacy Policy</a:t>
            </a:r>
          </a:p>
          <a:p>
            <a:r>
              <a:rPr lang="en-US"/>
              <a:t>Content as Markdown</a:t>
            </a:r>
          </a:p>
          <a:p>
            <a:pPr lvl="1"/>
            <a:r>
              <a:rPr lang="en-US"/>
              <a:t>Example: Host your own Blog</a:t>
            </a:r>
          </a:p>
          <a:p>
            <a:pPr lvl="1"/>
            <a:r>
              <a:rPr lang="en-US"/>
              <a:t>Simply publish Markdown file + images to your site</a:t>
            </a:r>
          </a:p>
          <a:p>
            <a:pPr lvl="1"/>
            <a:r>
              <a:rPr lang="en-US"/>
              <a:t>Markdown Parser that knows to render .md files</a:t>
            </a:r>
          </a:p>
          <a:p>
            <a:pPr lvl="1"/>
            <a:r>
              <a:rPr lang="en-US"/>
              <a:t>Find a useful folder structure:</a:t>
            </a:r>
            <a:br>
              <a:rPr lang="en-US"/>
            </a:br>
            <a:r>
              <a:rPr lang="en-US">
                <a:hlinkClick r:id="rId2"/>
              </a:rPr>
              <a:t>https://mySite.com/posts/2018/09/17/My-Title.md</a:t>
            </a:r>
            <a:r>
              <a:rPr lang="en-US"/>
              <a:t> </a:t>
            </a:r>
          </a:p>
          <a:p>
            <a:pPr marL="457200" lvl="1" indent="0">
              <a:buNone/>
            </a:pPr>
            <a:r>
              <a:rPr lang="en-US"/>
              <a:t>		</a:t>
            </a:r>
          </a:p>
          <a:p>
            <a:pPr lvl="2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9E095-B9D4-4D20-98D7-BC297DA3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Web Site Management</a:t>
            </a:r>
          </a:p>
        </p:txBody>
      </p:sp>
    </p:spTree>
    <p:extLst>
      <p:ext uri="{BB962C8B-B14F-4D97-AF65-F5344CB8AC3E}">
        <p14:creationId xmlns:p14="http://schemas.microsoft.com/office/powerpoint/2010/main" val="224220971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BitBucket: Source Code, White Paper and Slides</a:t>
            </a:r>
            <a:br>
              <a:rPr lang="en-US"/>
            </a:br>
            <a:br>
              <a:rPr lang="en-US" sz="500"/>
            </a:br>
            <a:r>
              <a:rPr lang="en-US" b="1">
                <a:hlinkClick r:id="rId2"/>
              </a:rPr>
              <a:t>https://bitbucket.org/RickStrahl/swfox16_signalr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/>
              <a:t>Sample SignalR Site (up for a short while after SWFox17)</a:t>
            </a:r>
            <a:br>
              <a:rPr lang="en-US"/>
            </a:br>
            <a:br>
              <a:rPr lang="en-US" sz="500"/>
            </a:br>
            <a:r>
              <a:rPr lang="en-US" b="1">
                <a:hlinkClick r:id="rId3"/>
              </a:rPr>
              <a:t>http://signalrswf.west-wind.com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 b="1">
                <a:hlinkClick r:id="rId4"/>
              </a:rPr>
              <a:t>@RickStrahl</a:t>
            </a:r>
            <a:r>
              <a:rPr lang="en-US" b="1"/>
              <a:t>  on Twitter</a:t>
            </a:r>
          </a:p>
          <a:p>
            <a:pPr lvl="1"/>
            <a:r>
              <a:rPr lang="en-US" b="1">
                <a:hlinkClick r:id="rId5"/>
              </a:rPr>
              <a:t>https://weblog.west-wind.com</a:t>
            </a:r>
            <a:endParaRPr lang="en-US" b="1"/>
          </a:p>
          <a:p>
            <a:pPr lvl="1"/>
            <a:r>
              <a:rPr lang="en-US" b="1">
                <a:hlinkClick r:id="rId6"/>
              </a:rPr>
              <a:t>https://west-wind.com/wconnect/weblog/</a:t>
            </a:r>
            <a:r>
              <a:rPr lang="en-US" b="1"/>
              <a:t> </a:t>
            </a:r>
          </a:p>
          <a:p>
            <a:pPr lvl="1"/>
            <a:r>
              <a:rPr lang="en-US" b="1">
                <a:hlinkClick r:id="rId7"/>
              </a:rPr>
              <a:t>rstrahl@west-wind.com</a:t>
            </a:r>
            <a:r>
              <a:rPr lang="en-US" b="1"/>
              <a:t>	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FB4F9-5451-43EB-BA6D-84152043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Markdown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335C0-90E2-4F74-95AA-98B81EC6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78353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1514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CEC450-AEE5-4019-B734-5017782D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76300"/>
            <a:ext cx="11480800" cy="5105400"/>
          </a:xfrm>
        </p:spPr>
        <p:txBody>
          <a:bodyPr/>
          <a:lstStyle/>
          <a:p>
            <a:r>
              <a:rPr lang="en-US" sz="2000"/>
              <a:t>Plain Text</a:t>
            </a:r>
          </a:p>
          <a:p>
            <a:pPr lvl="1"/>
            <a:r>
              <a:rPr lang="en-US" sz="1600"/>
              <a:t>No special Editors</a:t>
            </a:r>
          </a:p>
          <a:p>
            <a:pPr lvl="1"/>
            <a:r>
              <a:rPr lang="en-US" sz="1600"/>
              <a:t>Notepad or Editbox works</a:t>
            </a:r>
          </a:p>
          <a:p>
            <a:pPr lvl="1"/>
            <a:r>
              <a:rPr lang="en-US" sz="1600"/>
              <a:t>HTML represented as plain text</a:t>
            </a:r>
          </a:p>
          <a:p>
            <a:r>
              <a:rPr lang="en-US" sz="2000"/>
              <a:t>Simple</a:t>
            </a:r>
          </a:p>
          <a:p>
            <a:pPr lvl="1"/>
            <a:r>
              <a:rPr lang="en-US" sz="1600"/>
              <a:t>Easy to learn</a:t>
            </a:r>
          </a:p>
          <a:p>
            <a:pPr lvl="1"/>
            <a:r>
              <a:rPr lang="en-US" sz="1600"/>
              <a:t>Easy to type and edit</a:t>
            </a:r>
          </a:p>
          <a:p>
            <a:r>
              <a:rPr lang="en-US" sz="2000"/>
              <a:t>Raw Document Editing</a:t>
            </a:r>
          </a:p>
          <a:p>
            <a:pPr lvl="1"/>
            <a:r>
              <a:rPr lang="en-US" sz="1600"/>
              <a:t>You always see the raw Markdown</a:t>
            </a:r>
          </a:p>
          <a:p>
            <a:pPr lvl="1"/>
            <a:r>
              <a:rPr lang="en-US" sz="1600"/>
              <a:t>Any tooling adds raw Markdown you can look at and learn from</a:t>
            </a:r>
          </a:p>
          <a:p>
            <a:r>
              <a:rPr lang="en-US" sz="2000"/>
              <a:t>Productivity</a:t>
            </a:r>
          </a:p>
          <a:p>
            <a:pPr lvl="1"/>
            <a:r>
              <a:rPr lang="en-US" sz="1600"/>
              <a:t>Plain text is less distracting</a:t>
            </a:r>
          </a:p>
          <a:p>
            <a:pPr lvl="1"/>
            <a:r>
              <a:rPr lang="en-US" sz="1600"/>
              <a:t>Fast for writing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4AD7BF-AF10-4752-A19C-EAAD57EF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Markdown</a:t>
            </a:r>
          </a:p>
        </p:txBody>
      </p:sp>
    </p:spTree>
    <p:extLst>
      <p:ext uri="{BB962C8B-B14F-4D97-AF65-F5344CB8AC3E}">
        <p14:creationId xmlns:p14="http://schemas.microsoft.com/office/powerpoint/2010/main" val="76624646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C5595E-200F-4F0F-95DF-78C04F9DD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Edit with any Editor</a:t>
            </a:r>
          </a:p>
          <a:p>
            <a:pPr lvl="1"/>
            <a:r>
              <a:rPr lang="en-US" sz="1600"/>
              <a:t>No special tooling required</a:t>
            </a:r>
          </a:p>
          <a:p>
            <a:pPr lvl="1"/>
            <a:r>
              <a:rPr lang="en-US" sz="1600"/>
              <a:t>Use Notepad, an Editbox or </a:t>
            </a:r>
            <a:r>
              <a:rPr lang="en-US" sz="1600" b="1"/>
              <a:t>&lt;textarea&gt;</a:t>
            </a:r>
            <a:r>
              <a:rPr lang="en-US" sz="1600"/>
              <a:t> on the Web</a:t>
            </a:r>
          </a:p>
          <a:p>
            <a:r>
              <a:rPr lang="en-US" sz="2000"/>
              <a:t>Easy to Compare and Share</a:t>
            </a:r>
          </a:p>
          <a:p>
            <a:pPr lvl="1"/>
            <a:r>
              <a:rPr lang="en-US" sz="1600"/>
              <a:t>Plain text works great for Source Control Merging</a:t>
            </a:r>
          </a:p>
          <a:p>
            <a:pPr lvl="1"/>
            <a:r>
              <a:rPr lang="en-US" sz="1600"/>
              <a:t>Documentation solutions *love* Markdown </a:t>
            </a:r>
          </a:p>
          <a:p>
            <a:pPr lvl="1"/>
            <a:r>
              <a:rPr lang="en-US" sz="1600"/>
              <a:t>Most source code repos render Markdown as HTML</a:t>
            </a:r>
          </a:p>
          <a:p>
            <a:r>
              <a:rPr lang="en-US" sz="2000"/>
              <a:t>Fast</a:t>
            </a:r>
          </a:p>
          <a:p>
            <a:pPr lvl="1"/>
            <a:r>
              <a:rPr lang="en-US" sz="1600"/>
              <a:t>Markdown is edited as plain text</a:t>
            </a:r>
          </a:p>
          <a:p>
            <a:pPr lvl="1"/>
            <a:r>
              <a:rPr lang="en-US" sz="1600"/>
              <a:t>Plain text allows for fast and efficient editors</a:t>
            </a:r>
          </a:p>
          <a:p>
            <a:r>
              <a:rPr lang="en-US" sz="2000"/>
              <a:t>Developer Friendly</a:t>
            </a:r>
          </a:p>
          <a:p>
            <a:pPr lvl="1"/>
            <a:r>
              <a:rPr lang="en-US" sz="1600"/>
              <a:t>Works with any text editor – including your favorite!</a:t>
            </a:r>
          </a:p>
          <a:p>
            <a:pPr lvl="1"/>
            <a:r>
              <a:rPr lang="en-US" sz="1600"/>
              <a:t>Easy support for code block embedding as plain text</a:t>
            </a:r>
          </a:p>
          <a:p>
            <a:pPr lvl="1"/>
            <a:r>
              <a:rPr lang="en-US" sz="1600"/>
              <a:t>Markdown is portable – easy cut and paste</a:t>
            </a:r>
          </a:p>
          <a:p>
            <a:pPr lvl="1"/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73A81-C49A-4E40-ABAA-DC558D3B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Markdown </a:t>
            </a:r>
            <a:r>
              <a:rPr lang="en-US" sz="2400"/>
              <a:t>(continued)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567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3346-D7D8-401E-A05B-7BDBEA9B0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Markdown is everywhere for Documentation</a:t>
            </a:r>
          </a:p>
          <a:p>
            <a:pPr lvl="1"/>
            <a:r>
              <a:rPr lang="en-US" sz="1600"/>
              <a:t>Uquititous for developer documentation solutions</a:t>
            </a:r>
          </a:p>
          <a:p>
            <a:pPr lvl="1"/>
            <a:r>
              <a:rPr lang="en-US" sz="1600"/>
              <a:t>Github, BitBucket have native Markdown rendering support</a:t>
            </a:r>
          </a:p>
          <a:p>
            <a:pPr lvl="1"/>
            <a:r>
              <a:rPr lang="en-US" sz="1600"/>
              <a:t>Editing and preview support</a:t>
            </a:r>
          </a:p>
          <a:p>
            <a:r>
              <a:rPr lang="en-US" sz="2000"/>
              <a:t>Documentation Solutions</a:t>
            </a:r>
          </a:p>
          <a:p>
            <a:pPr lvl="1"/>
            <a:r>
              <a:rPr lang="en-US" sz="1600"/>
              <a:t>docs.microsoft.com</a:t>
            </a:r>
          </a:p>
          <a:p>
            <a:pPr lvl="1"/>
            <a:r>
              <a:rPr lang="en-US" sz="1600"/>
              <a:t>Angular Docs</a:t>
            </a:r>
          </a:p>
          <a:p>
            <a:pPr lvl="1"/>
            <a:r>
              <a:rPr lang="en-US" sz="1600"/>
              <a:t>ReadTheDocs </a:t>
            </a:r>
          </a:p>
          <a:p>
            <a:pPr lvl="1"/>
            <a:r>
              <a:rPr lang="en-US" sz="1600"/>
              <a:t>KavaDocs</a:t>
            </a:r>
          </a:p>
          <a:p>
            <a:pPr lvl="1"/>
            <a:r>
              <a:rPr lang="en-US" sz="1600"/>
              <a:t>All use Markdown for editing of documentation content</a:t>
            </a:r>
          </a:p>
          <a:p>
            <a:r>
              <a:rPr lang="en-US" sz="2000"/>
              <a:t>Easy to Compare, Easy to Share</a:t>
            </a:r>
          </a:p>
          <a:p>
            <a:pPr lvl="1"/>
            <a:r>
              <a:rPr lang="en-US" sz="1600"/>
              <a:t>Markdown is text and so can be merged with Git</a:t>
            </a:r>
          </a:p>
          <a:p>
            <a:pPr lvl="1"/>
            <a:r>
              <a:rPr lang="en-US" sz="1600"/>
              <a:t>Markdown documents are easy to share in source code repositories</a:t>
            </a:r>
          </a:p>
          <a:p>
            <a:pPr lvl="1"/>
            <a:r>
              <a:rPr lang="en-US" sz="1600"/>
              <a:t>Source code repos have native Markdown rendering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E30EF5-C773-4220-94A8-B3108CB2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7479664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DC022-4D18-47E0-B439-7F384185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1480800" cy="5334000"/>
          </a:xfrm>
        </p:spPr>
        <p:txBody>
          <a:bodyPr/>
          <a:lstStyle/>
          <a:p>
            <a:r>
              <a:rPr lang="en-US"/>
              <a:t>Markdown is HTML </a:t>
            </a:r>
          </a:p>
          <a:p>
            <a:pPr lvl="1"/>
            <a:r>
              <a:rPr lang="en-US"/>
              <a:t>Markdown is easier to create than HTML</a:t>
            </a:r>
          </a:p>
          <a:p>
            <a:pPr lvl="1"/>
            <a:r>
              <a:rPr lang="en-US"/>
              <a:t>Useful for non-layout blocks of text or entire pages</a:t>
            </a:r>
          </a:p>
          <a:p>
            <a:pPr lvl="1"/>
            <a:r>
              <a:rPr lang="en-US"/>
              <a:t>Unlike HTML, can be edited by non-technical people</a:t>
            </a:r>
          </a:p>
          <a:p>
            <a:r>
              <a:rPr lang="en-US"/>
              <a:t>HTML Islands</a:t>
            </a:r>
          </a:p>
          <a:p>
            <a:pPr lvl="1"/>
            <a:r>
              <a:rPr lang="en-US"/>
              <a:t>Small blocks of Markdown inside of larger documents</a:t>
            </a:r>
          </a:p>
          <a:p>
            <a:pPr lvl="1"/>
            <a:r>
              <a:rPr lang="en-US"/>
              <a:t>Useful for largish blocks of text</a:t>
            </a:r>
          </a:p>
          <a:p>
            <a:pPr lvl="1"/>
            <a:r>
              <a:rPr lang="en-US"/>
              <a:t>Great for static sites</a:t>
            </a:r>
          </a:p>
          <a:p>
            <a:pPr lvl="1"/>
            <a:r>
              <a:rPr lang="en-US"/>
              <a:t>Easier to maintain than HTML text</a:t>
            </a:r>
          </a:p>
          <a:p>
            <a:r>
              <a:rPr lang="en-US"/>
              <a:t>Markdown Documents</a:t>
            </a:r>
          </a:p>
          <a:p>
            <a:pPr lvl="1"/>
            <a:r>
              <a:rPr lang="en-US"/>
              <a:t>Similar to the way Github/BitBucket serve Markdown</a:t>
            </a:r>
          </a:p>
          <a:p>
            <a:pPr lvl="1"/>
            <a:r>
              <a:rPr lang="en-US"/>
              <a:t>Simple to create pages on disk and served as Web content</a:t>
            </a:r>
          </a:p>
          <a:p>
            <a:pPr lvl="1"/>
            <a:r>
              <a:rPr lang="en-US"/>
              <a:t>Load Markdown output into a page/site template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D36BD4-1AA2-4AD1-A2A0-E6B79BAA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as static Web Content</a:t>
            </a:r>
          </a:p>
        </p:txBody>
      </p:sp>
    </p:spTree>
    <p:extLst>
      <p:ext uri="{BB962C8B-B14F-4D97-AF65-F5344CB8AC3E}">
        <p14:creationId xmlns:p14="http://schemas.microsoft.com/office/powerpoint/2010/main" val="296004591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5B6A1-98DF-45B9-8805-194AB428A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Anywhere you need rich text input</a:t>
            </a:r>
          </a:p>
          <a:p>
            <a:pPr lvl="1"/>
            <a:r>
              <a:rPr lang="en-US"/>
              <a:t>Replace text edit fields with Markdown fields</a:t>
            </a:r>
          </a:p>
          <a:p>
            <a:pPr lvl="1"/>
            <a:r>
              <a:rPr lang="en-US"/>
              <a:t>Useful both in Web or Desktop applications</a:t>
            </a:r>
          </a:p>
          <a:p>
            <a:r>
              <a:rPr lang="en-US"/>
              <a:t>Web and Desktop Apps</a:t>
            </a:r>
          </a:p>
          <a:p>
            <a:pPr lvl="1"/>
            <a:r>
              <a:rPr lang="en-US"/>
              <a:t>Natural fit for Web applications</a:t>
            </a:r>
          </a:p>
          <a:p>
            <a:pPr lvl="1"/>
            <a:r>
              <a:rPr lang="en-US"/>
              <a:t>Easy to build a mini editor in TextArea</a:t>
            </a:r>
          </a:p>
          <a:p>
            <a:pPr lvl="1"/>
            <a:r>
              <a:rPr lang="en-US"/>
              <a:t>Capture markdown and simply render out on display</a:t>
            </a:r>
          </a:p>
          <a:p>
            <a:pPr lvl="1"/>
            <a:r>
              <a:rPr lang="en-US"/>
              <a:t>Desktop can use Web Browser Control to preview output</a:t>
            </a:r>
          </a:p>
          <a:p>
            <a:r>
              <a:rPr lang="en-US"/>
              <a:t>Application Use Cases</a:t>
            </a:r>
          </a:p>
          <a:p>
            <a:pPr lvl="1"/>
            <a:r>
              <a:rPr lang="en-US"/>
              <a:t>Product catalog for an inventory system</a:t>
            </a:r>
          </a:p>
          <a:p>
            <a:pPr lvl="1"/>
            <a:r>
              <a:rPr lang="en-US"/>
              <a:t>User notes for any CMS style application</a:t>
            </a:r>
          </a:p>
          <a:p>
            <a:pPr lvl="1"/>
            <a:r>
              <a:rPr lang="en-US"/>
              <a:t>Messages posted to a support message board</a:t>
            </a:r>
          </a:p>
          <a:p>
            <a:pPr lvl="1"/>
            <a:r>
              <a:rPr lang="en-US"/>
              <a:t>Classifieds listings</a:t>
            </a:r>
          </a:p>
          <a:p>
            <a:pPr lvl="1"/>
            <a:r>
              <a:rPr lang="en-US"/>
              <a:t>Documentation system where Markdown is stored in a db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44E81-25CD-4D6D-B627-11B9A462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for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8284931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7D20A5-19FD-44E2-A00B-02274BB31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Markdown is a perfect fit for Web Apps</a:t>
            </a:r>
          </a:p>
          <a:p>
            <a:pPr lvl="1"/>
            <a:r>
              <a:rPr lang="en-US"/>
              <a:t>Web Connection has built in support for Markdown</a:t>
            </a:r>
          </a:p>
          <a:p>
            <a:pPr lvl="1"/>
            <a:r>
              <a:rPr lang="en-US"/>
              <a:t>Markdown Parsing</a:t>
            </a:r>
          </a:p>
          <a:p>
            <a:pPr lvl="1"/>
            <a:r>
              <a:rPr lang="en-US"/>
              <a:t>Markdown Snippets in Scripts</a:t>
            </a:r>
          </a:p>
          <a:p>
            <a:pPr lvl="1"/>
            <a:r>
              <a:rPr lang="en-US"/>
              <a:t>Markdown Page Handler</a:t>
            </a:r>
          </a:p>
          <a:p>
            <a:pPr lvl="1"/>
            <a:endParaRPr lang="en-US"/>
          </a:p>
          <a:p>
            <a:r>
              <a:rPr lang="en-US"/>
              <a:t>Web Connection Markdown Features</a:t>
            </a:r>
          </a:p>
          <a:p>
            <a:pPr lvl="1"/>
            <a:r>
              <a:rPr lang="en-US" b="1"/>
              <a:t>MarkdownParser </a:t>
            </a:r>
            <a:r>
              <a:rPr lang="en-US"/>
              <a:t>class</a:t>
            </a:r>
          </a:p>
          <a:p>
            <a:pPr lvl="1"/>
            <a:r>
              <a:rPr lang="en-US" b="1"/>
              <a:t>MarkDown()</a:t>
            </a:r>
            <a:r>
              <a:rPr lang="en-US"/>
              <a:t> function</a:t>
            </a:r>
          </a:p>
          <a:p>
            <a:pPr lvl="1"/>
            <a:r>
              <a:rPr lang="en-US" b="1"/>
              <a:t>&lt;Markdown&gt;&lt;/Markdown&gt;</a:t>
            </a:r>
            <a:r>
              <a:rPr lang="en-US"/>
              <a:t> in Scripts/Templates</a:t>
            </a:r>
          </a:p>
          <a:p>
            <a:pPr lvl="1"/>
            <a:r>
              <a:rPr lang="en-US"/>
              <a:t>Any static Markdown file with an `.md` extension rendered to 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396029-1AB1-445A-AB96-1CD4C212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in Web Connection</a:t>
            </a:r>
          </a:p>
        </p:txBody>
      </p:sp>
    </p:spTree>
    <p:extLst>
      <p:ext uri="{BB962C8B-B14F-4D97-AF65-F5344CB8AC3E}">
        <p14:creationId xmlns:p14="http://schemas.microsoft.com/office/powerpoint/2010/main" val="115694008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rgbClr val="CC9900"/>
        </a:solidFill>
        <a:ln w="254000" cap="flat" cmpd="sng" algn="ctr">
          <a:solidFill>
            <a:srgbClr val="FFFFCC"/>
          </a:solidFill>
          <a:prstDash val="solid"/>
          <a:round/>
          <a:headEnd type="none" w="med" len="med"/>
          <a:tailEnd type="triangle" w="sm" len="sm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1002</Words>
  <Application>Microsoft Office PowerPoint</Application>
  <PresentationFormat>Widescreen</PresentationFormat>
  <Paragraphs>225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Verdana</vt:lpstr>
      <vt:lpstr>Wingdings</vt:lpstr>
      <vt:lpstr>devteach-template</vt:lpstr>
      <vt:lpstr>Marking up the World with Markdown simple text based editing for Html content</vt:lpstr>
      <vt:lpstr>What is Markdown?</vt:lpstr>
      <vt:lpstr>What does Markdown Look Like?</vt:lpstr>
      <vt:lpstr>Why Markdown</vt:lpstr>
      <vt:lpstr>Why Markdown (continued)</vt:lpstr>
      <vt:lpstr>Markdown for Documentation</vt:lpstr>
      <vt:lpstr>Markdown as static Web Content</vt:lpstr>
      <vt:lpstr>Markdown for Applications</vt:lpstr>
      <vt:lpstr>Markdown in Web Connection</vt:lpstr>
      <vt:lpstr>Markdown in FoxPro</vt:lpstr>
      <vt:lpstr>Markdown Parsing</vt:lpstr>
      <vt:lpstr>Markdown Output is an HTML Fragment</vt:lpstr>
      <vt:lpstr>Styles need to be applied</vt:lpstr>
      <vt:lpstr>HTML Sanitation</vt:lpstr>
      <vt:lpstr>Markdown Usage Examples</vt:lpstr>
      <vt:lpstr>Source Control</vt:lpstr>
      <vt:lpstr>Documentation Creation</vt:lpstr>
      <vt:lpstr>Code Snippets and MicroBlogging with Gists</vt:lpstr>
      <vt:lpstr>Application Integration</vt:lpstr>
      <vt:lpstr>Static Web Site Management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SignalR and WebSockets in Visual FoxPro</dc:title>
  <dc:creator/>
  <cp:keywords>FoxPro, SignalR, WebSockets, Real Time, Peer to Peer</cp:keywords>
  <cp:lastModifiedBy/>
  <cp:revision>1</cp:revision>
  <dcterms:created xsi:type="dcterms:W3CDTF">2012-09-09T00:06:24Z</dcterms:created>
  <dcterms:modified xsi:type="dcterms:W3CDTF">2018-10-01T03:00:44Z</dcterms:modified>
</cp:coreProperties>
</file>