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463" r:id="rId4"/>
    <p:sldId id="261" r:id="rId5"/>
    <p:sldId id="262" r:id="rId6"/>
    <p:sldId id="267" r:id="rId7"/>
    <p:sldId id="269" r:id="rId8"/>
    <p:sldId id="266" r:id="rId9"/>
    <p:sldId id="275" r:id="rId10"/>
    <p:sldId id="276" r:id="rId11"/>
    <p:sldId id="464" r:id="rId12"/>
    <p:sldId id="277" r:id="rId13"/>
    <p:sldId id="279" r:id="rId14"/>
    <p:sldId id="280" r:id="rId15"/>
    <p:sldId id="465" r:id="rId16"/>
    <p:sldId id="282" r:id="rId17"/>
    <p:sldId id="283" r:id="rId18"/>
    <p:sldId id="454" r:id="rId19"/>
    <p:sldId id="451" r:id="rId20"/>
    <p:sldId id="447" r:id="rId21"/>
    <p:sldId id="450" r:id="rId22"/>
    <p:sldId id="453" r:id="rId23"/>
    <p:sldId id="459" r:id="rId24"/>
    <p:sldId id="281" r:id="rId25"/>
    <p:sldId id="385" r:id="rId26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95" autoAdjust="0"/>
  </p:normalViewPr>
  <p:slideViewPr>
    <p:cSldViewPr>
      <p:cViewPr varScale="1">
        <p:scale>
          <a:sx n="87" d="100"/>
          <a:sy n="87" d="100"/>
        </p:scale>
        <p:origin x="48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58400" y="64770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Southwest Fox 2019</a:t>
            </a:r>
            <a:endParaRPr lang="en-US" sz="14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ckStrahl/SWFOX2019_VueJs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nection.west-wind.com/docs/_3k812udq3.ht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225118" cy="1828800"/>
          </a:xfrm>
        </p:spPr>
        <p:txBody>
          <a:bodyPr/>
          <a:lstStyle/>
          <a:p>
            <a:pPr eaLnBrk="1" hangingPunct="1"/>
            <a:r>
              <a:rPr lang="en-US"/>
              <a:t>Enhance your Web Applications</a:t>
            </a:r>
            <a:br>
              <a:rPr lang="en-US"/>
            </a:br>
            <a:r>
              <a:rPr lang="en-US"/>
              <a:t>with VueJs</a:t>
            </a:r>
            <a:br>
              <a:rPr lang="en-US"/>
            </a:br>
            <a:r>
              <a:rPr kumimoji="1"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incremental enhancements with VueJs</a:t>
            </a: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6764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https://github.com/RickStrahl/SWFOX2019_VueJs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23B36-9D3F-42D7-A453-27B757C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25BC0F-E0B5-4798-AC0A-E754AF6A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066800"/>
            <a:ext cx="11480800" cy="5105400"/>
          </a:xfrm>
        </p:spPr>
        <p:txBody>
          <a:bodyPr/>
          <a:lstStyle/>
          <a:p>
            <a:r>
              <a:rPr lang="en-US" sz="2400" b="1">
                <a:solidFill>
                  <a:srgbClr val="FFC000"/>
                </a:solidFill>
              </a:rPr>
              <a:t>Small but very powerful Framework</a:t>
            </a:r>
          </a:p>
          <a:p>
            <a:pPr lvl="1"/>
            <a:r>
              <a:rPr lang="en-US" sz="2000"/>
              <a:t>Supports both small and large scenarios</a:t>
            </a:r>
          </a:p>
          <a:p>
            <a:pPr lvl="1"/>
            <a:r>
              <a:rPr lang="en-US" sz="2000"/>
              <a:t>Can also work for full featured SPA via Vue CLI</a:t>
            </a:r>
          </a:p>
          <a:p>
            <a:pPr lvl="1"/>
            <a:r>
              <a:rPr lang="en-US" sz="2000"/>
              <a:t>Small: ~40kb minified and gzipped</a:t>
            </a:r>
            <a:endParaRPr lang="en-US" sz="800"/>
          </a:p>
          <a:p>
            <a:r>
              <a:rPr lang="en-US" sz="2400"/>
              <a:t>Easy JavaScript Framework</a:t>
            </a:r>
          </a:p>
          <a:p>
            <a:pPr lvl="1"/>
            <a:r>
              <a:rPr lang="en-US" sz="2000"/>
              <a:t>Can be dropped into pages with a </a:t>
            </a:r>
            <a:r>
              <a:rPr lang="en-US" sz="2000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2000"/>
              <a:t> tag</a:t>
            </a:r>
            <a:endParaRPr lang="en-US" sz="2400"/>
          </a:p>
          <a:p>
            <a:pPr lvl="1"/>
            <a:r>
              <a:rPr lang="en-US" sz="2000"/>
              <a:t>Works great with plain old ES5 JavaScript </a:t>
            </a:r>
          </a:p>
          <a:p>
            <a:pPr lvl="1"/>
            <a:r>
              <a:rPr lang="en-US" sz="2000"/>
              <a:t>Provides many features 'big frameworks' provide</a:t>
            </a:r>
          </a:p>
          <a:p>
            <a:r>
              <a:rPr lang="en-US" sz="2200"/>
              <a:t>Key Feature</a:t>
            </a:r>
          </a:p>
          <a:p>
            <a:pPr lvl="1"/>
            <a:r>
              <a:rPr lang="en-US" sz="2000"/>
              <a:t>Model based Data Binding</a:t>
            </a:r>
          </a:p>
          <a:p>
            <a:pPr lvl="1"/>
            <a:r>
              <a:rPr lang="en-US" sz="2000"/>
              <a:t>Allows for declarative programming</a:t>
            </a:r>
          </a:p>
          <a:p>
            <a:pPr lvl="1"/>
            <a:r>
              <a:rPr lang="en-US" sz="2000"/>
              <a:t>Code to the model, not the UI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596871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532-EA18-4F39-A6BB-B53C18F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3CE-6881-40AC-8D4B-99772B0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C000"/>
                </a:solidFill>
              </a:rPr>
              <a:t>Great Option for 'mini-page SPA’</a:t>
            </a:r>
          </a:p>
          <a:p>
            <a:pPr lvl="1"/>
            <a:r>
              <a:rPr lang="en-US" sz="2000"/>
              <a:t>Simple script reference – no transpilation needed</a:t>
            </a:r>
          </a:p>
          <a:p>
            <a:pPr lvl="1"/>
            <a:r>
              <a:rPr lang="en-US" sz="2000"/>
              <a:t>Very simple MVC style model</a:t>
            </a:r>
          </a:p>
          <a:p>
            <a:r>
              <a:rPr lang="en-US" sz="2200"/>
              <a:t>How it works</a:t>
            </a:r>
          </a:p>
          <a:p>
            <a:pPr lvl="1"/>
            <a:r>
              <a:rPr lang="en-US" sz="2000"/>
              <a:t>Assign a model to Vue instance</a:t>
            </a:r>
          </a:p>
          <a:p>
            <a:pPr lvl="1"/>
            <a:r>
              <a:rPr lang="en-US" sz="2000"/>
              <a:t>Vue handles binding the model to DOM elements</a:t>
            </a:r>
          </a:p>
          <a:p>
            <a:pPr lvl="1"/>
            <a:r>
              <a:rPr lang="en-US" sz="2000"/>
              <a:t>Model data changes, UI updates</a:t>
            </a:r>
          </a:p>
          <a:p>
            <a:pPr lvl="1"/>
            <a:r>
              <a:rPr lang="en-US" sz="2000"/>
              <a:t>Very easy and very productive</a:t>
            </a:r>
          </a:p>
          <a:p>
            <a:pPr lvl="1"/>
            <a:r>
              <a:rPr lang="en-US" sz="2000"/>
              <a:t>Removes most direct DOM manipulation code</a:t>
            </a:r>
          </a:p>
          <a:p>
            <a:pPr lvl="1"/>
            <a:r>
              <a:rPr lang="en-US" sz="2000"/>
              <a:t>Can also replace most jQuery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05B0-093C-44DF-882F-9EB2F43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64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8F16F-BE60-4AB1-9C20-B9BEEE4D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Vue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D02BD-EF8C-4265-A10D-E678AFF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226800" cy="5105400"/>
          </a:xfrm>
        </p:spPr>
        <p:txBody>
          <a:bodyPr/>
          <a:lstStyle/>
          <a:p>
            <a:r>
              <a:rPr lang="en-US" sz="1500"/>
              <a:t>Add a Script Reference</a:t>
            </a:r>
          </a:p>
          <a:p>
            <a:pPr lvl="1"/>
            <a:r>
              <a:rPr lang="en-US" sz="1500"/>
              <a:t>Drop a </a:t>
            </a:r>
            <a:r>
              <a:rPr lang="en-US" sz="1500" b="1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1500">
                <a:solidFill>
                  <a:srgbClr val="FFFFCC"/>
                </a:solidFill>
              </a:rPr>
              <a:t> </a:t>
            </a:r>
            <a:r>
              <a:rPr lang="en-US" sz="1500"/>
              <a:t>reference into the page</a:t>
            </a:r>
          </a:p>
          <a:p>
            <a:pPr lvl="1"/>
            <a:r>
              <a:rPr lang="en-US" sz="1500"/>
              <a:t>Vue is small (~40k packed and gzipped) </a:t>
            </a:r>
          </a:p>
          <a:p>
            <a:r>
              <a:rPr lang="en-US" sz="1500"/>
              <a:t>Create a Model</a:t>
            </a:r>
          </a:p>
          <a:p>
            <a:pPr lvl="1"/>
            <a:r>
              <a:rPr lang="en-US" sz="1500"/>
              <a:t>A model contains data to be bound to the view</a:t>
            </a:r>
          </a:p>
          <a:p>
            <a:pPr lvl="1"/>
            <a:r>
              <a:rPr lang="en-US" sz="1500"/>
              <a:t>A model contains methods that handle events</a:t>
            </a:r>
          </a:p>
          <a:p>
            <a:pPr lvl="1"/>
            <a:r>
              <a:rPr lang="en-US" sz="1500"/>
              <a:t>A model also contains your own helper code</a:t>
            </a:r>
          </a:p>
          <a:p>
            <a:r>
              <a:rPr lang="en-US" sz="1500"/>
              <a:t>Create HTML that references Vue Constructs</a:t>
            </a:r>
          </a:p>
          <a:p>
            <a:pPr lvl="1"/>
            <a:r>
              <a:rPr lang="en-US" sz="1500"/>
              <a:t>Bind values with </a:t>
            </a:r>
            <a:r>
              <a:rPr lang="en-US" sz="1500">
                <a:solidFill>
                  <a:srgbClr val="FFFFCC"/>
                </a:solidFill>
              </a:rPr>
              <a:t>v-bind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  <a:sym typeface="Wingdings" panose="05000000000000000000" pitchFamily="2" charset="2"/>
              </a:rPr>
              <a:t>:</a:t>
            </a:r>
            <a:r>
              <a:rPr lang="en-US" sz="1500">
                <a:sym typeface="Wingdings" panose="05000000000000000000" pitchFamily="2" charset="2"/>
              </a:rPr>
              <a:t>) </a:t>
            </a:r>
            <a:r>
              <a:rPr lang="en-US" sz="1500"/>
              <a:t>or </a:t>
            </a:r>
            <a:r>
              <a:rPr lang="en-US" sz="1500">
                <a:solidFill>
                  <a:srgbClr val="FFFFCC"/>
                </a:solidFill>
              </a:rPr>
              <a:t>{{ expression }} </a:t>
            </a:r>
            <a:r>
              <a:rPr lang="en-US" sz="1500"/>
              <a:t>interpolation</a:t>
            </a:r>
          </a:p>
          <a:p>
            <a:pPr lvl="1"/>
            <a:r>
              <a:rPr lang="en-US" sz="1500"/>
              <a:t>Two-way bind input values with </a:t>
            </a:r>
            <a:r>
              <a:rPr lang="en-US" sz="1500">
                <a:solidFill>
                  <a:srgbClr val="FFFFCC"/>
                </a:solidFill>
              </a:rPr>
              <a:t>v-model </a:t>
            </a:r>
          </a:p>
          <a:p>
            <a:pPr lvl="1"/>
            <a:r>
              <a:rPr lang="en-US" sz="1500"/>
              <a:t>Handle events with </a:t>
            </a:r>
            <a:r>
              <a:rPr lang="en-US" sz="1500">
                <a:solidFill>
                  <a:srgbClr val="FFFFCC"/>
                </a:solidFill>
              </a:rPr>
              <a:t>v-on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</a:rPr>
              <a:t>@</a:t>
            </a:r>
            <a:r>
              <a:rPr lang="en-US" sz="1500"/>
              <a:t>)</a:t>
            </a:r>
          </a:p>
          <a:p>
            <a:pPr lvl="1"/>
            <a:r>
              <a:rPr lang="en-US" sz="1500"/>
              <a:t>Many other directives </a:t>
            </a:r>
            <a:r>
              <a:rPr lang="en-US" sz="1500">
                <a:solidFill>
                  <a:srgbClr val="FFFFCC"/>
                </a:solidFill>
              </a:rPr>
              <a:t>v-for</a:t>
            </a:r>
            <a:r>
              <a:rPr lang="en-US" sz="1500"/>
              <a:t> to looping, </a:t>
            </a:r>
            <a:r>
              <a:rPr lang="en-US" sz="1500">
                <a:solidFill>
                  <a:srgbClr val="FFFFCC"/>
                </a:solidFill>
              </a:rPr>
              <a:t>v-if</a:t>
            </a:r>
            <a:r>
              <a:rPr lang="en-US" sz="1500"/>
              <a:t> and </a:t>
            </a:r>
            <a:r>
              <a:rPr lang="en-US" sz="1500">
                <a:solidFill>
                  <a:srgbClr val="FFFFCC"/>
                </a:solidFill>
              </a:rPr>
              <a:t>v-show</a:t>
            </a:r>
            <a:r>
              <a:rPr lang="en-US" sz="1500"/>
              <a:t> for conditional</a:t>
            </a:r>
          </a:p>
          <a:p>
            <a:r>
              <a:rPr lang="en-US" sz="1500"/>
              <a:t>Create a Vue instance</a:t>
            </a:r>
          </a:p>
          <a:p>
            <a:pPr lvl="1"/>
            <a:r>
              <a:rPr lang="en-US" sz="1500"/>
              <a:t>Each component has its own instance</a:t>
            </a:r>
          </a:p>
          <a:p>
            <a:pPr lvl="1"/>
            <a:r>
              <a:rPr lang="en-US" sz="1500"/>
              <a:t>Allows for nested  ‘components’</a:t>
            </a:r>
          </a:p>
          <a:p>
            <a:pPr lvl="1"/>
            <a:r>
              <a:rPr lang="en-US" sz="1500"/>
              <a:t>Each instance binds to a DOM node</a:t>
            </a:r>
          </a:p>
          <a:p>
            <a:pPr lvl="1"/>
            <a:r>
              <a:rPr lang="en-US" sz="1500"/>
              <a:t>Bindings bind down the hierarchy</a:t>
            </a:r>
          </a:p>
          <a:p>
            <a:pPr lvl="1"/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3232-B368-4D97-B84D-13870B5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9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45DF6E-2A39-4BB3-A9A4-4C9E57DB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75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0381D-4588-4105-9B85-05D7E8AF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F4B3C-0E10-4266-86B3-040B5C9AE86A}"/>
              </a:ext>
            </a:extLst>
          </p:cNvPr>
          <p:cNvSpPr/>
          <p:nvPr/>
        </p:nvSpPr>
        <p:spPr bwMode="auto">
          <a:xfrm>
            <a:off x="2971800" y="375148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vm by convention. Create a separate var so you can reference it inside of the object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5AA9-DB6D-4FC5-845B-3871FDD4B872}"/>
              </a:ext>
            </a:extLst>
          </p:cNvPr>
          <p:cNvSpPr/>
          <p:nvPr/>
        </p:nvSpPr>
        <p:spPr bwMode="auto">
          <a:xfrm>
            <a:off x="2989446" y="122801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Properties can be bound using v-bind or {{}}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A891-BC2B-4970-82AA-79B5A7CD6A0A}"/>
              </a:ext>
            </a:extLst>
          </p:cNvPr>
          <p:cNvSpPr/>
          <p:nvPr/>
        </p:nvSpPr>
        <p:spPr bwMode="auto">
          <a:xfrm>
            <a:off x="2945598" y="3200400"/>
            <a:ext cx="2750553" cy="6777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Methods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can be referenced from event handlers. You can pass objects to methods so in v-for you can pass the iterated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D7BB9-80D0-4F7E-8AC5-809387F95600}"/>
              </a:ext>
            </a:extLst>
          </p:cNvPr>
          <p:cNvSpPr/>
          <p:nvPr/>
        </p:nvSpPr>
        <p:spPr bwMode="auto">
          <a:xfrm>
            <a:off x="2945598" y="531129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Vue Instance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900" b="0" i="1">
                <a:solidFill>
                  <a:schemeClr val="bg1">
                    <a:lumMod val="75000"/>
                    <a:lumOff val="25000"/>
                  </a:schemeClr>
                </a:solidFill>
              </a:rPr>
              <a:t>configure Vue instance by assigning a model and pointing at a DOM node that it’s applied to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CD126-7B07-43E5-ABC5-F41DD8A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573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6AF-9DB3-4E2F-9C81-F1CC7FD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EEEFA-E81B-4077-BC4C-412F9ED4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" y="876300"/>
            <a:ext cx="11480800" cy="5105400"/>
          </a:xfrm>
        </p:spPr>
        <p:txBody>
          <a:bodyPr/>
          <a:lstStyle/>
          <a:p>
            <a:r>
              <a:rPr lang="en-US" sz="1400"/>
              <a:t>Bindings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v-bind:attribute (or :attribute)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{{ project.projname }} </a:t>
            </a:r>
            <a:r>
              <a:rPr lang="en-US" sz="1200"/>
              <a:t>Interpolation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v-bind:class</a:t>
            </a:r>
            <a:r>
              <a:rPr lang="en-US" sz="1200"/>
              <a:t>="{ 'hidden': project.inactive }"</a:t>
            </a:r>
          </a:p>
          <a:p>
            <a:r>
              <a:rPr lang="en-US" sz="1400"/>
              <a:t>Events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v-on:click  (or @click)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v-on:customEvent</a:t>
            </a:r>
          </a:p>
          <a:p>
            <a:r>
              <a:rPr lang="en-US" sz="1400"/>
              <a:t>Model Binding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v-model</a:t>
            </a:r>
            <a:r>
              <a:rPr lang="en-US" sz="1200"/>
              <a:t>="projName"</a:t>
            </a:r>
          </a:p>
          <a:p>
            <a:r>
              <a:rPr lang="en-US" sz="1400"/>
              <a:t>Directives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v-for="project</a:t>
            </a:r>
            <a:r>
              <a:rPr lang="en-US" sz="1200"/>
              <a:t> in projects"</a:t>
            </a:r>
          </a:p>
          <a:p>
            <a:pPr lvl="1"/>
            <a:r>
              <a:rPr lang="en-US" sz="1200" b="1"/>
              <a:t>v-show</a:t>
            </a:r>
            <a:r>
              <a:rPr lang="en-US" sz="1200"/>
              <a:t> </a:t>
            </a:r>
            <a:r>
              <a:rPr lang="en-US" sz="1200" b="1"/>
              <a:t>v-if</a:t>
            </a:r>
            <a:r>
              <a:rPr lang="en-US" sz="1200"/>
              <a:t> conditional rendering</a:t>
            </a:r>
          </a:p>
          <a:p>
            <a:r>
              <a:rPr lang="en-US" sz="1400"/>
              <a:t>Validation</a:t>
            </a:r>
          </a:p>
          <a:p>
            <a:pPr lvl="1"/>
            <a:r>
              <a:rPr lang="en-US" sz="1200"/>
              <a:t>Use Vee-Validate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v-validate</a:t>
            </a:r>
            <a:r>
              <a:rPr lang="en-US" sz="1200"/>
              <a:t> expressions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</a:t>
            </a:r>
            <a:r>
              <a:rPr lang="en-US" sz="1200"/>
              <a:t> object to bind to </a:t>
            </a:r>
          </a:p>
          <a:p>
            <a:pPr lvl="1"/>
            <a:r>
              <a:rPr lang="en-US" sz="1200" b="1">
                <a:solidFill>
                  <a:srgbClr val="FFFFCC"/>
                </a:solidFill>
              </a:rPr>
              <a:t>errors.any() </a:t>
            </a:r>
            <a:r>
              <a:rPr lang="en-US" sz="1200"/>
              <a:t>to check for errors</a:t>
            </a:r>
          </a:p>
          <a:p>
            <a:pPr lvl="1"/>
            <a:r>
              <a:rPr lang="en-US" sz="1200"/>
              <a:t>.invalid, .pristine,.valid CSS tags assigned</a:t>
            </a:r>
          </a:p>
          <a:p>
            <a:pPr marL="457200" lvl="1" indent="0">
              <a:buNone/>
            </a:pPr>
            <a:r>
              <a:rPr lang="en-US" sz="120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8BEA4-16EB-48A3-9FC8-0D15DA52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0"/>
            <a:ext cx="72895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38A3D-E392-4934-9F37-BC91A501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730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4C64-22A9-4E7D-8383-24F71651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Mixing Vue into existing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9680-C6DE-4411-82AC-EC23876B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300"/>
            <a:ext cx="11480800" cy="5105400"/>
          </a:xfrm>
        </p:spPr>
        <p:txBody>
          <a:bodyPr/>
          <a:lstStyle/>
          <a:p>
            <a:r>
              <a:rPr lang="en-US" sz="1600"/>
              <a:t>Server Rendered Page</a:t>
            </a:r>
          </a:p>
          <a:p>
            <a:pPr lvl="1"/>
            <a:r>
              <a:rPr lang="en-US" sz="1400"/>
              <a:t>Initially rendered on Server</a:t>
            </a:r>
          </a:p>
          <a:p>
            <a:pPr lvl="1"/>
            <a:r>
              <a:rPr lang="en-US" sz="1400"/>
              <a:t>Static HTML for main portion</a:t>
            </a:r>
          </a:p>
          <a:p>
            <a:pPr lvl="1"/>
            <a:r>
              <a:rPr lang="en-US" sz="1400"/>
              <a:t>Main Form submits with full Page Refresh</a:t>
            </a:r>
          </a:p>
          <a:p>
            <a:pPr lvl="1"/>
            <a:r>
              <a:rPr lang="en-US" sz="1400"/>
              <a:t>Standard MVC/Scripting etc.</a:t>
            </a:r>
          </a:p>
          <a:p>
            <a:pPr lvl="1"/>
            <a:r>
              <a:rPr lang="en-US" sz="1400"/>
              <a:t>Quick to build server side</a:t>
            </a:r>
          </a:p>
          <a:p>
            <a:pPr lvl="1"/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r>
              <a:rPr lang="en-US" sz="1600"/>
              <a:t>Interactive Component loads Dynamically</a:t>
            </a:r>
          </a:p>
          <a:p>
            <a:pPr lvl="1"/>
            <a:r>
              <a:rPr lang="en-US" sz="1400"/>
              <a:t>After page load load the list of projects</a:t>
            </a:r>
          </a:p>
          <a:p>
            <a:pPr lvl="1"/>
            <a:r>
              <a:rPr lang="en-US" sz="1400"/>
              <a:t>More interactive component</a:t>
            </a:r>
          </a:p>
          <a:p>
            <a:pPr lvl="1"/>
            <a:r>
              <a:rPr lang="en-US" sz="1400"/>
              <a:t>JavaScript makes this easier to build</a:t>
            </a:r>
          </a:p>
          <a:p>
            <a:pPr lvl="1"/>
            <a:r>
              <a:rPr lang="en-US" sz="1400"/>
              <a:t>More user friendly to interact with</a:t>
            </a:r>
          </a:p>
          <a:p>
            <a:pPr lvl="1"/>
            <a:r>
              <a:rPr lang="en-US" sz="1400"/>
              <a:t>No Page Refreshes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F82FB-2359-4327-BFE1-34F0B015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951BF-6AF1-4BC7-8664-E4157F03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927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DC03-0D68-4189-AADE-333C488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Full Featured SPA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D72-9423-47AD-9785-005795AB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Vue SPA Apps</a:t>
            </a:r>
          </a:p>
          <a:p>
            <a:pPr lvl="1"/>
            <a:r>
              <a:rPr lang="en-US"/>
              <a:t>Based on WebPack</a:t>
            </a:r>
          </a:p>
          <a:p>
            <a:pPr lvl="1"/>
            <a:r>
              <a:rPr lang="en-US"/>
              <a:t>Provides full Build Process like Angular/React etc.</a:t>
            </a:r>
          </a:p>
          <a:p>
            <a:pPr lvl="1"/>
            <a:r>
              <a:rPr lang="en-US"/>
              <a:t>Support for Routing</a:t>
            </a:r>
          </a:p>
          <a:p>
            <a:pPr lvl="1"/>
            <a:r>
              <a:rPr lang="en-US"/>
              <a:t>Support for State Management</a:t>
            </a:r>
          </a:p>
          <a:p>
            <a:r>
              <a:rPr lang="en-US"/>
              <a:t>Vue CLI </a:t>
            </a:r>
          </a:p>
          <a:p>
            <a:pPr lvl="1"/>
            <a:r>
              <a:rPr lang="en-US"/>
              <a:t>Vue CLI provided Build, Run, Debug Services</a:t>
            </a:r>
          </a:p>
          <a:p>
            <a:pPr lvl="1"/>
            <a:r>
              <a:rPr lang="en-US"/>
              <a:t>Live Reload Server</a:t>
            </a:r>
          </a:p>
          <a:p>
            <a:pPr lvl="1"/>
            <a:r>
              <a:rPr lang="en-US"/>
              <a:t>Wraps WebPack Features into its own Configuration</a:t>
            </a:r>
          </a:p>
          <a:p>
            <a:r>
              <a:rPr lang="en-US"/>
              <a:t>Vue Templates</a:t>
            </a:r>
          </a:p>
          <a:p>
            <a:pPr lvl="1"/>
            <a:r>
              <a:rPr lang="en-US"/>
              <a:t>.vue Pages</a:t>
            </a:r>
          </a:p>
          <a:p>
            <a:pPr lvl="1"/>
            <a:r>
              <a:rPr lang="en-US"/>
              <a:t>Single File Templates</a:t>
            </a:r>
          </a:p>
          <a:p>
            <a:pPr lvl="1"/>
            <a:r>
              <a:rPr lang="en-US"/>
              <a:t>Combine HTML Template, CSS and Code </a:t>
            </a:r>
          </a:p>
          <a:p>
            <a:pPr lvl="1"/>
            <a:r>
              <a:rPr lang="en-US"/>
              <a:t>Templates are treated as Components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ED19A-0901-43E6-928E-6BC0AF3F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5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D4-C6E1-451B-8415-5EEE7A7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SPA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4C83-4766-49C5-A079-7CF7FCEA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Concepts - more Features than StandAlone</a:t>
            </a:r>
          </a:p>
          <a:p>
            <a:pPr lvl="1"/>
            <a:r>
              <a:rPr lang="en-US"/>
              <a:t>Full Framework</a:t>
            </a:r>
          </a:p>
          <a:p>
            <a:pPr lvl="1"/>
            <a:r>
              <a:rPr lang="en-US"/>
              <a:t>Routing Support</a:t>
            </a:r>
          </a:p>
          <a:p>
            <a:pPr lvl="1"/>
            <a:r>
              <a:rPr lang="en-US"/>
              <a:t>Using ES 2016+ or Typescript (through transpilation)</a:t>
            </a:r>
          </a:p>
          <a:p>
            <a:pPr lvl="1"/>
            <a:r>
              <a:rPr lang="en-US"/>
              <a:t>Web Components Support</a:t>
            </a:r>
          </a:p>
          <a:p>
            <a:r>
              <a:rPr lang="en-US"/>
              <a:t>Fast Dev Cycle</a:t>
            </a:r>
          </a:p>
          <a:p>
            <a:pPr lvl="1"/>
            <a:r>
              <a:rPr lang="en-US"/>
              <a:t>Live Reload and Live Debugging</a:t>
            </a:r>
          </a:p>
          <a:p>
            <a:pPr lvl="1"/>
            <a:r>
              <a:rPr lang="en-US"/>
              <a:t>See your changes as you work!</a:t>
            </a:r>
          </a:p>
          <a:p>
            <a:r>
              <a:rPr lang="en-US"/>
              <a:t>Focus on Component Development</a:t>
            </a:r>
          </a:p>
          <a:p>
            <a:pPr lvl="1"/>
            <a:r>
              <a:rPr lang="en-US"/>
              <a:t>Each .vue file is a self contained Component</a:t>
            </a:r>
          </a:p>
          <a:p>
            <a:pPr lvl="1"/>
            <a:r>
              <a:rPr lang="en-US"/>
              <a:t>Dependency access via JavaScript Module Loading</a:t>
            </a:r>
          </a:p>
          <a:p>
            <a:pPr lvl="1"/>
            <a:r>
              <a:rPr lang="en-US"/>
              <a:t>Ideally break down logic into small re-usable components</a:t>
            </a:r>
          </a:p>
          <a:p>
            <a:pPr lvl="1"/>
            <a:r>
              <a:rPr lang="en-US"/>
              <a:t>Components are small and easy to maintain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11EED-E127-4F8C-AFF6-25C3CFFE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088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C7C96-9489-4E33-A639-18240CDA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10414000" cy="1470025"/>
          </a:xfrm>
        </p:spPr>
        <p:txBody>
          <a:bodyPr/>
          <a:lstStyle/>
          <a:p>
            <a:r>
              <a:rPr lang="en-US"/>
              <a:t>Serving Data from FoxPro</a:t>
            </a:r>
            <a:br>
              <a:rPr lang="en-US"/>
            </a:br>
            <a:r>
              <a:rPr lang="en-US" sz="2400"/>
              <a:t>with Web Connection JSON REST Services</a:t>
            </a:r>
            <a:br>
              <a:rPr lang="en-US" sz="2800"/>
            </a:br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9E481E-35BA-40AE-A7F5-8FCC0D77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92557"/>
            <a:ext cx="8534400" cy="1752600"/>
          </a:xfrm>
        </p:spPr>
        <p:txBody>
          <a:bodyPr/>
          <a:lstStyle/>
          <a:p>
            <a:r>
              <a:rPr lang="en-US"/>
              <a:t>server side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28787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58FE4-0426-4DE3-802F-8A6B4967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787" y="876300"/>
            <a:ext cx="11480800" cy="5105400"/>
          </a:xfrm>
        </p:spPr>
        <p:txBody>
          <a:bodyPr/>
          <a:lstStyle/>
          <a:p>
            <a:r>
              <a:rPr lang="en-US" sz="1800"/>
              <a:t>Low Level Class that handle REST requests</a:t>
            </a:r>
          </a:p>
          <a:p>
            <a:pPr lvl="1"/>
            <a:r>
              <a:rPr lang="en-US" sz="1400"/>
              <a:t>Parses incoming JSON to an object</a:t>
            </a:r>
          </a:p>
          <a:p>
            <a:pPr lvl="1"/>
            <a:r>
              <a:rPr lang="en-US" sz="1400"/>
              <a:t>Calls a method </a:t>
            </a:r>
          </a:p>
          <a:p>
            <a:pPr lvl="1"/>
            <a:r>
              <a:rPr lang="en-US" sz="1400"/>
              <a:t>Captures result from the method</a:t>
            </a:r>
          </a:p>
          <a:p>
            <a:pPr lvl="1"/>
            <a:r>
              <a:rPr lang="en-US" sz="1400"/>
              <a:t>Serializes the result</a:t>
            </a:r>
          </a:p>
          <a:p>
            <a:pPr lvl="1"/>
            <a:r>
              <a:rPr lang="en-US" sz="1400"/>
              <a:t>Handles errors and returns JSON error info</a:t>
            </a:r>
          </a:p>
          <a:p>
            <a:r>
              <a:rPr lang="en-US" sz="1800"/>
              <a:t>Used by wwRestProcess</a:t>
            </a:r>
          </a:p>
          <a:p>
            <a:pPr lvl="1"/>
            <a:r>
              <a:rPr lang="en-US" sz="1400"/>
              <a:t>wwRestProcess uses wwJsonService under the hood</a:t>
            </a:r>
          </a:p>
          <a:p>
            <a:pPr lvl="1"/>
            <a:r>
              <a:rPr lang="en-US" sz="1400"/>
              <a:t>Wraps a process class that routes directly to methods</a:t>
            </a:r>
          </a:p>
          <a:p>
            <a:pPr lvl="1"/>
            <a:r>
              <a:rPr lang="en-US" sz="1400"/>
              <a:t>Method mapping work just like other wwProcess class</a:t>
            </a:r>
          </a:p>
          <a:p>
            <a:pPr lvl="1"/>
            <a:r>
              <a:rPr lang="en-US" sz="1400"/>
              <a:t>One optional JSON input parameter, one result</a:t>
            </a:r>
          </a:p>
          <a:p>
            <a:pPr lvl="1"/>
            <a:r>
              <a:rPr lang="en-US" sz="1400"/>
              <a:t>Serialization is all handled</a:t>
            </a:r>
          </a:p>
          <a:p>
            <a:r>
              <a:rPr lang="en-US" sz="1800"/>
              <a:t>Pluggable</a:t>
            </a:r>
          </a:p>
          <a:p>
            <a:pPr lvl="1"/>
            <a:r>
              <a:rPr lang="en-US" sz="1400"/>
              <a:t>You can plug wwJsonService into existing Process classes</a:t>
            </a:r>
          </a:p>
          <a:p>
            <a:pPr lvl="1"/>
            <a:r>
              <a:rPr lang="en-US" sz="1400"/>
              <a:t>Single request that forwards all calls to wwJsonService</a:t>
            </a:r>
          </a:p>
          <a:p>
            <a:pPr lvl="1"/>
            <a:r>
              <a:rPr lang="en-US" sz="1400"/>
              <a:t>Can also be used in non-Web Connection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3A17-07FC-473E-AD2F-58E12B1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wwJsonService – JSON 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07D9-6344-4508-AADB-1DAFA1F6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29" y="1168166"/>
            <a:ext cx="5771273" cy="56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69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A522C-AFD0-467A-8AA7-F82F6A1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4638"/>
            <a:ext cx="10972800" cy="639762"/>
          </a:xfrm>
        </p:spPr>
        <p:txBody>
          <a:bodyPr/>
          <a:lstStyle/>
          <a:p>
            <a:r>
              <a:rPr lang="en-US"/>
              <a:t>Server Side or Client Side?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5C6B-3474-41D7-9A6A-294EB52E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60714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Server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5475-3D2F-4A7E-8ABB-08EA4062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5386917" cy="4088267"/>
          </a:xfrm>
        </p:spPr>
        <p:txBody>
          <a:bodyPr/>
          <a:lstStyle/>
          <a:p>
            <a:r>
              <a:rPr lang="en-US" sz="1800"/>
              <a:t>Content Heavy</a:t>
            </a:r>
          </a:p>
          <a:p>
            <a:r>
              <a:rPr lang="en-US" sz="1800"/>
              <a:t>Highly indexed content (SEO)</a:t>
            </a:r>
          </a:p>
          <a:p>
            <a:r>
              <a:rPr lang="en-US" sz="1800"/>
              <a:t>Simple data entry </a:t>
            </a:r>
          </a:p>
          <a:p>
            <a:r>
              <a:rPr lang="en-US" sz="1800"/>
              <a:t>Single focus operations</a:t>
            </a:r>
          </a:p>
          <a:p>
            <a:r>
              <a:rPr lang="en-US" sz="1800"/>
              <a:t>Server side tends to be easier to build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E-commerce Sites</a:t>
            </a:r>
          </a:p>
          <a:p>
            <a:r>
              <a:rPr lang="en-US" sz="1800"/>
              <a:t>Message Boards</a:t>
            </a:r>
          </a:p>
          <a:p>
            <a:r>
              <a:rPr lang="en-US" sz="1800"/>
              <a:t>Site Administration</a:t>
            </a:r>
          </a:p>
          <a:p>
            <a:r>
              <a:rPr lang="en-US" sz="1800"/>
              <a:t>Reporting Sites</a:t>
            </a:r>
          </a:p>
          <a:p>
            <a:r>
              <a:rPr lang="en-US" sz="1800"/>
              <a:t>Simple management interfaces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B0D62-F759-48CE-B505-6E055C0F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8800" y="1389176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Single Page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97AF6-E70E-42B4-BD06-BCD75C41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8800" y="2057400"/>
            <a:ext cx="5389033" cy="4088267"/>
          </a:xfrm>
        </p:spPr>
        <p:txBody>
          <a:bodyPr/>
          <a:lstStyle/>
          <a:p>
            <a:r>
              <a:rPr lang="en-US" sz="1800"/>
              <a:t>Highly interactive Apps</a:t>
            </a:r>
          </a:p>
          <a:p>
            <a:r>
              <a:rPr lang="en-US" sz="1800"/>
              <a:t>Dynamic data</a:t>
            </a:r>
          </a:p>
          <a:p>
            <a:r>
              <a:rPr lang="en-US" sz="1800"/>
              <a:t>Lots of data entry</a:t>
            </a:r>
          </a:p>
          <a:p>
            <a:r>
              <a:rPr lang="en-US" sz="1800"/>
              <a:t>Many components on a single page</a:t>
            </a:r>
          </a:p>
          <a:p>
            <a:r>
              <a:rPr lang="en-US" sz="1800"/>
              <a:t>Client side tends to be more complex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Insurance claim forms (lots of fields)</a:t>
            </a:r>
          </a:p>
          <a:p>
            <a:r>
              <a:rPr lang="en-US" sz="1800"/>
              <a:t>Auto-parts management (dynamic)</a:t>
            </a:r>
          </a:p>
          <a:p>
            <a:r>
              <a:rPr lang="en-US" sz="1800"/>
              <a:t>Dashboards</a:t>
            </a:r>
          </a:p>
          <a:p>
            <a:r>
              <a:rPr lang="en-US" sz="1800"/>
              <a:t>Games</a:t>
            </a:r>
          </a:p>
          <a:p>
            <a:r>
              <a:rPr lang="en-US" sz="1800"/>
              <a:t>Desktop Replacements</a:t>
            </a:r>
          </a:p>
          <a:p>
            <a:r>
              <a:rPr lang="en-US" sz="1800"/>
              <a:t>Streaming content</a:t>
            </a:r>
          </a:p>
        </p:txBody>
      </p:sp>
    </p:spTree>
    <p:extLst>
      <p:ext uri="{BB962C8B-B14F-4D97-AF65-F5344CB8AC3E}">
        <p14:creationId xmlns:p14="http://schemas.microsoft.com/office/powerpoint/2010/main" val="292033944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29B49-4116-48C9-A402-937AD7F2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 sz="2400"/>
              <a:t>Use the New Project/Process Wizard</a:t>
            </a:r>
          </a:p>
          <a:p>
            <a:pPr lvl="1"/>
            <a:r>
              <a:rPr lang="en-US"/>
              <a:t>Creates a new Project or Process class</a:t>
            </a:r>
          </a:p>
          <a:p>
            <a:pPr lvl="1"/>
            <a:r>
              <a:rPr lang="en-US"/>
              <a:t>Attaches it to an existing application</a:t>
            </a:r>
          </a:p>
          <a:p>
            <a:r>
              <a:rPr lang="en-US" sz="2400"/>
              <a:t>wwRestProcess Class</a:t>
            </a:r>
          </a:p>
          <a:p>
            <a:pPr lvl="1"/>
            <a:r>
              <a:rPr lang="en-US"/>
              <a:t>Special wwProcess implementation</a:t>
            </a:r>
          </a:p>
          <a:p>
            <a:pPr lvl="1"/>
            <a:r>
              <a:rPr lang="en-US"/>
              <a:t>Accepts single JSON parameter</a:t>
            </a:r>
          </a:p>
          <a:p>
            <a:pPr lvl="1"/>
            <a:r>
              <a:rPr lang="en-US"/>
              <a:t>Input can be complex object</a:t>
            </a:r>
          </a:p>
          <a:p>
            <a:pPr lvl="1"/>
            <a:r>
              <a:rPr lang="en-US"/>
              <a:t>Produces a JSON value response</a:t>
            </a:r>
          </a:p>
          <a:p>
            <a:pPr lvl="1"/>
            <a:r>
              <a:rPr lang="en-US"/>
              <a:t>Your code is linear FoxPro code:</a:t>
            </a:r>
            <a:br>
              <a:rPr lang="en-US"/>
            </a:br>
            <a:r>
              <a:rPr lang="en-US"/>
              <a:t>Accept a parameter return a result value</a:t>
            </a:r>
          </a:p>
          <a:p>
            <a:pPr lvl="1"/>
            <a:r>
              <a:rPr lang="en-US"/>
              <a:t>Class handles deserialization of input, </a:t>
            </a:r>
            <a:br>
              <a:rPr lang="en-US"/>
            </a:br>
            <a:r>
              <a:rPr lang="en-US"/>
              <a:t>deserialization of 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4694C-D702-4352-829A-2EFC99D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REST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1F0D-94B2-451F-A549-68CD38A9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29" y="2962569"/>
            <a:ext cx="582857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759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EEDB8-022C-4B6D-B152-57006B52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9" y="1079090"/>
            <a:ext cx="9144000" cy="5309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ED0C5-0E71-4BF1-BA8A-36BF963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wwRestService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A615-7F66-4D80-AC99-3B23196471C3}"/>
              </a:ext>
            </a:extLst>
          </p:cNvPr>
          <p:cNvSpPr txBox="1"/>
          <p:nvPr/>
        </p:nvSpPr>
        <p:spPr>
          <a:xfrm>
            <a:off x="203200" y="1752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Single Input Parameter: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deserialized from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C9188-F7AB-4A28-85E2-2297FC150B07}"/>
              </a:ext>
            </a:extLst>
          </p:cNvPr>
          <p:cNvSpPr txBox="1"/>
          <p:nvPr/>
        </p:nvSpPr>
        <p:spPr>
          <a:xfrm>
            <a:off x="203200" y="5943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Result value: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serialized to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6237D-B1A3-4304-B0DD-1B7B7C48E783}"/>
              </a:ext>
            </a:extLst>
          </p:cNvPr>
          <p:cNvSpPr txBox="1"/>
          <p:nvPr/>
        </p:nvSpPr>
        <p:spPr>
          <a:xfrm>
            <a:off x="203200" y="362459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User code – any FoxPro code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to produce a result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D5B7-475E-439C-A41D-766E405780AF}"/>
              </a:ext>
            </a:extLst>
          </p:cNvPr>
          <p:cNvSpPr txBox="1"/>
          <p:nvPr/>
        </p:nvSpPr>
        <p:spPr>
          <a:xfrm>
            <a:off x="2873513" y="685800"/>
            <a:ext cx="7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POST http://localhost/tt/CustomersRecentEntries.rest HTTP/1.1</a:t>
            </a:r>
          </a:p>
        </p:txBody>
      </p:sp>
    </p:spTree>
    <p:extLst>
      <p:ext uri="{BB962C8B-B14F-4D97-AF65-F5344CB8AC3E}">
        <p14:creationId xmlns:p14="http://schemas.microsoft.com/office/powerpoint/2010/main" val="931518249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51C41-BF3A-486C-B5BF-BF65A922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480800" cy="5181600"/>
          </a:xfrm>
        </p:spPr>
        <p:txBody>
          <a:bodyPr/>
          <a:lstStyle/>
          <a:p>
            <a:r>
              <a:rPr lang="en-US"/>
              <a:t>Extensionless Urls</a:t>
            </a:r>
          </a:p>
          <a:p>
            <a:pPr lvl="1"/>
            <a:r>
              <a:rPr lang="en-US"/>
              <a:t>Clean URLs – purely aesthetic</a:t>
            </a:r>
          </a:p>
          <a:p>
            <a:pPr lvl="1"/>
            <a:r>
              <a:rPr lang="en-US"/>
              <a:t>Urls that don’t have an extension</a:t>
            </a:r>
            <a:br>
              <a:rPr lang="en-US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/tt/customers.ttr vs.</a:t>
            </a:r>
            <a:r>
              <a:rPr lang="en-US"/>
              <a:t> </a:t>
            </a: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</a:t>
            </a:r>
          </a:p>
          <a:p>
            <a:pPr lvl="1"/>
            <a:r>
              <a:rPr lang="en-US"/>
              <a:t>Extensionless URLs are re-mapped as if they had an extension</a:t>
            </a:r>
          </a:p>
          <a:p>
            <a:r>
              <a:rPr lang="en-US"/>
              <a:t>Using UrlRewrite to rewrite Urls</a:t>
            </a:r>
          </a:p>
          <a:p>
            <a:pPr lvl="1"/>
            <a:r>
              <a:rPr lang="en-US"/>
              <a:t>Requires installation of URL Rewrite Module</a:t>
            </a:r>
          </a:p>
          <a:p>
            <a:pPr lvl="1"/>
            <a:r>
              <a:rPr lang="en-US"/>
              <a:t>Set up a generic UrlRewrite Rule</a:t>
            </a:r>
          </a:p>
          <a:p>
            <a:r>
              <a:rPr lang="en-US"/>
              <a:t>Override wwProcess::OnUrlRewrite</a:t>
            </a:r>
          </a:p>
          <a:p>
            <a:pPr lvl="1"/>
            <a:r>
              <a:rPr lang="en-US"/>
              <a:t>Extensionless Urls are routed to OnUrlRewrite</a:t>
            </a:r>
          </a:p>
          <a:p>
            <a:pPr lvl="1"/>
            <a:r>
              <a:rPr lang="en-US"/>
              <a:t>Method has to parse the URL and then call other methods</a:t>
            </a:r>
          </a:p>
          <a:p>
            <a:pPr lvl="1"/>
            <a:r>
              <a:rPr lang="en-US"/>
              <a:t>Exact steps in the documentation</a:t>
            </a:r>
            <a:br>
              <a:rPr lang="en-US"/>
            </a:br>
            <a:r>
              <a:rPr lang="en-US">
                <a:hlinkClick r:id="rId2"/>
              </a:rPr>
              <a:t>https://webconnection.west-wind.com/docs/_3k812udq3.htm</a:t>
            </a:r>
            <a:r>
              <a:rPr lang="en-US"/>
              <a:t> </a:t>
            </a:r>
          </a:p>
          <a:p>
            <a:pPr lvl="1"/>
            <a:r>
              <a:rPr lang="en-US"/>
              <a:t>Pretty much a cut and paste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4BC46-3D3D-4CE9-85D8-AB20864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Extensionless Urls</a:t>
            </a:r>
          </a:p>
        </p:txBody>
      </p:sp>
    </p:spTree>
    <p:extLst>
      <p:ext uri="{BB962C8B-B14F-4D97-AF65-F5344CB8AC3E}">
        <p14:creationId xmlns:p14="http://schemas.microsoft.com/office/powerpoint/2010/main" val="298487045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30E3B7-E5C6-42A5-8685-63037758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480800" cy="5105400"/>
          </a:xfrm>
        </p:spPr>
        <p:txBody>
          <a:bodyPr/>
          <a:lstStyle/>
          <a:p>
            <a:r>
              <a:rPr lang="en-US" sz="2000"/>
              <a:t>Cross Origin Resource Sharing</a:t>
            </a:r>
          </a:p>
          <a:p>
            <a:pPr lvl="1"/>
            <a:r>
              <a:rPr lang="en-US" sz="1600"/>
              <a:t>By default browsers can’t access data from another server</a:t>
            </a:r>
          </a:p>
          <a:p>
            <a:pPr lvl="1"/>
            <a:r>
              <a:rPr lang="en-US" sz="1600"/>
              <a:t>Cross-domain XHR/Fetch request fail without CORS in client browser</a:t>
            </a:r>
          </a:p>
          <a:p>
            <a:pPr lvl="1"/>
            <a:r>
              <a:rPr lang="en-US" sz="1600"/>
              <a:t>Server has to allow access to the data</a:t>
            </a:r>
          </a:p>
          <a:p>
            <a:pPr lvl="1"/>
            <a:r>
              <a:rPr lang="en-US" sz="1600"/>
              <a:t>Server presents CORS headers to specify what can be accessed</a:t>
            </a:r>
          </a:p>
          <a:p>
            <a:r>
              <a:rPr lang="en-US" sz="2000"/>
              <a:t>When do you need it?</a:t>
            </a:r>
          </a:p>
          <a:p>
            <a:pPr lvl="1"/>
            <a:r>
              <a:rPr lang="en-US" sz="1600"/>
              <a:t>JavaScript clients calling to domain other than server domain</a:t>
            </a:r>
          </a:p>
          <a:p>
            <a:pPr lvl="1"/>
            <a:r>
              <a:rPr lang="en-US" sz="1600"/>
              <a:t>Not needed for non-JavaScript clients or same domain JavaScript calls</a:t>
            </a:r>
          </a:p>
          <a:p>
            <a:pPr lvl="1"/>
            <a:r>
              <a:rPr lang="en-US" sz="1600" b="1"/>
              <a:t>Uncomment code in OnProcessInit() </a:t>
            </a:r>
            <a:r>
              <a:rPr lang="en-US" sz="1600"/>
              <a:t>for REST Service</a:t>
            </a:r>
          </a:p>
          <a:p>
            <a:pPr marL="457200" lvl="1" indent="0">
              <a:buNone/>
            </a:pP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F83AC-C5FA-4D1A-A387-D5EC4484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Clients need 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8A25-344E-4B9C-8E4A-01D1CA58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735996"/>
            <a:ext cx="8229600" cy="31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721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8DF65A-BAB6-48C9-B8F2-CC1728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5F300-12A8-4957-80A3-090C8E5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best of both worlds</a:t>
            </a:r>
          </a:p>
          <a:p>
            <a:pPr lvl="1"/>
            <a:r>
              <a:rPr lang="en-US"/>
              <a:t>Mixing Server Side and Client Side</a:t>
            </a:r>
          </a:p>
          <a:p>
            <a:pPr lvl="1"/>
            <a:r>
              <a:rPr lang="en-US"/>
              <a:t>Render most content on the server</a:t>
            </a:r>
          </a:p>
          <a:p>
            <a:pPr lvl="1"/>
            <a:r>
              <a:rPr lang="en-US"/>
              <a:t>Enhance incrementally with JavaScript</a:t>
            </a:r>
          </a:p>
          <a:p>
            <a:r>
              <a:rPr lang="en-US"/>
              <a:t>Development with App Silos</a:t>
            </a:r>
          </a:p>
          <a:p>
            <a:pPr lvl="1"/>
            <a:r>
              <a:rPr lang="en-US"/>
              <a:t>Rather than one big SPA – create smaller App Silos</a:t>
            </a:r>
          </a:p>
          <a:p>
            <a:pPr lvl="1"/>
            <a:r>
              <a:rPr lang="en-US"/>
              <a:t>Allows breaking complex apps into smaller pieces</a:t>
            </a:r>
          </a:p>
          <a:p>
            <a:pPr lvl="1"/>
            <a:r>
              <a:rPr lang="en-US"/>
              <a:t>Easier to work with and maintain than one big massive SPA</a:t>
            </a:r>
          </a:p>
          <a:p>
            <a:r>
              <a:rPr lang="en-US"/>
              <a:t>Useful for:</a:t>
            </a:r>
          </a:p>
          <a:p>
            <a:pPr lvl="1"/>
            <a:r>
              <a:rPr lang="en-US"/>
              <a:t>Content heavy sites that needs some dynamic features</a:t>
            </a:r>
          </a:p>
          <a:p>
            <a:pPr lvl="1"/>
            <a:r>
              <a:rPr lang="en-US"/>
              <a:t>Existing server sites that need to add interactive forms</a:t>
            </a:r>
          </a:p>
          <a:p>
            <a:pPr lvl="1"/>
            <a:r>
              <a:rPr lang="en-US"/>
              <a:t>Ideal for existing sites or sites that work well as server apps</a:t>
            </a:r>
          </a:p>
        </p:txBody>
      </p:sp>
    </p:spTree>
    <p:extLst>
      <p:ext uri="{BB962C8B-B14F-4D97-AF65-F5344CB8AC3E}">
        <p14:creationId xmlns:p14="http://schemas.microsoft.com/office/powerpoint/2010/main" val="320088562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6DD388-0C5F-45C4-9F80-B6169AA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Modern JavaScript Dilemma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1CE1B-73F8-4BA2-B11C-335D8B0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JavaScript used to be a toy</a:t>
            </a:r>
          </a:p>
          <a:p>
            <a:pPr lvl="1"/>
            <a:r>
              <a:rPr lang="en-US" sz="1600"/>
              <a:t>Originally designed for scripting simple things</a:t>
            </a:r>
          </a:p>
          <a:p>
            <a:pPr lvl="1"/>
            <a:r>
              <a:rPr lang="en-US" sz="1600"/>
              <a:t>Initially hampered by a laughable feature set</a:t>
            </a:r>
          </a:p>
          <a:p>
            <a:r>
              <a:rPr lang="en-US" sz="1800"/>
              <a:t>JavaScript has matured</a:t>
            </a:r>
          </a:p>
          <a:p>
            <a:pPr lvl="1"/>
            <a:r>
              <a:rPr lang="en-US" sz="1600"/>
              <a:t>Many language improvements</a:t>
            </a:r>
          </a:p>
          <a:p>
            <a:pPr lvl="1"/>
            <a:r>
              <a:rPr lang="en-US" sz="1600"/>
              <a:t>Javascript is now the most popular development language</a:t>
            </a:r>
          </a:p>
          <a:p>
            <a:pPr lvl="1"/>
            <a:r>
              <a:rPr lang="en-US" sz="1600"/>
              <a:t>Client side and server side (NodeJs)</a:t>
            </a:r>
          </a:p>
          <a:p>
            <a:pPr lvl="1"/>
            <a:r>
              <a:rPr lang="en-US" sz="1600"/>
              <a:t>ES 2015+/ES6+ adds many language enhancements</a:t>
            </a:r>
          </a:p>
          <a:p>
            <a:pPr lvl="1"/>
            <a:r>
              <a:rPr lang="en-US" sz="1600"/>
              <a:t>JavaScript has been blazing fast – the browser is the runtime</a:t>
            </a:r>
          </a:p>
          <a:p>
            <a:r>
              <a:rPr lang="en-US" sz="1800"/>
              <a:t>Complexity has grown Exponentially</a:t>
            </a:r>
          </a:p>
          <a:p>
            <a:pPr lvl="1"/>
            <a:r>
              <a:rPr lang="en-US" sz="1600"/>
              <a:t>Modern frameworks </a:t>
            </a:r>
            <a:r>
              <a:rPr lang="en-US" sz="1600" b="1"/>
              <a:t>require</a:t>
            </a:r>
            <a:r>
              <a:rPr lang="en-US" sz="1600"/>
              <a:t> build systems </a:t>
            </a:r>
          </a:p>
          <a:p>
            <a:pPr lvl="1"/>
            <a:r>
              <a:rPr lang="en-US" sz="1600"/>
              <a:t>No more simple add a script and run some code – </a:t>
            </a:r>
            <a:r>
              <a:rPr lang="en-US" sz="1600" b="1"/>
              <a:t>you have to build</a:t>
            </a:r>
          </a:p>
          <a:p>
            <a:pPr lvl="1"/>
            <a:r>
              <a:rPr lang="en-US" sz="1600"/>
              <a:t>You have to pick a framework – and there are many choices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24761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1CD-F1F7-4838-848C-09106BA9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a 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C01-4B19-44DE-9790-65C4A35C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51" y="876300"/>
            <a:ext cx="11480800" cy="5105400"/>
          </a:xfrm>
        </p:spPr>
        <p:txBody>
          <a:bodyPr/>
          <a:lstStyle/>
          <a:p>
            <a:r>
              <a:rPr lang="en-US" sz="1800"/>
              <a:t>You have to make choices</a:t>
            </a:r>
          </a:p>
          <a:p>
            <a:pPr lvl="1"/>
            <a:r>
              <a:rPr lang="en-US" sz="1600"/>
              <a:t>Pick what works for you</a:t>
            </a:r>
          </a:p>
          <a:p>
            <a:pPr lvl="1"/>
            <a:r>
              <a:rPr lang="en-US" sz="1600"/>
              <a:t>Different models for different apps</a:t>
            </a:r>
          </a:p>
          <a:p>
            <a:r>
              <a:rPr lang="en-US" sz="1800"/>
              <a:t>For Hybrid Apps (Page Silos)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jQuery</a:t>
            </a:r>
            <a:r>
              <a:rPr lang="en-US" sz="1600"/>
              <a:t> is still a good choice for simple page manipulation and AJAX</a:t>
            </a:r>
          </a:p>
          <a:p>
            <a:pPr lvl="1"/>
            <a:r>
              <a:rPr lang="en-US" sz="1600"/>
              <a:t>jQuery controls exist for almost anything</a:t>
            </a:r>
          </a:p>
          <a:p>
            <a:pPr lvl="1"/>
            <a:r>
              <a:rPr lang="en-US" sz="1600"/>
              <a:t>Less relevant today as DOM includes many features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VueJs</a:t>
            </a:r>
            <a:r>
              <a:rPr lang="en-US" sz="1600"/>
              <a:t> for page level ‘apps’ that require data binding</a:t>
            </a:r>
          </a:p>
          <a:p>
            <a:pPr lvl="1"/>
            <a:r>
              <a:rPr lang="en-US" sz="1600"/>
              <a:t>VueJs provides features of Angular, React, in a small package</a:t>
            </a:r>
          </a:p>
          <a:p>
            <a:pPr lvl="1"/>
            <a:r>
              <a:rPr lang="en-US" sz="1600"/>
              <a:t>VueJs still works with plain old JavaScript</a:t>
            </a:r>
          </a:p>
          <a:p>
            <a:r>
              <a:rPr lang="en-US" sz="1800"/>
              <a:t>For SPA Apps</a:t>
            </a:r>
          </a:p>
          <a:p>
            <a:pPr lvl="1"/>
            <a:r>
              <a:rPr lang="en-US" sz="1600"/>
              <a:t>I like to use </a:t>
            </a:r>
            <a:r>
              <a:rPr lang="en-US" sz="1600" b="1"/>
              <a:t>Angular</a:t>
            </a:r>
            <a:r>
              <a:rPr lang="en-US" sz="1600"/>
              <a:t> – other choices are React, Vue, Ember etc.</a:t>
            </a:r>
          </a:p>
          <a:p>
            <a:pPr lvl="1"/>
            <a:r>
              <a:rPr lang="en-US" sz="1600"/>
              <a:t>Angular is very complex to start, but very efficient to build large apps with</a:t>
            </a:r>
          </a:p>
          <a:p>
            <a:pPr lvl="1"/>
            <a:r>
              <a:rPr lang="en-US" sz="1600"/>
              <a:t>Angular’s approach is closest to Desktop application concepts</a:t>
            </a:r>
          </a:p>
          <a:p>
            <a:pPr lvl="1"/>
            <a:r>
              <a:rPr lang="en-US" sz="1600"/>
              <a:t>Any of the SPA frameworks require knowledge of a lot of support technologies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8282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4DCC432-67E4-424F-815C-5A048CA3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733800"/>
            <a:ext cx="8102600" cy="1752600"/>
          </a:xfrm>
        </p:spPr>
        <p:txBody>
          <a:bodyPr/>
          <a:lstStyle/>
          <a:p>
            <a:r>
              <a:rPr lang="en-US"/>
              <a:t>still useful for simple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E255-AE52-4F71-B0B6-A299513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400"/>
            <a:ext cx="4631356" cy="4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35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90501-C27D-460C-A532-3B113ACD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Favor, but still Useful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9137A-4796-4814-AAC1-43341C82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Out of favor, because…</a:t>
            </a:r>
          </a:p>
          <a:p>
            <a:pPr lvl="1"/>
            <a:r>
              <a:rPr lang="en-US" sz="1600"/>
              <a:t>DOM features provide a lot of similar functionality now</a:t>
            </a:r>
          </a:p>
          <a:p>
            <a:pPr lvl="1"/>
            <a:r>
              <a:rPr lang="en-US" sz="1600"/>
              <a:t>Frameworks like Angular/React use declarative models</a:t>
            </a:r>
          </a:p>
          <a:p>
            <a:pPr lvl="1"/>
            <a:r>
              <a:rPr lang="en-US" sz="1600"/>
              <a:t>Declarative models require very little direct DOM interaction</a:t>
            </a:r>
          </a:p>
          <a:p>
            <a:r>
              <a:rPr lang="en-US" sz="1800"/>
              <a:t>Still useful, because…</a:t>
            </a:r>
          </a:p>
          <a:p>
            <a:pPr lvl="1"/>
            <a:r>
              <a:rPr lang="en-US" sz="1600"/>
              <a:t>Still </a:t>
            </a:r>
            <a:r>
              <a:rPr lang="en-US" sz="1600" b="1"/>
              <a:t>way easier </a:t>
            </a:r>
            <a:r>
              <a:rPr lang="en-US" sz="1600"/>
              <a:t>for DOM manipulation than raw DOM</a:t>
            </a:r>
          </a:p>
          <a:p>
            <a:pPr lvl="1"/>
            <a:r>
              <a:rPr lang="en-US" sz="1600"/>
              <a:t>Many small utility features</a:t>
            </a:r>
          </a:p>
          <a:p>
            <a:pPr lvl="1"/>
            <a:r>
              <a:rPr lang="en-US" sz="1600"/>
              <a:t>Ajax/HTTP functionality baked in including basic parsing</a:t>
            </a:r>
          </a:p>
          <a:p>
            <a:pPr lvl="1"/>
            <a:r>
              <a:rPr lang="en-US" sz="1600"/>
              <a:t>Very small for what it provides (~30k packed and gzipped)</a:t>
            </a:r>
          </a:p>
          <a:p>
            <a:r>
              <a:rPr lang="en-US" sz="1800"/>
              <a:t>Imperative UI Updates</a:t>
            </a:r>
          </a:p>
          <a:p>
            <a:pPr lvl="1"/>
            <a:r>
              <a:rPr lang="en-US" sz="1600"/>
              <a:t>You explicitly interact with the DOM</a:t>
            </a:r>
          </a:p>
          <a:p>
            <a:pPr lvl="1"/>
            <a:r>
              <a:rPr lang="en-US" sz="1600"/>
              <a:t>Write values into DOM nodes, read values from DOM nodes</a:t>
            </a:r>
          </a:p>
          <a:p>
            <a:r>
              <a:rPr lang="en-US" sz="1800"/>
              <a:t>Use Cases</a:t>
            </a:r>
          </a:p>
          <a:p>
            <a:pPr lvl="1"/>
            <a:r>
              <a:rPr lang="en-US" sz="1600"/>
              <a:t>For any small UI interactions </a:t>
            </a:r>
          </a:p>
          <a:p>
            <a:pPr lvl="1"/>
            <a:r>
              <a:rPr lang="en-US" sz="1600"/>
              <a:t>Small data models, minimal DOM updates</a:t>
            </a:r>
          </a:p>
          <a:p>
            <a:pPr lvl="1"/>
            <a:r>
              <a:rPr lang="en-US" sz="1600"/>
              <a:t>UI controls – a lot of UI controls you find rely on jQuery (Bootstrap does)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9C4F7-705A-4714-A569-C9B4E635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295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jQuery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E5F8-EA6F-4382-BCBC-BC3670C1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4191"/>
            <a:ext cx="8771428" cy="6123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57C47-04C8-4738-9232-E595004A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791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90C99-BEA6-43FF-9D9F-58FC89B70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VueJs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F40BAE-AA76-493F-849B-43E7DCBF9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new light-weight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42129-B517-49FE-A889-69FE3E08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25502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99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1601</Words>
  <Application>Microsoft Office PowerPoint</Application>
  <PresentationFormat>Widescreen</PresentationFormat>
  <Paragraphs>303</Paragraphs>
  <Slides>25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Times New Roman</vt:lpstr>
      <vt:lpstr>Verdana</vt:lpstr>
      <vt:lpstr>Wingdings</vt:lpstr>
      <vt:lpstr>devteach-template</vt:lpstr>
      <vt:lpstr>Enhance your Web Applications with VueJs incremental enhancements with VueJs</vt:lpstr>
      <vt:lpstr>Server Side or Client Side?</vt:lpstr>
      <vt:lpstr>Hybrid Applications</vt:lpstr>
      <vt:lpstr>The Modern JavaScript Dilemma</vt:lpstr>
      <vt:lpstr>Taking a Stand</vt:lpstr>
      <vt:lpstr>PowerPoint Presentation</vt:lpstr>
      <vt:lpstr>Out of Favor, but still Useful</vt:lpstr>
      <vt:lpstr>Some basic jQuery Examples</vt:lpstr>
      <vt:lpstr>VueJs</vt:lpstr>
      <vt:lpstr>What is VueJs</vt:lpstr>
      <vt:lpstr>What is VueJs</vt:lpstr>
      <vt:lpstr>Working with Vue</vt:lpstr>
      <vt:lpstr>Vue Setup</vt:lpstr>
      <vt:lpstr>HTML View</vt:lpstr>
      <vt:lpstr>Mixing Vue into existing Content</vt:lpstr>
      <vt:lpstr>Vue for Full Featured SPA Apps</vt:lpstr>
      <vt:lpstr>Vue For SPA Development</vt:lpstr>
      <vt:lpstr>Serving Data from FoxPro with Web Connection JSON REST Services </vt:lpstr>
      <vt:lpstr>wwJsonService – JSON Processor</vt:lpstr>
      <vt:lpstr>Creating REST Services</vt:lpstr>
      <vt:lpstr>wwRestService Methods</vt:lpstr>
      <vt:lpstr>Extensionless Urls</vt:lpstr>
      <vt:lpstr>JavaScript Clients need CORS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2019-10-24T05:12:37Z</dcterms:modified>
</cp:coreProperties>
</file>