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6" r:id="rId3"/>
    <p:sldId id="387" r:id="rId4"/>
    <p:sldId id="392" r:id="rId5"/>
    <p:sldId id="388" r:id="rId6"/>
    <p:sldId id="390" r:id="rId7"/>
    <p:sldId id="391" r:id="rId8"/>
    <p:sldId id="389" r:id="rId9"/>
    <p:sldId id="281" r:id="rId10"/>
    <p:sldId id="385" r:id="rId11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7" autoAdjust="0"/>
    <p:restoredTop sz="97805" autoAdjust="0"/>
  </p:normalViewPr>
  <p:slideViewPr>
    <p:cSldViewPr>
      <p:cViewPr varScale="1">
        <p:scale>
          <a:sx n="135" d="100"/>
          <a:sy n="135" d="100"/>
        </p:scale>
        <p:origin x="150" y="12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430000" cy="457200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24774" y="6477000"/>
            <a:ext cx="1970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Virtual Fox Fest 2021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8794C-98A2-49E3-B86C-39344E04F7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6177121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RickStrahl/VirtualFoxFest2021-FoxProRest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752600"/>
            <a:ext cx="8225118" cy="1828800"/>
          </a:xfrm>
        </p:spPr>
        <p:txBody>
          <a:bodyPr/>
          <a:lstStyle/>
          <a:p>
            <a:pPr eaLnBrk="1" hangingPunct="1"/>
            <a:r>
              <a:rPr lang="en-US"/>
              <a:t>Building and Consuming FoxPro REST and API Services</a:t>
            </a:r>
            <a:br>
              <a:rPr lang="en-US"/>
            </a:b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3622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https://github.com/RickStrahl/VirtualFoxFest2021-FoxProRest</a:t>
            </a:r>
            <a:endParaRPr lang="en-US" sz="2000" dirty="0">
              <a:latin typeface="Verdana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C5F044-5515-4937-8C97-6EF86283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42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 sz="2000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9651-8DCF-4652-BE22-43A8910D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0" y="3352800"/>
            <a:ext cx="6070600" cy="3124200"/>
          </a:xfrm>
        </p:spPr>
        <p:txBody>
          <a:bodyPr/>
          <a:lstStyle/>
          <a:p>
            <a:r>
              <a:rPr lang="en-US"/>
              <a:t>2000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E9093-E878-4FD5-B3A3-6A84ACE2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32" y="1905000"/>
            <a:ext cx="8991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7BE96-BBFC-432F-BD43-46F5B5B95C21}"/>
              </a:ext>
            </a:extLst>
          </p:cNvPr>
          <p:cNvSpPr txBox="1"/>
          <p:nvPr/>
        </p:nvSpPr>
        <p:spPr>
          <a:xfrm>
            <a:off x="2832100" y="406392"/>
            <a:ext cx="6400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REST</a:t>
            </a:r>
          </a:p>
          <a:p>
            <a:r>
              <a:rPr lang="en-US" sz="2800"/>
              <a:t>Representational State Transfer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68CBE-4FE9-4E81-8539-2ECBA09B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" y="2438400"/>
            <a:ext cx="60027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449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928F-F32C-4137-86C9-ED691332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Web API Services for the REST of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B33A-A5CB-4091-9B2B-433E896A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5826870" cy="2489200"/>
          </a:xfrm>
        </p:spPr>
        <p:txBody>
          <a:bodyPr/>
          <a:lstStyle/>
          <a:p>
            <a:r>
              <a:rPr lang="en-US" sz="1400"/>
              <a:t>Representational State Transfer</a:t>
            </a:r>
          </a:p>
          <a:p>
            <a:pPr lvl="1"/>
            <a:r>
              <a:rPr lang="en-US" sz="1200"/>
              <a:t>Huh?</a:t>
            </a:r>
          </a:p>
          <a:p>
            <a:pPr lvl="1"/>
            <a:r>
              <a:rPr lang="en-US" sz="1200"/>
              <a:t>Representational: Uniform resource access </a:t>
            </a:r>
            <a:r>
              <a:rPr lang="en-US" sz="1050" i="1"/>
              <a:t>(URL + Verb)</a:t>
            </a:r>
            <a:endParaRPr lang="en-US" sz="1200" i="1"/>
          </a:p>
          <a:p>
            <a:pPr lvl="1"/>
            <a:r>
              <a:rPr lang="en-US" sz="1200"/>
              <a:t>State: Data sent between client and server, typically JSON</a:t>
            </a:r>
          </a:p>
          <a:p>
            <a:pPr lvl="1"/>
            <a:r>
              <a:rPr lang="en-US" sz="1200"/>
              <a:t>Transfer: The HTTP Protocol that carries the data</a:t>
            </a:r>
            <a:endParaRPr lang="en-US" sz="1400"/>
          </a:p>
          <a:p>
            <a:r>
              <a:rPr lang="en-US" sz="1400"/>
              <a:t>In Simple Terms</a:t>
            </a:r>
          </a:p>
          <a:p>
            <a:pPr lvl="1"/>
            <a:r>
              <a:rPr lang="en-US" sz="1200"/>
              <a:t>A mechanism to host </a:t>
            </a:r>
            <a:r>
              <a:rPr lang="en-US" sz="1200" b="1"/>
              <a:t>Web API Services</a:t>
            </a:r>
          </a:p>
          <a:p>
            <a:pPr lvl="1"/>
            <a:r>
              <a:rPr lang="en-US" sz="1200"/>
              <a:t>Universal access via HTTP from </a:t>
            </a:r>
            <a:r>
              <a:rPr lang="en-US" sz="1200" b="1">
                <a:solidFill>
                  <a:srgbClr val="FFFFCC"/>
                </a:solidFill>
              </a:rPr>
              <a:t>anywhere</a:t>
            </a:r>
            <a:br>
              <a:rPr lang="en-US" sz="1200" b="1">
                <a:solidFill>
                  <a:srgbClr val="FFFFCC"/>
                </a:solidFill>
              </a:rPr>
            </a:br>
            <a:endParaRPr lang="en-US" sz="1200" b="1">
              <a:solidFill>
                <a:srgbClr val="FFFFCC"/>
              </a:solidFill>
            </a:endParaRPr>
          </a:p>
          <a:p>
            <a:r>
              <a:rPr lang="en-US" sz="1400"/>
              <a:t>Not a Standard but a Recommendation</a:t>
            </a:r>
          </a:p>
          <a:p>
            <a:pPr lvl="1"/>
            <a:r>
              <a:rPr lang="en-US" sz="1200"/>
              <a:t>Recommendation means open to interpretation</a:t>
            </a:r>
          </a:p>
          <a:p>
            <a:pPr lvl="1"/>
            <a:r>
              <a:rPr lang="en-US" sz="1200"/>
              <a:t>Loose set of </a:t>
            </a:r>
            <a:r>
              <a:rPr lang="en-US" sz="1200" b="1">
                <a:solidFill>
                  <a:srgbClr val="FFFFCC"/>
                </a:solidFill>
              </a:rPr>
              <a:t>recommendations</a:t>
            </a:r>
          </a:p>
          <a:p>
            <a:pPr lvl="1"/>
            <a:r>
              <a:rPr lang="en-US" sz="1200"/>
              <a:t>The opposite of a complex server architecture like SOAP</a:t>
            </a:r>
            <a:endParaRPr lang="en-US" sz="1200">
              <a:solidFill>
                <a:srgbClr val="FFFFCC"/>
              </a:solidFill>
            </a:endParaRPr>
          </a:p>
          <a:p>
            <a:r>
              <a:rPr lang="en-US" sz="1400"/>
              <a:t>Built around HTTP and JSON</a:t>
            </a:r>
          </a:p>
          <a:p>
            <a:pPr lvl="1"/>
            <a:r>
              <a:rPr lang="en-US" sz="1200"/>
              <a:t>Unique Resource Routes via URLs</a:t>
            </a:r>
          </a:p>
          <a:p>
            <a:pPr lvl="1"/>
            <a:r>
              <a:rPr lang="en-US" sz="1200"/>
              <a:t>Actions via HTTP Verbs </a:t>
            </a:r>
            <a:r>
              <a:rPr lang="en-US" sz="1050" i="1"/>
              <a:t> (GET, POST, PUT, Delete etc.)</a:t>
            </a:r>
            <a:r>
              <a:rPr lang="en-US" sz="1200"/>
              <a:t> </a:t>
            </a:r>
          </a:p>
          <a:p>
            <a:pPr lvl="1"/>
            <a:r>
              <a:rPr lang="en-US" sz="1200"/>
              <a:t>Headers: Separation of Meta Data and Content Data</a:t>
            </a:r>
          </a:p>
          <a:p>
            <a:pPr lvl="1"/>
            <a:r>
              <a:rPr lang="en-US" sz="1200"/>
              <a:t>Secure encryption via </a:t>
            </a:r>
            <a:r>
              <a:rPr lang="en-US" sz="1200">
                <a:solidFill>
                  <a:srgbClr val="FFC000"/>
                </a:solidFill>
                <a:latin typeface="Consolas" panose="020B0609020204030204" pitchFamily="49" charset="0"/>
              </a:rPr>
              <a:t>https://</a:t>
            </a:r>
          </a:p>
          <a:p>
            <a:pPr lvl="1"/>
            <a:r>
              <a:rPr lang="en-US" sz="1200"/>
              <a:t>Built-in caching support</a:t>
            </a:r>
          </a:p>
          <a:p>
            <a:pPr lvl="1"/>
            <a:r>
              <a:rPr lang="en-US" sz="1200"/>
              <a:t>JSON as data transport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135617F-E913-4600-8BF9-E5E56E8D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07" y="762000"/>
            <a:ext cx="611653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8191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08D4-1A9F-4F9D-A4E6-F56112E0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7696200" cy="457200"/>
          </a:xfrm>
        </p:spPr>
        <p:txBody>
          <a:bodyPr/>
          <a:lstStyle/>
          <a:p>
            <a:r>
              <a:rPr lang="en-US"/>
              <a:t>Anatomy of a REST Request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8BB902-1486-48CB-93D8-4D45C46C8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99" y="1"/>
            <a:ext cx="4621100" cy="69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F26BBD-00EB-4E89-99FD-C34C03BB5CD2}"/>
              </a:ext>
            </a:extLst>
          </p:cNvPr>
          <p:cNvSpPr txBox="1">
            <a:spLocks/>
          </p:cNvSpPr>
          <p:nvPr/>
        </p:nvSpPr>
        <p:spPr bwMode="auto">
          <a:xfrm>
            <a:off x="609600" y="1219200"/>
            <a:ext cx="6324600" cy="53340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glow rad="127000">
              <a:schemeClr val="bg1">
                <a:alpha val="19000"/>
              </a:schemeClr>
            </a:glow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kern="0"/>
              <a:t>APIs over HTTP</a:t>
            </a:r>
          </a:p>
          <a:p>
            <a:pPr lvl="1"/>
            <a:r>
              <a:rPr lang="en-US" sz="1200" b="0" kern="0"/>
              <a:t>URLs provide unique routing</a:t>
            </a:r>
          </a:p>
          <a:p>
            <a:pPr lvl="1"/>
            <a:r>
              <a:rPr lang="en-US" sz="1200" b="0" kern="0"/>
              <a:t>Verbs provide the Action to take </a:t>
            </a:r>
            <a:r>
              <a:rPr lang="en-US" sz="1050" b="0" i="1" kern="0"/>
              <a:t>(GET, POST, DELETE)</a:t>
            </a:r>
          </a:p>
          <a:p>
            <a:pPr lvl="1"/>
            <a:r>
              <a:rPr lang="en-US" sz="1200" b="0" kern="0"/>
              <a:t>Request &amp; Response Headers provide Meta Data</a:t>
            </a:r>
          </a:p>
          <a:p>
            <a:pPr lvl="1"/>
            <a:r>
              <a:rPr lang="en-US" sz="1200" b="0" kern="0"/>
              <a:t>Transactional Request and Response </a:t>
            </a:r>
            <a:r>
              <a:rPr lang="en-US" sz="1050" b="0" i="1" kern="0"/>
              <a:t>(transactional)</a:t>
            </a:r>
          </a:p>
          <a:p>
            <a:pPr lvl="1"/>
            <a:r>
              <a:rPr lang="en-US" sz="1200" b="0" kern="0"/>
              <a:t>Stateless</a:t>
            </a:r>
            <a:br>
              <a:rPr lang="en-US" sz="1200" b="0" kern="0"/>
            </a:br>
            <a:endParaRPr lang="en-US" sz="1200" b="0" kern="0"/>
          </a:p>
          <a:p>
            <a:r>
              <a:rPr lang="en-US" sz="1400" kern="0"/>
              <a:t>Sending Requests</a:t>
            </a:r>
          </a:p>
          <a:p>
            <a:pPr lvl="1"/>
            <a:r>
              <a:rPr lang="en-US" sz="1200" b="0" kern="0"/>
              <a:t>Specify URL to route, Verb for action</a:t>
            </a:r>
          </a:p>
          <a:p>
            <a:pPr lvl="1"/>
            <a:r>
              <a:rPr lang="en-US" sz="1200" b="0" kern="0"/>
              <a:t>Every requests sends HTTP Headers</a:t>
            </a:r>
          </a:p>
          <a:p>
            <a:pPr lvl="1"/>
            <a:r>
              <a:rPr lang="en-US" sz="1200" b="0" kern="0"/>
              <a:t>HTTP POST or PUT to send data</a:t>
            </a:r>
          </a:p>
          <a:p>
            <a:pPr lvl="1"/>
            <a:r>
              <a:rPr lang="en-US" sz="1200" b="0" kern="0"/>
              <a:t>Data is serializeed as JSON (optional)</a:t>
            </a:r>
            <a:br>
              <a:rPr lang="en-US" sz="1200" b="0" kern="0"/>
            </a:br>
            <a:endParaRPr lang="en-US" sz="1200" b="0" kern="0"/>
          </a:p>
          <a:p>
            <a:r>
              <a:rPr lang="en-US" sz="1600" kern="0"/>
              <a:t>Receiving Responses</a:t>
            </a:r>
          </a:p>
          <a:p>
            <a:pPr lvl="1"/>
            <a:r>
              <a:rPr lang="en-US" sz="1200" b="0" kern="0"/>
              <a:t>Request returns Status Codes </a:t>
            </a:r>
            <a:r>
              <a:rPr lang="en-US" sz="1100" b="0" i="1" kern="0"/>
              <a:t>(200, 401, 401, 500 etc.)</a:t>
            </a:r>
            <a:endParaRPr lang="en-US" sz="1200" b="0" i="1" kern="0"/>
          </a:p>
          <a:p>
            <a:pPr lvl="1"/>
            <a:r>
              <a:rPr lang="en-US" sz="1200" b="0" kern="0"/>
              <a:t>Response Meta Data via HTTP Headers</a:t>
            </a:r>
          </a:p>
          <a:p>
            <a:pPr lvl="1"/>
            <a:r>
              <a:rPr lang="en-US" sz="1200" b="0" kern="0"/>
              <a:t>Server returns data as JSON</a:t>
            </a:r>
          </a:p>
          <a:p>
            <a:pPr lvl="1"/>
            <a:r>
              <a:rPr lang="en-US" sz="1400" b="0" kern="0"/>
              <a:t>Standard Error Codes for Request Status</a:t>
            </a:r>
          </a:p>
          <a:p>
            <a:pPr marL="457200" lvl="1" indent="0">
              <a:buNone/>
            </a:pPr>
            <a:r>
              <a:rPr lang="en-US" sz="1600" kern="0"/>
              <a:t>	</a:t>
            </a:r>
          </a:p>
          <a:p>
            <a:pPr lvl="1"/>
            <a:endParaRPr lang="en-US" sz="1400" kern="0"/>
          </a:p>
          <a:p>
            <a:pPr lvl="1"/>
            <a:endParaRPr lang="en-US" sz="1400" b="0" kern="0"/>
          </a:p>
          <a:p>
            <a:pPr marL="457200" lvl="1" indent="0">
              <a:buFont typeface="Wingdings" pitchFamily="2" charset="2"/>
              <a:buNone/>
            </a:pPr>
            <a:endParaRPr lang="en-US" b="0" kern="0"/>
          </a:p>
        </p:txBody>
      </p:sp>
    </p:spTree>
    <p:extLst>
      <p:ext uri="{BB962C8B-B14F-4D97-AF65-F5344CB8AC3E}">
        <p14:creationId xmlns:p14="http://schemas.microsoft.com/office/powerpoint/2010/main" val="251293204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6AA0-CD20-450B-A451-BA9B35B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Application Scenarios for FoxPro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812B-3535-4AD8-BBCE-5004E24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10515600" cy="4876800"/>
          </a:xfrm>
        </p:spPr>
        <p:txBody>
          <a:bodyPr/>
          <a:lstStyle/>
          <a:p>
            <a:r>
              <a:rPr lang="en-US" sz="2400"/>
              <a:t>Calling REST APIs from FoxPro</a:t>
            </a:r>
          </a:p>
          <a:p>
            <a:pPr lvl="1"/>
            <a:r>
              <a:rPr lang="en-US" sz="2200"/>
              <a:t>What you need:</a:t>
            </a:r>
          </a:p>
          <a:p>
            <a:pPr lvl="2"/>
            <a:r>
              <a:rPr lang="en-US" sz="2000"/>
              <a:t>HTTP Client </a:t>
            </a:r>
          </a:p>
          <a:p>
            <a:pPr lvl="2"/>
            <a:r>
              <a:rPr lang="en-US" sz="2000"/>
              <a:t>JSON Serializer</a:t>
            </a:r>
          </a:p>
          <a:p>
            <a:pPr lvl="1"/>
            <a:endParaRPr lang="en-US" sz="2000"/>
          </a:p>
          <a:p>
            <a:r>
              <a:rPr lang="en-US" sz="2400"/>
              <a:t>Creating REST API Services with Foxpro</a:t>
            </a:r>
          </a:p>
          <a:p>
            <a:pPr lvl="1"/>
            <a:r>
              <a:rPr lang="en-US" sz="2200"/>
              <a:t>What you need:</a:t>
            </a:r>
          </a:p>
          <a:p>
            <a:pPr lvl="2"/>
            <a:r>
              <a:rPr lang="en-US" sz="2000"/>
              <a:t>Web Server</a:t>
            </a:r>
          </a:p>
          <a:p>
            <a:pPr lvl="2"/>
            <a:r>
              <a:rPr lang="en-US" sz="2000"/>
              <a:t>Web Application Framework </a:t>
            </a:r>
            <a:r>
              <a:rPr lang="en-US" sz="1200"/>
              <a:t>(ie. Web Connection, ASP.NET etc.)</a:t>
            </a:r>
            <a:endParaRPr lang="en-US" sz="2000"/>
          </a:p>
          <a:p>
            <a:pPr lvl="2"/>
            <a:r>
              <a:rPr lang="en-US" sz="2000"/>
              <a:t>REST Framework</a:t>
            </a:r>
          </a:p>
          <a:p>
            <a:pPr lvl="2"/>
            <a:r>
              <a:rPr lang="en-US" sz="2000"/>
              <a:t>or: JSON Serializer for manual handling</a:t>
            </a:r>
          </a:p>
        </p:txBody>
      </p:sp>
    </p:spTree>
    <p:extLst>
      <p:ext uri="{BB962C8B-B14F-4D97-AF65-F5344CB8AC3E}">
        <p14:creationId xmlns:p14="http://schemas.microsoft.com/office/powerpoint/2010/main" val="411954199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DAF1-471D-4512-AD18-87255AFF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Calling a REST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16CB-5267-4E99-8F17-25E3214A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5410200" cy="5105400"/>
          </a:xfrm>
        </p:spPr>
        <p:txBody>
          <a:bodyPr/>
          <a:lstStyle/>
          <a:p>
            <a:r>
              <a:rPr lang="en-US"/>
              <a:t>HTTP Client</a:t>
            </a:r>
          </a:p>
          <a:p>
            <a:pPr lvl="1"/>
            <a:r>
              <a:rPr lang="en-US"/>
              <a:t>WinHTTP, WinInet</a:t>
            </a:r>
          </a:p>
          <a:p>
            <a:pPr lvl="1"/>
            <a:r>
              <a:rPr lang="en-US"/>
              <a:t>wwHttp (West Wind tools)</a:t>
            </a:r>
          </a:p>
          <a:p>
            <a:pPr lvl="1"/>
            <a:r>
              <a:rPr lang="en-US"/>
              <a:t>curl  (command line tool)</a:t>
            </a:r>
          </a:p>
          <a:p>
            <a:pPr lvl="1"/>
            <a:r>
              <a:rPr lang="en-US"/>
              <a:t>Chilkat HTTP</a:t>
            </a:r>
          </a:p>
          <a:p>
            <a:pPr lvl="1"/>
            <a:endParaRPr lang="en-US"/>
          </a:p>
          <a:p>
            <a:r>
              <a:rPr lang="en-US"/>
              <a:t>JSON Serializer</a:t>
            </a:r>
          </a:p>
          <a:p>
            <a:pPr lvl="1"/>
            <a:r>
              <a:rPr lang="en-US"/>
              <a:t>JSON Serialization and JSON Parsing</a:t>
            </a:r>
          </a:p>
          <a:p>
            <a:pPr lvl="1"/>
            <a:r>
              <a:rPr lang="en-US"/>
              <a:t>Couple of options:</a:t>
            </a:r>
          </a:p>
          <a:p>
            <a:pPr lvl="2"/>
            <a:r>
              <a:rPr lang="en-US"/>
              <a:t>wwJsonSerializer </a:t>
            </a:r>
          </a:p>
          <a:p>
            <a:pPr lvl="2"/>
            <a:r>
              <a:rPr lang="en-US"/>
              <a:t>nfJson</a:t>
            </a:r>
          </a:p>
          <a:p>
            <a:pPr marL="914400" lvl="2" indent="0">
              <a:buNone/>
            </a:pPr>
            <a:r>
              <a:rPr lang="en-US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C13696-B9BE-4AD9-BE3D-E81709268368}"/>
              </a:ext>
            </a:extLst>
          </p:cNvPr>
          <p:cNvSpPr txBox="1">
            <a:spLocks/>
          </p:cNvSpPr>
          <p:nvPr/>
        </p:nvSpPr>
        <p:spPr bwMode="auto">
          <a:xfrm>
            <a:off x="5867400" y="1312506"/>
            <a:ext cx="58420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glow rad="127000">
              <a:schemeClr val="bg1">
                <a:alpha val="19000"/>
              </a:schemeClr>
            </a:glow>
            <a:softEdge rad="508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Calling the Service</a:t>
            </a:r>
          </a:p>
          <a:p>
            <a:pPr lvl="1"/>
            <a:r>
              <a:rPr lang="en-US" kern="0"/>
              <a:t>Serialize any data to send to JSON</a:t>
            </a:r>
          </a:p>
          <a:p>
            <a:pPr lvl="1"/>
            <a:r>
              <a:rPr lang="en-US" kern="0"/>
              <a:t>Call the server over HTTP</a:t>
            </a:r>
          </a:p>
          <a:p>
            <a:pPr lvl="1"/>
            <a:r>
              <a:rPr lang="en-US" kern="0"/>
              <a:t>Get back JSON response</a:t>
            </a:r>
          </a:p>
          <a:p>
            <a:pPr lvl="1"/>
            <a:r>
              <a:rPr lang="en-US" kern="0"/>
              <a:t>Deserialize JSON</a:t>
            </a:r>
            <a:r>
              <a:rPr lang="en-US" b="0" ker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503953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633A-664B-4BF8-BE96-13095ADA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Calling  REST APIs from FoxPro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D8981-CA31-4EA3-8E49-614FCEB13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Interacting with Remote services</a:t>
            </a:r>
          </a:p>
          <a:p>
            <a:r>
              <a:rPr lang="en-US"/>
              <a:t>via HTTP and JSON</a:t>
            </a:r>
          </a:p>
        </p:txBody>
      </p:sp>
    </p:spTree>
    <p:extLst>
      <p:ext uri="{BB962C8B-B14F-4D97-AF65-F5344CB8AC3E}">
        <p14:creationId xmlns:p14="http://schemas.microsoft.com/office/powerpoint/2010/main" val="301841359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78C7-2E9E-456E-A6BE-D4866E2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18CB-4F9C-44C8-B2A0-38B02F3B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593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581</Words>
  <Application>Microsoft Office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Times New Roman</vt:lpstr>
      <vt:lpstr>Verdana</vt:lpstr>
      <vt:lpstr>Wingdings</vt:lpstr>
      <vt:lpstr>devteach-template</vt:lpstr>
      <vt:lpstr>Building and Consuming FoxPro REST and API Services </vt:lpstr>
      <vt:lpstr>PowerPoint Presentation</vt:lpstr>
      <vt:lpstr>Web API Services for the REST of Us</vt:lpstr>
      <vt:lpstr>Anatomy of a REST Request</vt:lpstr>
      <vt:lpstr>REST Application Scenarios for FoxPro</vt:lpstr>
      <vt:lpstr>Tools for Calling a REST Service</vt:lpstr>
      <vt:lpstr>Calling  REST APIs from FoxPro</vt:lpstr>
      <vt:lpstr>PowerPoint Presentation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2021-09-29T23:14:55Z</dcterms:modified>
</cp:coreProperties>
</file>